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772" r:id="rId4"/>
    <p:sldId id="774" r:id="rId5"/>
    <p:sldId id="778" r:id="rId6"/>
    <p:sldId id="781" r:id="rId7"/>
    <p:sldId id="773" r:id="rId8"/>
    <p:sldId id="777" r:id="rId9"/>
    <p:sldId id="775" r:id="rId10"/>
    <p:sldId id="776" r:id="rId11"/>
    <p:sldId id="779" r:id="rId12"/>
    <p:sldId id="780" r:id="rId13"/>
    <p:sldId id="782" r:id="rId14"/>
    <p:sldId id="789" r:id="rId15"/>
    <p:sldId id="796" r:id="rId16"/>
    <p:sldId id="784" r:id="rId17"/>
    <p:sldId id="783" r:id="rId18"/>
    <p:sldId id="785" r:id="rId19"/>
    <p:sldId id="790" r:id="rId20"/>
    <p:sldId id="791" r:id="rId21"/>
    <p:sldId id="795" r:id="rId22"/>
    <p:sldId id="786" r:id="rId23"/>
    <p:sldId id="792" r:id="rId24"/>
    <p:sldId id="793" r:id="rId25"/>
    <p:sldId id="798" r:id="rId26"/>
    <p:sldId id="801" r:id="rId27"/>
    <p:sldId id="802" r:id="rId28"/>
    <p:sldId id="799" r:id="rId29"/>
    <p:sldId id="803" r:id="rId30"/>
    <p:sldId id="804" r:id="rId31"/>
    <p:sldId id="800" r:id="rId32"/>
    <p:sldId id="805" r:id="rId33"/>
    <p:sldId id="2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A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630BF9-2008-47C8-92B8-EC0B5268AA14}" type="datetimeFigureOut">
              <a:rPr lang="es-ES" smtClean="0"/>
              <a:t>03/11/2025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BB3FE-73A3-43B1-8DD1-42BFFE8AB927}" type="slidenum">
              <a:rPr lang="es-ES" smtClean="0"/>
              <a:t>‹Nº›</a:t>
            </a:fld>
            <a:endParaRPr lang="es-ES"/>
          </a:p>
        </p:txBody>
      </p:sp>
    </p:spTree>
    <p:extLst>
      <p:ext uri="{BB962C8B-B14F-4D97-AF65-F5344CB8AC3E}">
        <p14:creationId xmlns:p14="http://schemas.microsoft.com/office/powerpoint/2010/main" val="4140023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FF950-276A-8AB0-7469-9CC84E6749A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8842BF62-4335-5DFE-DC10-FB9C51673B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956F1D2B-6FB2-3553-3E68-6455D16486B6}"/>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FC213EA3-74CE-43A5-4128-5CA4505BD53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AF29F4C-E51C-0421-2F8D-CDF9B069950E}"/>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909367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AFD1E-7B10-896B-BD79-A5DAC1E728C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4651B2B-9F5E-B999-03AF-C11B950C35D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D7B0BBE-09D7-E926-082A-AFDEDF128A1C}"/>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10EC539E-387F-57E4-CD48-04C702EB29D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29495B7-8293-1AD0-7729-C1432326276F}"/>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4137524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9FC0C7-3556-2E89-2AEE-3D8B21D4A2D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E05BDFF-2439-59BF-790B-5AFBF63D2D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4D502A2-42D6-F91E-0F14-4A67413DD1A5}"/>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93D4F1AD-2630-58B6-C50C-49A40C80DEF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EB13D91-2087-B2F4-CC7E-F9933F9E0EF0}"/>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3808462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9DD75-2BD3-CE09-D079-0A0435E0317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C92F0C2-99C1-D537-CFC1-A970E8D59BB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EF3EAD0B-B94B-8D07-4E28-F6E2CA5D504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B79AA598-F059-7D20-4947-DE41A3299A26}"/>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6" name="Marcador de pie de página 5">
            <a:extLst>
              <a:ext uri="{FF2B5EF4-FFF2-40B4-BE49-F238E27FC236}">
                <a16:creationId xmlns:a16="http://schemas.microsoft.com/office/drawing/2014/main" id="{CFE7735F-953F-2A18-DDFD-42FC598CA23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4C468EDA-2309-9BF2-909B-A5B77008269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210591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74DB19-9219-703E-C0B3-F7AC5098C76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4654D4F-1944-8AE5-5639-C1BD70744E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C40420F-56EA-1A9A-8203-33B15812DD2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DDE7B931-5040-3943-2AD8-9BA289A685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8A2DCA8-9EDC-7E1A-086B-22CD77346C0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D9ECD0C9-7FD2-8F7C-61E4-7B40879D36DB}"/>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8" name="Marcador de pie de página 7">
            <a:extLst>
              <a:ext uri="{FF2B5EF4-FFF2-40B4-BE49-F238E27FC236}">
                <a16:creationId xmlns:a16="http://schemas.microsoft.com/office/drawing/2014/main" id="{2EDC97C7-0472-AF71-97A3-6DD1AC9F4CD3}"/>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BB595E8B-7B9C-51C1-FA38-5E40710BB18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352900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704D59-811D-ADD8-F17E-20E95BC3A40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F927E5F5-FD23-CD23-401A-D681D6F16B6A}"/>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4" name="Marcador de pie de página 3">
            <a:extLst>
              <a:ext uri="{FF2B5EF4-FFF2-40B4-BE49-F238E27FC236}">
                <a16:creationId xmlns:a16="http://schemas.microsoft.com/office/drawing/2014/main" id="{E403DF5A-FD68-6224-210E-B4B6756B7EEC}"/>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B2E2CDE7-096E-3D25-1B2A-9F3D0E292D11}"/>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855925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9BBD8EF-507B-1F2F-3ECC-AA7988F25724}"/>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3" name="Marcador de pie de página 2">
            <a:extLst>
              <a:ext uri="{FF2B5EF4-FFF2-40B4-BE49-F238E27FC236}">
                <a16:creationId xmlns:a16="http://schemas.microsoft.com/office/drawing/2014/main" id="{737C564D-C601-4B09-0CEC-18900C1EDDBC}"/>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08630B0E-E0A2-8912-C129-4512E0A35C9D}"/>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50964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5CD84D-0D40-2B73-3E06-54DF68F562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7B1718BE-2345-6B9E-D66D-8B19E4BA51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0729B5C8-BB27-C415-5AD3-F81E5AB99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612661E-3008-7BB4-93A6-6ED79EB6D12A}"/>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6" name="Marcador de pie de página 5">
            <a:extLst>
              <a:ext uri="{FF2B5EF4-FFF2-40B4-BE49-F238E27FC236}">
                <a16:creationId xmlns:a16="http://schemas.microsoft.com/office/drawing/2014/main" id="{76CB0ED3-9D38-3EA4-B7CB-F7DF20715B3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9AC6D54D-9BB8-100B-CA99-08E18B196E16}"/>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327209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E22C70-6C0C-CA7B-C4A1-54DF22B3576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C94EEC8-1BA4-E6AE-38B0-F1217F953C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D05648EE-78C0-5881-602F-E88796B62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3DD44B7-8383-67F2-BFFA-3D2C87A0FBC3}"/>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6" name="Marcador de pie de página 5">
            <a:extLst>
              <a:ext uri="{FF2B5EF4-FFF2-40B4-BE49-F238E27FC236}">
                <a16:creationId xmlns:a16="http://schemas.microsoft.com/office/drawing/2014/main" id="{41C07851-0961-864C-AE0F-64ADC4BAB40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8A519BF-027F-6502-CC67-C84EDF3BB59E}"/>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200059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7F0227-11FD-1EB2-46DA-9B58BE1A443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5F1CECAC-EEAE-6F51-10CD-8CF82F3948B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C5AFB312-8E94-E2C0-8484-0ED927ED9B25}"/>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8188E48E-4B3B-967C-6306-B55782A8D85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6B15BAC-D343-08DE-6E49-658205652036}"/>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64227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33FAE2-0859-BEB1-63B4-75914D818D5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8213E34-CAF0-5749-3A14-6E84D467E7C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307EBC9-774E-E19F-96CF-6AEA84924E55}"/>
              </a:ext>
            </a:extLst>
          </p:cNvPr>
          <p:cNvSpPr>
            <a:spLocks noGrp="1"/>
          </p:cNvSpPr>
          <p:nvPr>
            <p:ph type="dt" sz="half" idx="10"/>
          </p:nvPr>
        </p:nvSpPr>
        <p:spPr/>
        <p:txBody>
          <a:body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93907197-542A-27FF-861D-3FDB81D8B44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4EB5AE0-ADC8-1A60-307D-1A825E3A0A82}"/>
              </a:ext>
            </a:extLst>
          </p:cNvPr>
          <p:cNvSpPr>
            <a:spLocks noGrp="1"/>
          </p:cNvSpPr>
          <p:nvPr>
            <p:ph type="sldNum" sz="quarter" idx="12"/>
          </p:nvPr>
        </p:nvSpPr>
        <p:spPr/>
        <p:txBody>
          <a:bodyPr/>
          <a:lstStyle/>
          <a:p>
            <a:fld id="{C35D0B8E-A69D-469D-9E52-C4CC0ED8B7BB}" type="slidenum">
              <a:rPr lang="en-US" smtClean="0"/>
              <a:t>‹Nº›</a:t>
            </a:fld>
            <a:endParaRPr lang="en-US"/>
          </a:p>
        </p:txBody>
      </p:sp>
    </p:spTree>
    <p:extLst>
      <p:ext uri="{BB962C8B-B14F-4D97-AF65-F5344CB8AC3E}">
        <p14:creationId xmlns:p14="http://schemas.microsoft.com/office/powerpoint/2010/main" val="827677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D6C007-0A09-6320-358B-9D6F75F91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8F833F0-D0FB-238D-C08A-F9178816A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7133C0C-05D5-0DFC-5376-6EAA36789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009A-9B62-48CE-A745-CA8387111E41}" type="datetimeFigureOut">
              <a:rPr lang="en-US" smtClean="0"/>
              <a:t>11/3/2025</a:t>
            </a:fld>
            <a:endParaRPr lang="en-US"/>
          </a:p>
        </p:txBody>
      </p:sp>
      <p:sp>
        <p:nvSpPr>
          <p:cNvPr id="5" name="Marcador de pie de página 4">
            <a:extLst>
              <a:ext uri="{FF2B5EF4-FFF2-40B4-BE49-F238E27FC236}">
                <a16:creationId xmlns:a16="http://schemas.microsoft.com/office/drawing/2014/main" id="{E78F2FDE-0DC6-378B-6C16-3A3D0A1A9B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E6C9DBCF-CA80-517F-83A3-C864830269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5D0B8E-A69D-469D-9E52-C4CC0ED8B7BB}" type="slidenum">
              <a:rPr lang="en-US" smtClean="0"/>
              <a:t>‹Nº›</a:t>
            </a:fld>
            <a:endParaRPr lang="en-US"/>
          </a:p>
        </p:txBody>
      </p:sp>
    </p:spTree>
    <p:extLst>
      <p:ext uri="{BB962C8B-B14F-4D97-AF65-F5344CB8AC3E}">
        <p14:creationId xmlns:p14="http://schemas.microsoft.com/office/powerpoint/2010/main" val="537971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6.emf"/><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8.emf"/></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Gráfico&#10;&#10;El contenido generado por IA puede ser incorrecto.">
            <a:extLst>
              <a:ext uri="{FF2B5EF4-FFF2-40B4-BE49-F238E27FC236}">
                <a16:creationId xmlns:a16="http://schemas.microsoft.com/office/drawing/2014/main" id="{AFABEED9-F6F1-0483-BA74-016BF74C533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B2AA9DDD-1C9A-3C33-853D-5A806E8BFE64}"/>
              </a:ext>
            </a:extLst>
          </p:cNvPr>
          <p:cNvSpPr txBox="1"/>
          <p:nvPr/>
        </p:nvSpPr>
        <p:spPr>
          <a:xfrm>
            <a:off x="604683" y="1315203"/>
            <a:ext cx="8878530" cy="1323439"/>
          </a:xfrm>
          <a:prstGeom prst="rect">
            <a:avLst/>
          </a:prstGeom>
          <a:noFill/>
        </p:spPr>
        <p:txBody>
          <a:bodyPr wrap="square" rtlCol="0">
            <a:spAutoFit/>
          </a:bodyPr>
          <a:lstStyle/>
          <a:p>
            <a:r>
              <a:rPr lang="es-ES" sz="4000" b="1" dirty="0">
                <a:solidFill>
                  <a:srgbClr val="026A8B"/>
                </a:solidFill>
                <a:latin typeface="Nunito Bold" pitchFamily="2" charset="0"/>
              </a:rPr>
              <a:t>Hacia dónde va la innovación</a:t>
            </a:r>
          </a:p>
          <a:p>
            <a:r>
              <a:rPr lang="es-ES" sz="4000" b="1" dirty="0">
                <a:solidFill>
                  <a:srgbClr val="026A8B"/>
                </a:solidFill>
                <a:latin typeface="Nunito Bold" pitchFamily="2" charset="0"/>
              </a:rPr>
              <a:t>en el mundo y Argentina</a:t>
            </a:r>
            <a:endParaRPr lang="en-US" sz="4000" b="1" dirty="0">
              <a:solidFill>
                <a:srgbClr val="026A8B"/>
              </a:solidFill>
              <a:latin typeface="Nunito Bold" pitchFamily="2" charset="0"/>
            </a:endParaRPr>
          </a:p>
        </p:txBody>
      </p:sp>
      <p:sp>
        <p:nvSpPr>
          <p:cNvPr id="7" name="CuadroTexto 6">
            <a:extLst>
              <a:ext uri="{FF2B5EF4-FFF2-40B4-BE49-F238E27FC236}">
                <a16:creationId xmlns:a16="http://schemas.microsoft.com/office/drawing/2014/main" id="{DFF2570D-31BE-3C3C-DAE3-C5BD08401077}"/>
              </a:ext>
            </a:extLst>
          </p:cNvPr>
          <p:cNvSpPr txBox="1"/>
          <p:nvPr/>
        </p:nvSpPr>
        <p:spPr>
          <a:xfrm>
            <a:off x="604683" y="2930464"/>
            <a:ext cx="6695768" cy="1200329"/>
          </a:xfrm>
          <a:prstGeom prst="rect">
            <a:avLst/>
          </a:prstGeom>
          <a:noFill/>
        </p:spPr>
        <p:txBody>
          <a:bodyPr wrap="square" rtlCol="0">
            <a:spAutoFit/>
          </a:bodyPr>
          <a:lstStyle/>
          <a:p>
            <a:r>
              <a:rPr lang="es-ES" sz="2400" dirty="0">
                <a:solidFill>
                  <a:srgbClr val="026A8B"/>
                </a:solidFill>
                <a:latin typeface="Nunito" pitchFamily="2" charset="0"/>
              </a:rPr>
              <a:t>Roberto Nuño-</a:t>
            </a:r>
            <a:r>
              <a:rPr lang="es-ES" sz="2400" dirty="0" err="1">
                <a:solidFill>
                  <a:srgbClr val="026A8B"/>
                </a:solidFill>
                <a:latin typeface="Nunito" pitchFamily="2" charset="0"/>
              </a:rPr>
              <a:t>Solinís</a:t>
            </a:r>
            <a:endParaRPr lang="es-ES" sz="2400" dirty="0">
              <a:solidFill>
                <a:srgbClr val="026A8B"/>
              </a:solidFill>
              <a:latin typeface="Nunito" pitchFamily="2" charset="0"/>
            </a:endParaRPr>
          </a:p>
          <a:p>
            <a:r>
              <a:rPr lang="es-ES" sz="2400" dirty="0">
                <a:solidFill>
                  <a:srgbClr val="026A8B"/>
                </a:solidFill>
                <a:latin typeface="Nunito" pitchFamily="2" charset="0"/>
              </a:rPr>
              <a:t>Vicepresidente de AES (España)</a:t>
            </a:r>
          </a:p>
          <a:p>
            <a:r>
              <a:rPr lang="es-ES" sz="2400" dirty="0">
                <a:solidFill>
                  <a:srgbClr val="026A8B"/>
                </a:solidFill>
                <a:latin typeface="Nunito" pitchFamily="2" charset="0"/>
              </a:rPr>
              <a:t>Profesor de UNIR</a:t>
            </a:r>
            <a:endParaRPr lang="en-US" sz="2400" dirty="0">
              <a:solidFill>
                <a:srgbClr val="026A8B"/>
              </a:solidFill>
              <a:latin typeface="Nunito" pitchFamily="2" charset="0"/>
            </a:endParaRPr>
          </a:p>
        </p:txBody>
      </p:sp>
    </p:spTree>
    <p:extLst>
      <p:ext uri="{BB962C8B-B14F-4D97-AF65-F5344CB8AC3E}">
        <p14:creationId xmlns:p14="http://schemas.microsoft.com/office/powerpoint/2010/main" val="1813175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14CE6-CF25-1230-38E3-FD1BBDDE64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8348ED76-CAF5-B7CE-5007-5FA6660CE94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A9416237-C8A9-EC38-E8AA-B078F00636E5}"/>
              </a:ext>
            </a:extLst>
          </p:cNvPr>
          <p:cNvPicPr>
            <a:picLocks noChangeAspect="1"/>
          </p:cNvPicPr>
          <p:nvPr/>
        </p:nvPicPr>
        <p:blipFill>
          <a:blip r:embed="rId3"/>
          <a:stretch>
            <a:fillRect/>
          </a:stretch>
        </p:blipFill>
        <p:spPr>
          <a:xfrm>
            <a:off x="3718354" y="2352435"/>
            <a:ext cx="4755292" cy="3334801"/>
          </a:xfrm>
          <a:prstGeom prst="rect">
            <a:avLst/>
          </a:prstGeom>
        </p:spPr>
      </p:pic>
      <p:sp>
        <p:nvSpPr>
          <p:cNvPr id="5" name="CuadroTexto 4">
            <a:extLst>
              <a:ext uri="{FF2B5EF4-FFF2-40B4-BE49-F238E27FC236}">
                <a16:creationId xmlns:a16="http://schemas.microsoft.com/office/drawing/2014/main" id="{6F81DDF5-C56E-FDB3-E514-385D6BE37532}"/>
              </a:ext>
            </a:extLst>
          </p:cNvPr>
          <p:cNvSpPr txBox="1"/>
          <p:nvPr/>
        </p:nvSpPr>
        <p:spPr>
          <a:xfrm>
            <a:off x="973394" y="1582994"/>
            <a:ext cx="10245212" cy="769441"/>
          </a:xfrm>
          <a:prstGeom prst="rect">
            <a:avLst/>
          </a:prstGeom>
          <a:noFill/>
        </p:spPr>
        <p:txBody>
          <a:bodyPr wrap="square" rtlCol="0">
            <a:spAutoFit/>
          </a:bodyPr>
          <a:lstStyle/>
          <a:p>
            <a:pPr algn="ctr"/>
            <a:r>
              <a:rPr lang="es-ES" sz="4400" b="1" dirty="0"/>
              <a:t>Integración, Tecnología e Innovación</a:t>
            </a:r>
          </a:p>
        </p:txBody>
      </p:sp>
    </p:spTree>
    <p:extLst>
      <p:ext uri="{BB962C8B-B14F-4D97-AF65-F5344CB8AC3E}">
        <p14:creationId xmlns:p14="http://schemas.microsoft.com/office/powerpoint/2010/main" val="137464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71130-85BA-86C4-9C6B-698371ACE58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810F983-58A1-6611-C83A-FFEEA8B4C64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2" name="Imagen 1">
            <a:extLst>
              <a:ext uri="{FF2B5EF4-FFF2-40B4-BE49-F238E27FC236}">
                <a16:creationId xmlns:a16="http://schemas.microsoft.com/office/drawing/2014/main" id="{5F6D31A4-5F72-6A89-93D1-C90971571ADA}"/>
              </a:ext>
            </a:extLst>
          </p:cNvPr>
          <p:cNvPicPr>
            <a:picLocks noChangeAspect="1"/>
          </p:cNvPicPr>
          <p:nvPr/>
        </p:nvPicPr>
        <p:blipFill>
          <a:blip r:embed="rId3"/>
          <a:stretch>
            <a:fillRect/>
          </a:stretch>
        </p:blipFill>
        <p:spPr>
          <a:xfrm>
            <a:off x="1225899" y="689569"/>
            <a:ext cx="9224387" cy="5017895"/>
          </a:xfrm>
          <a:prstGeom prst="rect">
            <a:avLst/>
          </a:prstGeom>
        </p:spPr>
      </p:pic>
    </p:spTree>
    <p:extLst>
      <p:ext uri="{BB962C8B-B14F-4D97-AF65-F5344CB8AC3E}">
        <p14:creationId xmlns:p14="http://schemas.microsoft.com/office/powerpoint/2010/main" val="831683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7FB0-AC25-9802-C4B4-DEBA0FF619B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25DFBDF-D3FF-B86B-88A1-1932E079982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5" name="Imagen 4">
            <a:extLst>
              <a:ext uri="{FF2B5EF4-FFF2-40B4-BE49-F238E27FC236}">
                <a16:creationId xmlns:a16="http://schemas.microsoft.com/office/drawing/2014/main" id="{3CCD3B51-30E2-E603-FDAC-8AA511E95641}"/>
              </a:ext>
            </a:extLst>
          </p:cNvPr>
          <p:cNvPicPr>
            <a:picLocks noChangeAspect="1"/>
          </p:cNvPicPr>
          <p:nvPr/>
        </p:nvPicPr>
        <p:blipFill>
          <a:blip r:embed="rId3"/>
          <a:stretch>
            <a:fillRect/>
          </a:stretch>
        </p:blipFill>
        <p:spPr>
          <a:xfrm>
            <a:off x="1614487" y="1666875"/>
            <a:ext cx="8963025" cy="3524250"/>
          </a:xfrm>
          <a:prstGeom prst="rect">
            <a:avLst/>
          </a:prstGeom>
        </p:spPr>
      </p:pic>
      <p:pic>
        <p:nvPicPr>
          <p:cNvPr id="7" name="Imagen 6">
            <a:extLst>
              <a:ext uri="{FF2B5EF4-FFF2-40B4-BE49-F238E27FC236}">
                <a16:creationId xmlns:a16="http://schemas.microsoft.com/office/drawing/2014/main" id="{CF6A1CEB-8688-982F-F4F3-E7295AEADD5F}"/>
              </a:ext>
            </a:extLst>
          </p:cNvPr>
          <p:cNvPicPr>
            <a:picLocks noChangeAspect="1"/>
          </p:cNvPicPr>
          <p:nvPr/>
        </p:nvPicPr>
        <p:blipFill>
          <a:blip r:embed="rId4"/>
          <a:stretch>
            <a:fillRect/>
          </a:stretch>
        </p:blipFill>
        <p:spPr>
          <a:xfrm>
            <a:off x="3637503" y="5191125"/>
            <a:ext cx="4350937" cy="551749"/>
          </a:xfrm>
          <a:prstGeom prst="rect">
            <a:avLst/>
          </a:prstGeom>
        </p:spPr>
      </p:pic>
    </p:spTree>
    <p:extLst>
      <p:ext uri="{BB962C8B-B14F-4D97-AF65-F5344CB8AC3E}">
        <p14:creationId xmlns:p14="http://schemas.microsoft.com/office/powerpoint/2010/main" val="1899048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9AA1-B26B-64F9-C686-94C4CCA630C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F808D25-16E6-9F79-F6D7-B7898D5CFCD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4D167A4C-BF3E-D33A-D8F3-9AF172FAF54C}"/>
              </a:ext>
            </a:extLst>
          </p:cNvPr>
          <p:cNvPicPr>
            <a:picLocks noChangeAspect="1"/>
          </p:cNvPicPr>
          <p:nvPr/>
        </p:nvPicPr>
        <p:blipFill>
          <a:blip r:embed="rId3"/>
          <a:stretch>
            <a:fillRect/>
          </a:stretch>
        </p:blipFill>
        <p:spPr>
          <a:xfrm>
            <a:off x="3524250" y="452176"/>
            <a:ext cx="5143500" cy="5486400"/>
          </a:xfrm>
          <a:prstGeom prst="rect">
            <a:avLst/>
          </a:prstGeom>
        </p:spPr>
      </p:pic>
    </p:spTree>
    <p:extLst>
      <p:ext uri="{BB962C8B-B14F-4D97-AF65-F5344CB8AC3E}">
        <p14:creationId xmlns:p14="http://schemas.microsoft.com/office/powerpoint/2010/main" val="168836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46560-86E9-B8B1-575B-9E2846D854C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B7A1CEB-2BB1-53CA-6CFC-926B8F874D6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5" name="CuadroTexto 4">
            <a:extLst>
              <a:ext uri="{FF2B5EF4-FFF2-40B4-BE49-F238E27FC236}">
                <a16:creationId xmlns:a16="http://schemas.microsoft.com/office/drawing/2014/main" id="{21932C90-DCEF-6261-051D-672B0D0DC393}"/>
              </a:ext>
            </a:extLst>
          </p:cNvPr>
          <p:cNvSpPr txBox="1"/>
          <p:nvPr/>
        </p:nvSpPr>
        <p:spPr>
          <a:xfrm>
            <a:off x="1553497" y="1347019"/>
            <a:ext cx="9242322" cy="4039144"/>
          </a:xfrm>
          <a:prstGeom prst="rect">
            <a:avLst/>
          </a:prstGeom>
          <a:noFill/>
        </p:spPr>
        <p:txBody>
          <a:bodyPr wrap="square">
            <a:spAutoFit/>
          </a:bodyPr>
          <a:lstStyle/>
          <a:p>
            <a:pPr marL="457200" indent="-457200">
              <a:buFont typeface="Wingdings" panose="05000000000000000000" pitchFamily="2" charset="2"/>
              <a:buChar char="Ø"/>
            </a:pPr>
            <a:r>
              <a:rPr lang="es-ES" sz="2800" dirty="0"/>
              <a:t>¿Qué es Kaiser Permanente?</a:t>
            </a:r>
          </a:p>
          <a:p>
            <a:pPr marL="457200" indent="-457200">
              <a:buFont typeface="Wingdings" panose="05000000000000000000" pitchFamily="2" charset="2"/>
              <a:buChar char="Ø"/>
            </a:pPr>
            <a:endParaRPr lang="es-ES" sz="2800" dirty="0"/>
          </a:p>
          <a:p>
            <a:pPr marL="457200" indent="-457200">
              <a:buFont typeface="Wingdings" panose="05000000000000000000" pitchFamily="2" charset="2"/>
              <a:buChar char="Ø"/>
            </a:pPr>
            <a:r>
              <a:rPr lang="es-ES" sz="2800" dirty="0"/>
              <a:t>¿Por qué es un referente?</a:t>
            </a:r>
          </a:p>
          <a:p>
            <a:pPr marL="457200" indent="-457200">
              <a:buFont typeface="Wingdings" panose="05000000000000000000" pitchFamily="2" charset="2"/>
              <a:buChar char="Ø"/>
            </a:pPr>
            <a:endParaRPr lang="es-ES" sz="2800" dirty="0"/>
          </a:p>
          <a:p>
            <a:pPr marL="457200" indent="-457200">
              <a:buFont typeface="Wingdings" panose="05000000000000000000" pitchFamily="2" charset="2"/>
              <a:buChar char="Ø"/>
            </a:pPr>
            <a:r>
              <a:rPr lang="es-ES" sz="2800" dirty="0"/>
              <a:t>¿Cuál es su modelo organizativo?</a:t>
            </a:r>
          </a:p>
          <a:p>
            <a:pPr marL="457200" indent="-457200">
              <a:buFont typeface="Wingdings" panose="05000000000000000000" pitchFamily="2" charset="2"/>
              <a:buChar char="Ø"/>
            </a:pPr>
            <a:endParaRPr lang="es-ES" sz="2800" dirty="0"/>
          </a:p>
          <a:p>
            <a:pPr marL="457200" indent="-457200">
              <a:buFont typeface="Wingdings" panose="05000000000000000000" pitchFamily="2" charset="2"/>
              <a:buChar char="Ø"/>
            </a:pPr>
            <a:r>
              <a:rPr lang="es-ES" sz="2800" dirty="0"/>
              <a:t>Innovación estratégica, organizativa y tecnológica</a:t>
            </a:r>
          </a:p>
          <a:p>
            <a:pPr marL="457200" indent="-457200">
              <a:buFont typeface="Wingdings" panose="05000000000000000000" pitchFamily="2" charset="2"/>
              <a:buChar char="Ø"/>
            </a:pPr>
            <a:endParaRPr lang="es-ES" sz="2800" dirty="0"/>
          </a:p>
          <a:p>
            <a:pPr marL="457200" indent="-457200">
              <a:buFont typeface="Wingdings" panose="05000000000000000000" pitchFamily="2" charset="2"/>
              <a:buChar char="Ø"/>
            </a:pPr>
            <a:r>
              <a:rPr lang="es-ES" sz="2800" dirty="0"/>
              <a:t>Claves relevantes para Argentina/COSSPRA</a:t>
            </a:r>
          </a:p>
        </p:txBody>
      </p:sp>
    </p:spTree>
    <p:extLst>
      <p:ext uri="{BB962C8B-B14F-4D97-AF65-F5344CB8AC3E}">
        <p14:creationId xmlns:p14="http://schemas.microsoft.com/office/powerpoint/2010/main" val="168030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6CA5C-45D6-BEC9-0F80-E43F60478BB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0CEF9FC-60A2-960F-B88A-A078644E77D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2AA9B46C-71A2-ADD3-69BA-4D38BE285688}"/>
              </a:ext>
            </a:extLst>
          </p:cNvPr>
          <p:cNvPicPr>
            <a:picLocks noChangeAspect="1"/>
          </p:cNvPicPr>
          <p:nvPr/>
        </p:nvPicPr>
        <p:blipFill>
          <a:blip r:embed="rId3"/>
          <a:stretch>
            <a:fillRect/>
          </a:stretch>
        </p:blipFill>
        <p:spPr>
          <a:xfrm>
            <a:off x="1220376" y="906287"/>
            <a:ext cx="6483111" cy="4602095"/>
          </a:xfrm>
          <a:prstGeom prst="rect">
            <a:avLst/>
          </a:prstGeom>
        </p:spPr>
      </p:pic>
      <p:pic>
        <p:nvPicPr>
          <p:cNvPr id="5" name="Imagen 4">
            <a:extLst>
              <a:ext uri="{FF2B5EF4-FFF2-40B4-BE49-F238E27FC236}">
                <a16:creationId xmlns:a16="http://schemas.microsoft.com/office/drawing/2014/main" id="{9BB6C0CA-C078-485A-5486-A736BBA82F1D}"/>
              </a:ext>
            </a:extLst>
          </p:cNvPr>
          <p:cNvPicPr>
            <a:picLocks noChangeAspect="1"/>
          </p:cNvPicPr>
          <p:nvPr/>
        </p:nvPicPr>
        <p:blipFill>
          <a:blip r:embed="rId4"/>
          <a:stretch>
            <a:fillRect/>
          </a:stretch>
        </p:blipFill>
        <p:spPr>
          <a:xfrm>
            <a:off x="8379616" y="2283638"/>
            <a:ext cx="2890572" cy="2027106"/>
          </a:xfrm>
          <a:prstGeom prst="rect">
            <a:avLst/>
          </a:prstGeom>
        </p:spPr>
      </p:pic>
    </p:spTree>
    <p:extLst>
      <p:ext uri="{BB962C8B-B14F-4D97-AF65-F5344CB8AC3E}">
        <p14:creationId xmlns:p14="http://schemas.microsoft.com/office/powerpoint/2010/main" val="1688388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5E45-ABD9-B861-DDDF-66DE6FFD128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A59DACE-A88F-1E32-2021-C1A61F8548F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4C53D9D3-5E68-0579-C6EB-B80F27FF766F}"/>
              </a:ext>
            </a:extLst>
          </p:cNvPr>
          <p:cNvPicPr>
            <a:picLocks noChangeAspect="1"/>
          </p:cNvPicPr>
          <p:nvPr/>
        </p:nvPicPr>
        <p:blipFill>
          <a:blip r:embed="rId3"/>
          <a:stretch>
            <a:fillRect/>
          </a:stretch>
        </p:blipFill>
        <p:spPr>
          <a:xfrm>
            <a:off x="748300" y="3033897"/>
            <a:ext cx="3078747" cy="3121423"/>
          </a:xfrm>
          <a:prstGeom prst="rect">
            <a:avLst/>
          </a:prstGeom>
        </p:spPr>
      </p:pic>
      <p:pic>
        <p:nvPicPr>
          <p:cNvPr id="5" name="Imagen 4">
            <a:extLst>
              <a:ext uri="{FF2B5EF4-FFF2-40B4-BE49-F238E27FC236}">
                <a16:creationId xmlns:a16="http://schemas.microsoft.com/office/drawing/2014/main" id="{3CF7D6E3-5DF0-1098-E1A4-5E089856867A}"/>
              </a:ext>
            </a:extLst>
          </p:cNvPr>
          <p:cNvPicPr>
            <a:picLocks noChangeAspect="1"/>
          </p:cNvPicPr>
          <p:nvPr/>
        </p:nvPicPr>
        <p:blipFill>
          <a:blip r:embed="rId4"/>
          <a:stretch>
            <a:fillRect/>
          </a:stretch>
        </p:blipFill>
        <p:spPr>
          <a:xfrm>
            <a:off x="711721" y="691926"/>
            <a:ext cx="3115326" cy="2310584"/>
          </a:xfrm>
          <a:prstGeom prst="rect">
            <a:avLst/>
          </a:prstGeom>
        </p:spPr>
      </p:pic>
      <p:pic>
        <p:nvPicPr>
          <p:cNvPr id="6" name="Imagen 5">
            <a:extLst>
              <a:ext uri="{FF2B5EF4-FFF2-40B4-BE49-F238E27FC236}">
                <a16:creationId xmlns:a16="http://schemas.microsoft.com/office/drawing/2014/main" id="{11429632-DD78-C009-E2E8-6A69D0D27181}"/>
              </a:ext>
            </a:extLst>
          </p:cNvPr>
          <p:cNvPicPr>
            <a:picLocks noChangeAspect="1"/>
          </p:cNvPicPr>
          <p:nvPr/>
        </p:nvPicPr>
        <p:blipFill>
          <a:blip r:embed="rId5"/>
          <a:stretch>
            <a:fillRect/>
          </a:stretch>
        </p:blipFill>
        <p:spPr>
          <a:xfrm>
            <a:off x="4457832" y="966269"/>
            <a:ext cx="2773920" cy="1761897"/>
          </a:xfrm>
          <a:prstGeom prst="rect">
            <a:avLst/>
          </a:prstGeom>
        </p:spPr>
      </p:pic>
      <p:pic>
        <p:nvPicPr>
          <p:cNvPr id="7" name="Imagen 6">
            <a:extLst>
              <a:ext uri="{FF2B5EF4-FFF2-40B4-BE49-F238E27FC236}">
                <a16:creationId xmlns:a16="http://schemas.microsoft.com/office/drawing/2014/main" id="{58013C0A-94B5-C4F8-2834-8B55BAC99822}"/>
              </a:ext>
            </a:extLst>
          </p:cNvPr>
          <p:cNvPicPr>
            <a:picLocks noChangeAspect="1"/>
          </p:cNvPicPr>
          <p:nvPr/>
        </p:nvPicPr>
        <p:blipFill>
          <a:blip r:embed="rId6"/>
          <a:stretch>
            <a:fillRect/>
          </a:stretch>
        </p:blipFill>
        <p:spPr>
          <a:xfrm>
            <a:off x="4734091" y="3002510"/>
            <a:ext cx="2060627" cy="3048264"/>
          </a:xfrm>
          <a:prstGeom prst="rect">
            <a:avLst/>
          </a:prstGeom>
        </p:spPr>
      </p:pic>
      <p:sp>
        <p:nvSpPr>
          <p:cNvPr id="11" name="CuadroTexto 10">
            <a:extLst>
              <a:ext uri="{FF2B5EF4-FFF2-40B4-BE49-F238E27FC236}">
                <a16:creationId xmlns:a16="http://schemas.microsoft.com/office/drawing/2014/main" id="{88B0DC1A-6B2F-470A-E86D-303FF7AAAEF0}"/>
              </a:ext>
            </a:extLst>
          </p:cNvPr>
          <p:cNvSpPr txBox="1"/>
          <p:nvPr/>
        </p:nvSpPr>
        <p:spPr>
          <a:xfrm>
            <a:off x="7472515" y="966269"/>
            <a:ext cx="3598607" cy="1841530"/>
          </a:xfrm>
          <a:prstGeom prst="rect">
            <a:avLst/>
          </a:prstGeom>
          <a:noFill/>
        </p:spPr>
        <p:txBody>
          <a:bodyPr wrap="square">
            <a:spAutoFit/>
          </a:bodyPr>
          <a:lstStyle/>
          <a:p>
            <a:pPr marL="528638" marR="984409" indent="-519113">
              <a:spcBef>
                <a:spcPts val="75"/>
              </a:spcBef>
            </a:pPr>
            <a:r>
              <a:rPr lang="en-US" sz="1400" dirty="0">
                <a:latin typeface="Arial"/>
                <a:cs typeface="Arial"/>
              </a:rPr>
              <a:t>1998 </a:t>
            </a:r>
            <a:r>
              <a:rPr lang="en-US" sz="1400" b="1" dirty="0">
                <a:solidFill>
                  <a:schemeClr val="accent2"/>
                </a:solidFill>
                <a:latin typeface="Arial"/>
                <a:cs typeface="Arial"/>
              </a:rPr>
              <a:t>Care Management Institute </a:t>
            </a:r>
            <a:r>
              <a:rPr lang="en-US" sz="1400" dirty="0">
                <a:latin typeface="Arial"/>
                <a:cs typeface="Arial"/>
              </a:rPr>
              <a:t>started</a:t>
            </a:r>
          </a:p>
          <a:p>
            <a:pPr marL="528638" marR="984409" indent="-519113">
              <a:spcBef>
                <a:spcPts val="75"/>
              </a:spcBef>
            </a:pPr>
            <a:endParaRPr lang="en-US" sz="1400" dirty="0">
              <a:latin typeface="Arial"/>
              <a:cs typeface="Arial"/>
            </a:endParaRPr>
          </a:p>
          <a:p>
            <a:pPr marL="528638" marR="984409" indent="-519113">
              <a:spcBef>
                <a:spcPts val="75"/>
              </a:spcBef>
            </a:pPr>
            <a:r>
              <a:rPr lang="en-US" sz="1400" dirty="0">
                <a:latin typeface="Arial"/>
                <a:cs typeface="Arial"/>
              </a:rPr>
              <a:t>1999:</a:t>
            </a:r>
            <a:r>
              <a:rPr lang="en-US" sz="1400" spc="-15" dirty="0">
                <a:latin typeface="Arial"/>
                <a:cs typeface="Arial"/>
              </a:rPr>
              <a:t> </a:t>
            </a:r>
            <a:r>
              <a:rPr lang="en-US" sz="1400" dirty="0">
                <a:latin typeface="Arial"/>
                <a:cs typeface="Arial"/>
              </a:rPr>
              <a:t>Commitment</a:t>
            </a:r>
            <a:r>
              <a:rPr lang="en-US" sz="1400" spc="-23" dirty="0">
                <a:latin typeface="Arial"/>
                <a:cs typeface="Arial"/>
              </a:rPr>
              <a:t> </a:t>
            </a:r>
            <a:r>
              <a:rPr lang="en-US" sz="1400" dirty="0">
                <a:latin typeface="Arial"/>
                <a:cs typeface="Arial"/>
              </a:rPr>
              <a:t>to</a:t>
            </a:r>
            <a:r>
              <a:rPr lang="en-US" sz="1400" spc="-26" dirty="0">
                <a:latin typeface="Arial"/>
                <a:cs typeface="Arial"/>
              </a:rPr>
              <a:t> </a:t>
            </a:r>
            <a:r>
              <a:rPr lang="en-US" sz="1400" dirty="0">
                <a:latin typeface="Arial"/>
                <a:cs typeface="Arial"/>
              </a:rPr>
              <a:t>implement</a:t>
            </a:r>
            <a:r>
              <a:rPr lang="en-US" sz="1400" spc="-11" dirty="0">
                <a:latin typeface="Arial"/>
                <a:cs typeface="Arial"/>
              </a:rPr>
              <a:t> </a:t>
            </a:r>
            <a:r>
              <a:rPr lang="en-US" sz="1400" spc="-8" dirty="0">
                <a:latin typeface="Arial"/>
                <a:cs typeface="Arial"/>
              </a:rPr>
              <a:t>common </a:t>
            </a:r>
            <a:r>
              <a:rPr lang="en-US" sz="1400" b="1" dirty="0">
                <a:solidFill>
                  <a:srgbClr val="001F5F"/>
                </a:solidFill>
                <a:latin typeface="Arial"/>
                <a:cs typeface="Arial"/>
              </a:rPr>
              <a:t>automated</a:t>
            </a:r>
            <a:r>
              <a:rPr lang="en-US" sz="1400" b="1" spc="-26" dirty="0">
                <a:solidFill>
                  <a:srgbClr val="001F5F"/>
                </a:solidFill>
                <a:latin typeface="Arial"/>
                <a:cs typeface="Arial"/>
              </a:rPr>
              <a:t> </a:t>
            </a:r>
            <a:r>
              <a:rPr lang="en-US" sz="1400" b="1" dirty="0">
                <a:solidFill>
                  <a:srgbClr val="001F5F"/>
                </a:solidFill>
                <a:latin typeface="Arial"/>
                <a:cs typeface="Arial"/>
              </a:rPr>
              <a:t>medical</a:t>
            </a:r>
            <a:r>
              <a:rPr lang="en-US" sz="1400" b="1" spc="-23" dirty="0">
                <a:solidFill>
                  <a:srgbClr val="001F5F"/>
                </a:solidFill>
                <a:latin typeface="Arial"/>
                <a:cs typeface="Arial"/>
              </a:rPr>
              <a:t> </a:t>
            </a:r>
            <a:r>
              <a:rPr lang="en-US" sz="1400" b="1" dirty="0">
                <a:solidFill>
                  <a:srgbClr val="001F5F"/>
                </a:solidFill>
                <a:latin typeface="Arial"/>
                <a:cs typeface="Arial"/>
              </a:rPr>
              <a:t>record</a:t>
            </a:r>
            <a:r>
              <a:rPr lang="en-US" sz="1400" b="1" spc="-23" dirty="0">
                <a:solidFill>
                  <a:srgbClr val="001F5F"/>
                </a:solidFill>
                <a:latin typeface="Arial"/>
                <a:cs typeface="Arial"/>
              </a:rPr>
              <a:t> </a:t>
            </a:r>
            <a:r>
              <a:rPr lang="en-US" sz="1400" b="1" spc="-38" dirty="0">
                <a:solidFill>
                  <a:srgbClr val="001F5F"/>
                </a:solidFill>
                <a:latin typeface="Arial"/>
                <a:cs typeface="Arial"/>
              </a:rPr>
              <a:t>- </a:t>
            </a:r>
            <a:r>
              <a:rPr lang="en-US" sz="1400" b="1" spc="-8" dirty="0" err="1">
                <a:solidFill>
                  <a:srgbClr val="001F5F"/>
                </a:solidFill>
                <a:latin typeface="Arial"/>
                <a:cs typeface="Arial"/>
              </a:rPr>
              <a:t>HealthConnect</a:t>
            </a:r>
            <a:endParaRPr lang="en-US" sz="1400" dirty="0">
              <a:latin typeface="Arial"/>
              <a:cs typeface="Arial"/>
            </a:endParaRPr>
          </a:p>
        </p:txBody>
      </p:sp>
      <p:pic>
        <p:nvPicPr>
          <p:cNvPr id="14" name="Imagen 13">
            <a:extLst>
              <a:ext uri="{FF2B5EF4-FFF2-40B4-BE49-F238E27FC236}">
                <a16:creationId xmlns:a16="http://schemas.microsoft.com/office/drawing/2014/main" id="{B897933C-7DD2-8A72-F4A1-6DE9AC3D7196}"/>
              </a:ext>
            </a:extLst>
          </p:cNvPr>
          <p:cNvPicPr>
            <a:picLocks noChangeAspect="1"/>
          </p:cNvPicPr>
          <p:nvPr/>
        </p:nvPicPr>
        <p:blipFill>
          <a:blip r:embed="rId7"/>
          <a:stretch>
            <a:fillRect/>
          </a:stretch>
        </p:blipFill>
        <p:spPr>
          <a:xfrm>
            <a:off x="7897051" y="3644361"/>
            <a:ext cx="2749534" cy="1457070"/>
          </a:xfrm>
          <a:prstGeom prst="rect">
            <a:avLst/>
          </a:prstGeom>
        </p:spPr>
      </p:pic>
    </p:spTree>
    <p:extLst>
      <p:ext uri="{BB962C8B-B14F-4D97-AF65-F5344CB8AC3E}">
        <p14:creationId xmlns:p14="http://schemas.microsoft.com/office/powerpoint/2010/main" val="3393324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79318-F441-0DF9-91D6-6060709DD3A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C8355EA-DCC1-94CC-4021-C8973A88792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C0AC7D1A-E219-65F1-79F5-8E49AFD94A53}"/>
              </a:ext>
            </a:extLst>
          </p:cNvPr>
          <p:cNvPicPr>
            <a:picLocks noChangeAspect="1"/>
          </p:cNvPicPr>
          <p:nvPr/>
        </p:nvPicPr>
        <p:blipFill>
          <a:blip r:embed="rId3"/>
          <a:stretch>
            <a:fillRect/>
          </a:stretch>
        </p:blipFill>
        <p:spPr>
          <a:xfrm>
            <a:off x="522515" y="849923"/>
            <a:ext cx="6768782" cy="4273673"/>
          </a:xfrm>
          <a:prstGeom prst="rect">
            <a:avLst/>
          </a:prstGeom>
        </p:spPr>
      </p:pic>
      <p:pic>
        <p:nvPicPr>
          <p:cNvPr id="6" name="Imagen 5">
            <a:extLst>
              <a:ext uri="{FF2B5EF4-FFF2-40B4-BE49-F238E27FC236}">
                <a16:creationId xmlns:a16="http://schemas.microsoft.com/office/drawing/2014/main" id="{A3ADD2E9-23E3-C2F4-ADF3-63272AF9E732}"/>
              </a:ext>
            </a:extLst>
          </p:cNvPr>
          <p:cNvPicPr>
            <a:picLocks noChangeAspect="1"/>
          </p:cNvPicPr>
          <p:nvPr/>
        </p:nvPicPr>
        <p:blipFill>
          <a:blip r:embed="rId4"/>
          <a:stretch>
            <a:fillRect/>
          </a:stretch>
        </p:blipFill>
        <p:spPr>
          <a:xfrm>
            <a:off x="7612307" y="2424321"/>
            <a:ext cx="3438525" cy="1285875"/>
          </a:xfrm>
          <a:prstGeom prst="rect">
            <a:avLst/>
          </a:prstGeom>
        </p:spPr>
      </p:pic>
    </p:spTree>
    <p:extLst>
      <p:ext uri="{BB962C8B-B14F-4D97-AF65-F5344CB8AC3E}">
        <p14:creationId xmlns:p14="http://schemas.microsoft.com/office/powerpoint/2010/main" val="3570082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22C4A-03A5-36B8-A58A-650AA2A2C1B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B71BFDA-990D-6FFE-CAA1-10173AC2066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5FE639D4-9958-197E-AD84-8296C336752C}"/>
              </a:ext>
            </a:extLst>
          </p:cNvPr>
          <p:cNvPicPr>
            <a:picLocks noChangeAspect="1"/>
          </p:cNvPicPr>
          <p:nvPr/>
        </p:nvPicPr>
        <p:blipFill>
          <a:blip r:embed="rId3"/>
          <a:stretch>
            <a:fillRect/>
          </a:stretch>
        </p:blipFill>
        <p:spPr>
          <a:xfrm>
            <a:off x="1446964" y="695848"/>
            <a:ext cx="7506118" cy="5466304"/>
          </a:xfrm>
          <a:prstGeom prst="rect">
            <a:avLst/>
          </a:prstGeom>
        </p:spPr>
      </p:pic>
      <p:pic>
        <p:nvPicPr>
          <p:cNvPr id="5" name="Imagen 4">
            <a:extLst>
              <a:ext uri="{FF2B5EF4-FFF2-40B4-BE49-F238E27FC236}">
                <a16:creationId xmlns:a16="http://schemas.microsoft.com/office/drawing/2014/main" id="{DA2C82DA-4B9A-13E0-C27A-B7A990BCDAAE}"/>
              </a:ext>
            </a:extLst>
          </p:cNvPr>
          <p:cNvPicPr>
            <a:picLocks noChangeAspect="1"/>
          </p:cNvPicPr>
          <p:nvPr/>
        </p:nvPicPr>
        <p:blipFill>
          <a:blip r:embed="rId4"/>
          <a:stretch>
            <a:fillRect/>
          </a:stretch>
        </p:blipFill>
        <p:spPr>
          <a:xfrm>
            <a:off x="8763187" y="2376783"/>
            <a:ext cx="2746789" cy="1923911"/>
          </a:xfrm>
          <a:prstGeom prst="rect">
            <a:avLst/>
          </a:prstGeom>
        </p:spPr>
      </p:pic>
    </p:spTree>
    <p:extLst>
      <p:ext uri="{BB962C8B-B14F-4D97-AF65-F5344CB8AC3E}">
        <p14:creationId xmlns:p14="http://schemas.microsoft.com/office/powerpoint/2010/main" val="224354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AAC71-2CCF-48ED-25C6-40651782F96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299622D-B502-87B2-56CD-11C02953804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object 4">
            <a:extLst>
              <a:ext uri="{FF2B5EF4-FFF2-40B4-BE49-F238E27FC236}">
                <a16:creationId xmlns:a16="http://schemas.microsoft.com/office/drawing/2014/main" id="{0CFCFAFC-BFE3-45E7-885E-687AC51C5130}"/>
              </a:ext>
            </a:extLst>
          </p:cNvPr>
          <p:cNvSpPr txBox="1"/>
          <p:nvPr/>
        </p:nvSpPr>
        <p:spPr>
          <a:xfrm>
            <a:off x="1317523" y="1150370"/>
            <a:ext cx="9085006" cy="3494546"/>
          </a:xfrm>
          <a:prstGeom prst="rect">
            <a:avLst/>
          </a:prstGeom>
        </p:spPr>
        <p:txBody>
          <a:bodyPr vert="horz" wrap="square" lIns="0" tIns="133350" rIns="0" bIns="0" rtlCol="0">
            <a:spAutoFit/>
          </a:bodyPr>
          <a:lstStyle/>
          <a:p>
            <a:pPr marL="228600" indent="-219075" defTabSz="457200" eaLnBrk="0" fontAlgn="base" hangingPunct="0">
              <a:spcBef>
                <a:spcPts val="1050"/>
              </a:spcBef>
              <a:spcAft>
                <a:spcPct val="0"/>
              </a:spcAft>
              <a:buClr>
                <a:srgbClr val="EC7C30"/>
              </a:buClr>
              <a:buSzPct val="64583"/>
              <a:buFont typeface="Wingdings"/>
              <a:buChar char=""/>
              <a:tabLst>
                <a:tab pos="228600" algn="l"/>
              </a:tabLst>
            </a:pPr>
            <a:r>
              <a:rPr sz="2000" dirty="0">
                <a:solidFill>
                  <a:srgbClr val="171616"/>
                </a:solidFill>
                <a:latin typeface="Arial"/>
                <a:cs typeface="Arial"/>
              </a:rPr>
              <a:t>Sistema</a:t>
            </a:r>
            <a:r>
              <a:rPr sz="2000" spc="-45" dirty="0">
                <a:solidFill>
                  <a:srgbClr val="171616"/>
                </a:solidFill>
                <a:latin typeface="Arial"/>
                <a:cs typeface="Arial"/>
              </a:rPr>
              <a:t> </a:t>
            </a:r>
            <a:r>
              <a:rPr sz="2000" dirty="0">
                <a:solidFill>
                  <a:srgbClr val="171616"/>
                </a:solidFill>
                <a:latin typeface="Arial"/>
                <a:cs typeface="Arial"/>
              </a:rPr>
              <a:t>integrado</a:t>
            </a:r>
            <a:r>
              <a:rPr sz="2000" spc="-34" dirty="0">
                <a:solidFill>
                  <a:srgbClr val="171616"/>
                </a:solidFill>
                <a:latin typeface="Arial"/>
                <a:cs typeface="Arial"/>
              </a:rPr>
              <a:t> </a:t>
            </a:r>
            <a:r>
              <a:rPr sz="2000" dirty="0">
                <a:solidFill>
                  <a:srgbClr val="171616"/>
                </a:solidFill>
                <a:latin typeface="Arial"/>
                <a:cs typeface="Arial"/>
              </a:rPr>
              <a:t>de</a:t>
            </a:r>
            <a:r>
              <a:rPr sz="2000" spc="-45" dirty="0">
                <a:solidFill>
                  <a:srgbClr val="171616"/>
                </a:solidFill>
                <a:latin typeface="Arial"/>
                <a:cs typeface="Arial"/>
              </a:rPr>
              <a:t> </a:t>
            </a:r>
            <a:r>
              <a:rPr sz="2000" dirty="0">
                <a:solidFill>
                  <a:srgbClr val="171616"/>
                </a:solidFill>
                <a:latin typeface="Arial"/>
                <a:cs typeface="Arial"/>
              </a:rPr>
              <a:t>prestación</a:t>
            </a:r>
            <a:r>
              <a:rPr sz="2000" spc="-41" dirty="0">
                <a:solidFill>
                  <a:srgbClr val="171616"/>
                </a:solidFill>
                <a:latin typeface="Arial"/>
                <a:cs typeface="Arial"/>
              </a:rPr>
              <a:t> </a:t>
            </a:r>
            <a:r>
              <a:rPr sz="2000" dirty="0">
                <a:solidFill>
                  <a:srgbClr val="171616"/>
                </a:solidFill>
                <a:latin typeface="Arial"/>
                <a:cs typeface="Arial"/>
              </a:rPr>
              <a:t>y</a:t>
            </a:r>
            <a:r>
              <a:rPr sz="2000" spc="-56" dirty="0">
                <a:solidFill>
                  <a:srgbClr val="171616"/>
                </a:solidFill>
                <a:latin typeface="Arial"/>
                <a:cs typeface="Arial"/>
              </a:rPr>
              <a:t> </a:t>
            </a:r>
            <a:r>
              <a:rPr sz="2000" spc="-8" dirty="0" err="1">
                <a:solidFill>
                  <a:srgbClr val="171616"/>
                </a:solidFill>
                <a:latin typeface="Arial"/>
                <a:cs typeface="Arial"/>
              </a:rPr>
              <a:t>financiación</a:t>
            </a:r>
            <a:r>
              <a:rPr lang="es-ES" sz="2000" spc="-8" dirty="0">
                <a:solidFill>
                  <a:srgbClr val="171616"/>
                </a:solidFill>
                <a:latin typeface="Arial"/>
                <a:cs typeface="Arial"/>
              </a:rPr>
              <a:t>.</a:t>
            </a:r>
            <a:endParaRPr sz="2000" dirty="0">
              <a:solidFill>
                <a:srgbClr val="171616"/>
              </a:solidFill>
              <a:latin typeface="Arial"/>
              <a:cs typeface="Arial"/>
            </a:endParaRPr>
          </a:p>
          <a:p>
            <a:pPr marL="690563" lvl="1" indent="-166688" defTabSz="457200" eaLnBrk="0" fontAlgn="base" hangingPunct="0">
              <a:spcBef>
                <a:spcPts val="971"/>
              </a:spcBef>
              <a:spcAft>
                <a:spcPct val="0"/>
              </a:spcAft>
              <a:buClr>
                <a:srgbClr val="800080"/>
              </a:buClr>
              <a:buSzPct val="54166"/>
              <a:buFont typeface="Wingdings"/>
              <a:buChar char=""/>
              <a:tabLst>
                <a:tab pos="690563" algn="l"/>
              </a:tabLst>
            </a:pPr>
            <a:r>
              <a:rPr sz="2000" dirty="0">
                <a:solidFill>
                  <a:srgbClr val="171616"/>
                </a:solidFill>
                <a:latin typeface="Arial"/>
                <a:cs typeface="Arial"/>
              </a:rPr>
              <a:t>Health</a:t>
            </a:r>
            <a:r>
              <a:rPr sz="2000" spc="-41" dirty="0">
                <a:solidFill>
                  <a:srgbClr val="171616"/>
                </a:solidFill>
                <a:latin typeface="Arial"/>
                <a:cs typeface="Arial"/>
              </a:rPr>
              <a:t> </a:t>
            </a:r>
            <a:r>
              <a:rPr sz="2000" dirty="0">
                <a:solidFill>
                  <a:srgbClr val="171616"/>
                </a:solidFill>
                <a:latin typeface="Arial"/>
                <a:cs typeface="Arial"/>
              </a:rPr>
              <a:t>Plan</a:t>
            </a:r>
            <a:r>
              <a:rPr lang="es-ES" sz="2000" dirty="0">
                <a:solidFill>
                  <a:srgbClr val="171616"/>
                </a:solidFill>
                <a:latin typeface="Arial"/>
                <a:cs typeface="Arial"/>
              </a:rPr>
              <a:t>, la aseguradora, </a:t>
            </a:r>
            <a:r>
              <a:rPr sz="2000" dirty="0">
                <a:solidFill>
                  <a:srgbClr val="171616"/>
                </a:solidFill>
                <a:latin typeface="Arial"/>
                <a:cs typeface="Arial"/>
              </a:rPr>
              <a:t>es</a:t>
            </a:r>
            <a:r>
              <a:rPr lang="es-ES" sz="2000" dirty="0">
                <a:solidFill>
                  <a:srgbClr val="171616"/>
                </a:solidFill>
                <a:latin typeface="Arial"/>
                <a:cs typeface="Arial"/>
              </a:rPr>
              <a:t> el</a:t>
            </a:r>
            <a:r>
              <a:rPr sz="2000" spc="-56" dirty="0">
                <a:solidFill>
                  <a:srgbClr val="171616"/>
                </a:solidFill>
                <a:latin typeface="Arial"/>
                <a:cs typeface="Arial"/>
              </a:rPr>
              <a:t> </a:t>
            </a:r>
            <a:r>
              <a:rPr sz="2000" dirty="0">
                <a:solidFill>
                  <a:srgbClr val="171616"/>
                </a:solidFill>
                <a:latin typeface="Arial"/>
                <a:cs typeface="Arial"/>
              </a:rPr>
              <a:t>pagador</a:t>
            </a:r>
            <a:r>
              <a:rPr sz="2000" spc="-30" dirty="0">
                <a:solidFill>
                  <a:srgbClr val="171616"/>
                </a:solidFill>
                <a:latin typeface="Arial"/>
                <a:cs typeface="Arial"/>
              </a:rPr>
              <a:t> </a:t>
            </a:r>
            <a:r>
              <a:rPr sz="2000" spc="-8" dirty="0">
                <a:solidFill>
                  <a:srgbClr val="171616"/>
                </a:solidFill>
                <a:latin typeface="Arial"/>
                <a:cs typeface="Arial"/>
              </a:rPr>
              <a:t>único</a:t>
            </a:r>
            <a:endParaRPr sz="2000" dirty="0">
              <a:solidFill>
                <a:srgbClr val="171616"/>
              </a:solidFill>
              <a:latin typeface="Arial"/>
              <a:cs typeface="Arial"/>
            </a:endParaRPr>
          </a:p>
          <a:p>
            <a:pPr marL="690563" lvl="1" indent="-166688" defTabSz="457200" eaLnBrk="0" fontAlgn="base" hangingPunct="0">
              <a:spcBef>
                <a:spcPts val="975"/>
              </a:spcBef>
              <a:spcAft>
                <a:spcPct val="0"/>
              </a:spcAft>
              <a:buClr>
                <a:srgbClr val="800080"/>
              </a:buClr>
              <a:buSzPct val="54166"/>
              <a:buFont typeface="Wingdings"/>
              <a:buChar char=""/>
              <a:tabLst>
                <a:tab pos="690563" algn="l"/>
              </a:tabLst>
            </a:pPr>
            <a:r>
              <a:rPr sz="2000" spc="-8" dirty="0">
                <a:solidFill>
                  <a:srgbClr val="171616"/>
                </a:solidFill>
                <a:latin typeface="Arial"/>
                <a:cs typeface="Arial"/>
              </a:rPr>
              <a:t>Gobernanza</a:t>
            </a:r>
            <a:r>
              <a:rPr sz="2000" spc="-49" dirty="0">
                <a:solidFill>
                  <a:srgbClr val="171616"/>
                </a:solidFill>
                <a:latin typeface="Arial"/>
                <a:cs typeface="Arial"/>
              </a:rPr>
              <a:t> </a:t>
            </a:r>
            <a:r>
              <a:rPr sz="2000" dirty="0">
                <a:solidFill>
                  <a:srgbClr val="171616"/>
                </a:solidFill>
                <a:latin typeface="Arial"/>
                <a:cs typeface="Arial"/>
              </a:rPr>
              <a:t>compartida</a:t>
            </a:r>
            <a:r>
              <a:rPr sz="2000" spc="-45" dirty="0">
                <a:solidFill>
                  <a:srgbClr val="171616"/>
                </a:solidFill>
                <a:latin typeface="Arial"/>
                <a:cs typeface="Arial"/>
              </a:rPr>
              <a:t> </a:t>
            </a:r>
            <a:r>
              <a:rPr sz="2000" dirty="0">
                <a:solidFill>
                  <a:srgbClr val="171616"/>
                </a:solidFill>
                <a:latin typeface="Arial"/>
                <a:cs typeface="Arial"/>
              </a:rPr>
              <a:t>entre</a:t>
            </a:r>
            <a:r>
              <a:rPr sz="2000" spc="-53" dirty="0">
                <a:solidFill>
                  <a:srgbClr val="171616"/>
                </a:solidFill>
                <a:latin typeface="Arial"/>
                <a:cs typeface="Arial"/>
              </a:rPr>
              <a:t> </a:t>
            </a:r>
            <a:r>
              <a:rPr sz="2000" dirty="0">
                <a:solidFill>
                  <a:srgbClr val="171616"/>
                </a:solidFill>
                <a:latin typeface="Arial"/>
                <a:cs typeface="Arial"/>
              </a:rPr>
              <a:t>Health</a:t>
            </a:r>
            <a:r>
              <a:rPr sz="2000" spc="-45" dirty="0">
                <a:solidFill>
                  <a:srgbClr val="171616"/>
                </a:solidFill>
                <a:latin typeface="Arial"/>
                <a:cs typeface="Arial"/>
              </a:rPr>
              <a:t> </a:t>
            </a:r>
            <a:r>
              <a:rPr sz="2000" dirty="0">
                <a:solidFill>
                  <a:srgbClr val="171616"/>
                </a:solidFill>
                <a:latin typeface="Arial"/>
                <a:cs typeface="Arial"/>
              </a:rPr>
              <a:t>Plan</a:t>
            </a:r>
            <a:r>
              <a:rPr sz="2000" spc="-49" dirty="0">
                <a:solidFill>
                  <a:srgbClr val="171616"/>
                </a:solidFill>
                <a:latin typeface="Arial"/>
                <a:cs typeface="Arial"/>
              </a:rPr>
              <a:t> </a:t>
            </a:r>
            <a:r>
              <a:rPr sz="2000" dirty="0">
                <a:solidFill>
                  <a:srgbClr val="171616"/>
                </a:solidFill>
                <a:latin typeface="Arial"/>
                <a:cs typeface="Arial"/>
              </a:rPr>
              <a:t>y</a:t>
            </a:r>
            <a:r>
              <a:rPr sz="2000" spc="-60" dirty="0">
                <a:solidFill>
                  <a:srgbClr val="171616"/>
                </a:solidFill>
                <a:latin typeface="Arial"/>
                <a:cs typeface="Arial"/>
              </a:rPr>
              <a:t> </a:t>
            </a:r>
            <a:r>
              <a:rPr sz="2000" spc="-19" dirty="0">
                <a:solidFill>
                  <a:srgbClr val="171616"/>
                </a:solidFill>
                <a:latin typeface="Arial"/>
                <a:cs typeface="Arial"/>
              </a:rPr>
              <a:t>PMG</a:t>
            </a:r>
            <a:endParaRPr sz="2000" dirty="0">
              <a:solidFill>
                <a:srgbClr val="171616"/>
              </a:solidFill>
              <a:latin typeface="Arial"/>
              <a:cs typeface="Arial"/>
            </a:endParaRPr>
          </a:p>
          <a:p>
            <a:pPr marL="690563" marR="475774" lvl="1" indent="-167164" defTabSz="457200" eaLnBrk="0" fontAlgn="base" hangingPunct="0">
              <a:spcBef>
                <a:spcPts val="971"/>
              </a:spcBef>
              <a:spcAft>
                <a:spcPct val="0"/>
              </a:spcAft>
              <a:buClr>
                <a:srgbClr val="800080"/>
              </a:buClr>
              <a:buSzPct val="54166"/>
              <a:buFont typeface="Wingdings"/>
              <a:buChar char=""/>
              <a:tabLst>
                <a:tab pos="690563" algn="l"/>
              </a:tabLst>
            </a:pPr>
            <a:r>
              <a:rPr sz="2000" spc="-8" dirty="0">
                <a:solidFill>
                  <a:srgbClr val="171616"/>
                </a:solidFill>
                <a:latin typeface="Arial"/>
                <a:cs typeface="Arial"/>
              </a:rPr>
              <a:t>Responsabilidad</a:t>
            </a:r>
            <a:r>
              <a:rPr sz="2000" spc="-23" dirty="0">
                <a:solidFill>
                  <a:srgbClr val="171616"/>
                </a:solidFill>
                <a:latin typeface="Arial"/>
                <a:cs typeface="Arial"/>
              </a:rPr>
              <a:t> </a:t>
            </a:r>
            <a:r>
              <a:rPr sz="2000" dirty="0">
                <a:solidFill>
                  <a:srgbClr val="171616"/>
                </a:solidFill>
                <a:latin typeface="Arial"/>
                <a:cs typeface="Arial"/>
              </a:rPr>
              <a:t>salud</a:t>
            </a:r>
            <a:r>
              <a:rPr sz="2000" spc="-64" dirty="0">
                <a:solidFill>
                  <a:srgbClr val="171616"/>
                </a:solidFill>
                <a:latin typeface="Arial"/>
                <a:cs typeface="Arial"/>
              </a:rPr>
              <a:t> </a:t>
            </a:r>
            <a:r>
              <a:rPr sz="2000" dirty="0">
                <a:solidFill>
                  <a:srgbClr val="171616"/>
                </a:solidFill>
                <a:latin typeface="Arial"/>
                <a:cs typeface="Arial"/>
              </a:rPr>
              <a:t>poblacional</a:t>
            </a:r>
            <a:r>
              <a:rPr sz="2000" spc="-30" dirty="0">
                <a:solidFill>
                  <a:srgbClr val="171616"/>
                </a:solidFill>
                <a:latin typeface="Arial"/>
                <a:cs typeface="Arial"/>
              </a:rPr>
              <a:t> </a:t>
            </a:r>
            <a:r>
              <a:rPr sz="2000" dirty="0">
                <a:solidFill>
                  <a:srgbClr val="171616"/>
                </a:solidFill>
                <a:latin typeface="Arial"/>
                <a:cs typeface="Arial"/>
              </a:rPr>
              <a:t>/</a:t>
            </a:r>
            <a:r>
              <a:rPr sz="2000" spc="-79" dirty="0">
                <a:solidFill>
                  <a:srgbClr val="171616"/>
                </a:solidFill>
                <a:latin typeface="Arial"/>
                <a:cs typeface="Arial"/>
              </a:rPr>
              <a:t> </a:t>
            </a:r>
            <a:r>
              <a:rPr sz="2000" spc="-8" dirty="0">
                <a:solidFill>
                  <a:srgbClr val="171616"/>
                </a:solidFill>
                <a:latin typeface="Arial"/>
                <a:cs typeface="Arial"/>
              </a:rPr>
              <a:t>resultado económico</a:t>
            </a:r>
            <a:endParaRPr sz="2000" dirty="0">
              <a:solidFill>
                <a:srgbClr val="171616"/>
              </a:solidFill>
              <a:latin typeface="Arial"/>
              <a:cs typeface="Arial"/>
            </a:endParaRPr>
          </a:p>
          <a:p>
            <a:pPr marL="690563" lvl="1" indent="-166688" defTabSz="457200" eaLnBrk="0" fontAlgn="base" hangingPunct="0">
              <a:spcBef>
                <a:spcPts val="971"/>
              </a:spcBef>
              <a:spcAft>
                <a:spcPct val="0"/>
              </a:spcAft>
              <a:buClr>
                <a:srgbClr val="800080"/>
              </a:buClr>
              <a:buSzPct val="54166"/>
              <a:buFont typeface="Wingdings"/>
              <a:buChar char=""/>
              <a:tabLst>
                <a:tab pos="690563" algn="l"/>
              </a:tabLst>
            </a:pPr>
            <a:r>
              <a:rPr sz="2000" dirty="0" err="1">
                <a:solidFill>
                  <a:srgbClr val="171616"/>
                </a:solidFill>
                <a:latin typeface="Arial"/>
                <a:cs typeface="Arial"/>
              </a:rPr>
              <a:t>Incentivos</a:t>
            </a:r>
            <a:r>
              <a:rPr sz="2000" spc="-83" dirty="0">
                <a:solidFill>
                  <a:srgbClr val="171616"/>
                </a:solidFill>
                <a:latin typeface="Arial"/>
                <a:cs typeface="Arial"/>
              </a:rPr>
              <a:t> </a:t>
            </a:r>
            <a:r>
              <a:rPr sz="2000" spc="-8" dirty="0" err="1">
                <a:solidFill>
                  <a:srgbClr val="171616"/>
                </a:solidFill>
                <a:latin typeface="Arial"/>
                <a:cs typeface="Arial"/>
              </a:rPr>
              <a:t>alineados</a:t>
            </a:r>
            <a:r>
              <a:rPr lang="es-ES" sz="2000" spc="-8" dirty="0">
                <a:solidFill>
                  <a:srgbClr val="171616"/>
                </a:solidFill>
                <a:latin typeface="Arial"/>
                <a:cs typeface="Arial"/>
              </a:rPr>
              <a:t> </a:t>
            </a:r>
            <a:r>
              <a:rPr lang="es-ES" sz="2000" spc="-8" dirty="0" err="1">
                <a:solidFill>
                  <a:srgbClr val="171616"/>
                </a:solidFill>
                <a:latin typeface="Arial"/>
                <a:cs typeface="Arial"/>
              </a:rPr>
              <a:t>Health</a:t>
            </a:r>
            <a:r>
              <a:rPr lang="es-ES" sz="2000" spc="-8" dirty="0">
                <a:solidFill>
                  <a:srgbClr val="171616"/>
                </a:solidFill>
                <a:latin typeface="Arial"/>
                <a:cs typeface="Arial"/>
              </a:rPr>
              <a:t> Plan y PMG</a:t>
            </a:r>
          </a:p>
          <a:p>
            <a:pPr marL="690563" lvl="1" indent="-166688" defTabSz="457200" eaLnBrk="0" fontAlgn="base" hangingPunct="0">
              <a:spcBef>
                <a:spcPts val="975"/>
              </a:spcBef>
              <a:spcAft>
                <a:spcPct val="0"/>
              </a:spcAft>
              <a:buClr>
                <a:srgbClr val="800080"/>
              </a:buClr>
              <a:buSzPct val="54166"/>
              <a:buFont typeface="Wingdings"/>
              <a:buChar char=""/>
              <a:tabLst>
                <a:tab pos="690563" algn="l"/>
              </a:tabLst>
            </a:pPr>
            <a:r>
              <a:rPr sz="2000" dirty="0">
                <a:solidFill>
                  <a:srgbClr val="171616"/>
                </a:solidFill>
                <a:latin typeface="Arial"/>
                <a:cs typeface="Arial"/>
              </a:rPr>
              <a:t>Personal</a:t>
            </a:r>
            <a:r>
              <a:rPr sz="2000" spc="-45" dirty="0">
                <a:solidFill>
                  <a:srgbClr val="171616"/>
                </a:solidFill>
                <a:latin typeface="Arial"/>
                <a:cs typeface="Arial"/>
              </a:rPr>
              <a:t> </a:t>
            </a:r>
            <a:r>
              <a:rPr sz="2000" dirty="0" err="1">
                <a:solidFill>
                  <a:srgbClr val="171616"/>
                </a:solidFill>
                <a:latin typeface="Arial"/>
                <a:cs typeface="Arial"/>
              </a:rPr>
              <a:t>asalariado</a:t>
            </a:r>
            <a:r>
              <a:rPr lang="es-ES" sz="2000" dirty="0">
                <a:solidFill>
                  <a:srgbClr val="171616"/>
                </a:solidFill>
                <a:latin typeface="Arial"/>
                <a:cs typeface="Arial"/>
              </a:rPr>
              <a:t> en exclusiva</a:t>
            </a:r>
            <a:r>
              <a:rPr sz="2000" dirty="0">
                <a:solidFill>
                  <a:srgbClr val="171616"/>
                </a:solidFill>
                <a:latin typeface="Arial"/>
                <a:cs typeface="Arial"/>
              </a:rPr>
              <a:t>,</a:t>
            </a:r>
            <a:r>
              <a:rPr sz="2000" spc="-34" dirty="0">
                <a:solidFill>
                  <a:srgbClr val="171616"/>
                </a:solidFill>
                <a:latin typeface="Arial"/>
                <a:cs typeface="Arial"/>
              </a:rPr>
              <a:t> </a:t>
            </a:r>
            <a:r>
              <a:rPr sz="2000" dirty="0">
                <a:solidFill>
                  <a:srgbClr val="171616"/>
                </a:solidFill>
                <a:latin typeface="Arial"/>
                <a:cs typeface="Arial"/>
              </a:rPr>
              <a:t>no</a:t>
            </a:r>
            <a:r>
              <a:rPr sz="2000" spc="-56" dirty="0">
                <a:solidFill>
                  <a:srgbClr val="171616"/>
                </a:solidFill>
                <a:latin typeface="Arial"/>
                <a:cs typeface="Arial"/>
              </a:rPr>
              <a:t> </a:t>
            </a:r>
            <a:r>
              <a:rPr sz="2000" spc="-15" dirty="0">
                <a:solidFill>
                  <a:srgbClr val="171616"/>
                </a:solidFill>
                <a:latin typeface="Arial"/>
                <a:cs typeface="Arial"/>
              </a:rPr>
              <a:t>fee-</a:t>
            </a:r>
            <a:r>
              <a:rPr sz="2000" dirty="0">
                <a:solidFill>
                  <a:srgbClr val="171616"/>
                </a:solidFill>
                <a:latin typeface="Arial"/>
                <a:cs typeface="Arial"/>
              </a:rPr>
              <a:t>for</a:t>
            </a:r>
            <a:r>
              <a:rPr sz="2000" spc="-53" dirty="0">
                <a:solidFill>
                  <a:srgbClr val="171616"/>
                </a:solidFill>
                <a:latin typeface="Arial"/>
                <a:cs typeface="Arial"/>
              </a:rPr>
              <a:t> </a:t>
            </a:r>
            <a:r>
              <a:rPr sz="2000" spc="-8" dirty="0">
                <a:solidFill>
                  <a:srgbClr val="171616"/>
                </a:solidFill>
                <a:latin typeface="Arial"/>
                <a:cs typeface="Arial"/>
              </a:rPr>
              <a:t>service</a:t>
            </a:r>
            <a:endParaRPr lang="es-ES" sz="2000" spc="-8" dirty="0">
              <a:solidFill>
                <a:srgbClr val="171616"/>
              </a:solidFill>
              <a:latin typeface="Arial"/>
              <a:cs typeface="Arial"/>
            </a:endParaRPr>
          </a:p>
          <a:p>
            <a:pPr marL="690563" lvl="1" indent="-166688" defTabSz="457200" eaLnBrk="0" fontAlgn="base" hangingPunct="0">
              <a:spcBef>
                <a:spcPts val="975"/>
              </a:spcBef>
              <a:spcAft>
                <a:spcPct val="0"/>
              </a:spcAft>
              <a:buClr>
                <a:srgbClr val="800080"/>
              </a:buClr>
              <a:buSzPct val="54166"/>
              <a:buFont typeface="Wingdings"/>
              <a:buChar char=""/>
              <a:tabLst>
                <a:tab pos="690563" algn="l"/>
              </a:tabLst>
            </a:pPr>
            <a:r>
              <a:rPr lang="es-ES" sz="2000" spc="-8" dirty="0">
                <a:solidFill>
                  <a:srgbClr val="171616"/>
                </a:solidFill>
                <a:latin typeface="Arial"/>
                <a:cs typeface="Arial"/>
              </a:rPr>
              <a:t>Provisión propia, verticalmente integrada</a:t>
            </a:r>
            <a:endParaRPr sz="2000" dirty="0">
              <a:solidFill>
                <a:srgbClr val="171616"/>
              </a:solidFill>
              <a:latin typeface="Arial"/>
              <a:cs typeface="Arial"/>
            </a:endParaRPr>
          </a:p>
          <a:p>
            <a:pPr marL="228600" marR="3810" indent="-219551" defTabSz="457200" eaLnBrk="0" fontAlgn="base" hangingPunct="0">
              <a:spcBef>
                <a:spcPts val="971"/>
              </a:spcBef>
              <a:spcAft>
                <a:spcPct val="0"/>
              </a:spcAft>
              <a:buClr>
                <a:srgbClr val="EC7C30"/>
              </a:buClr>
              <a:buSzPct val="64583"/>
              <a:buFont typeface="Wingdings"/>
              <a:buChar char=""/>
              <a:tabLst>
                <a:tab pos="228600" algn="l"/>
              </a:tabLst>
            </a:pPr>
            <a:r>
              <a:rPr sz="2000" dirty="0">
                <a:solidFill>
                  <a:srgbClr val="171616"/>
                </a:solidFill>
                <a:latin typeface="Arial"/>
                <a:cs typeface="Arial"/>
              </a:rPr>
              <a:t>Entorno</a:t>
            </a:r>
            <a:r>
              <a:rPr sz="2000" spc="-71" dirty="0">
                <a:solidFill>
                  <a:srgbClr val="171616"/>
                </a:solidFill>
                <a:latin typeface="Arial"/>
                <a:cs typeface="Arial"/>
              </a:rPr>
              <a:t> </a:t>
            </a:r>
            <a:r>
              <a:rPr sz="2000" dirty="0">
                <a:solidFill>
                  <a:srgbClr val="171616"/>
                </a:solidFill>
                <a:latin typeface="Arial"/>
                <a:cs typeface="Arial"/>
              </a:rPr>
              <a:t>competitivo</a:t>
            </a:r>
            <a:r>
              <a:rPr sz="2000" spc="-56" dirty="0">
                <a:solidFill>
                  <a:srgbClr val="171616"/>
                </a:solidFill>
                <a:latin typeface="Arial"/>
                <a:cs typeface="Arial"/>
              </a:rPr>
              <a:t> </a:t>
            </a:r>
            <a:r>
              <a:rPr sz="2000" dirty="0" err="1">
                <a:solidFill>
                  <a:srgbClr val="171616"/>
                </a:solidFill>
                <a:latin typeface="Arial"/>
                <a:cs typeface="Arial"/>
              </a:rPr>
              <a:t>en</a:t>
            </a:r>
            <a:r>
              <a:rPr sz="2000" spc="-68" dirty="0">
                <a:solidFill>
                  <a:srgbClr val="171616"/>
                </a:solidFill>
                <a:latin typeface="Arial"/>
                <a:cs typeface="Arial"/>
              </a:rPr>
              <a:t> </a:t>
            </a:r>
            <a:r>
              <a:rPr sz="2000" dirty="0" err="1">
                <a:solidFill>
                  <a:srgbClr val="171616"/>
                </a:solidFill>
                <a:latin typeface="Arial"/>
                <a:cs typeface="Arial"/>
              </a:rPr>
              <a:t>calidad</a:t>
            </a:r>
            <a:r>
              <a:rPr lang="es-ES" sz="2000" dirty="0">
                <a:solidFill>
                  <a:srgbClr val="171616"/>
                </a:solidFill>
                <a:latin typeface="Arial"/>
                <a:cs typeface="Arial"/>
              </a:rPr>
              <a:t>, </a:t>
            </a:r>
            <a:r>
              <a:rPr sz="2000" spc="-8" dirty="0" err="1">
                <a:solidFill>
                  <a:srgbClr val="171616"/>
                </a:solidFill>
                <a:latin typeface="Arial"/>
                <a:cs typeface="Arial"/>
              </a:rPr>
              <a:t>eficiencia</a:t>
            </a:r>
            <a:r>
              <a:rPr sz="2000" spc="-8" dirty="0">
                <a:solidFill>
                  <a:srgbClr val="171616"/>
                </a:solidFill>
                <a:latin typeface="Arial"/>
                <a:cs typeface="Arial"/>
              </a:rPr>
              <a:t> </a:t>
            </a:r>
            <a:r>
              <a:rPr lang="es-ES" sz="2000" spc="-8" dirty="0">
                <a:solidFill>
                  <a:srgbClr val="171616"/>
                </a:solidFill>
                <a:latin typeface="Arial"/>
                <a:cs typeface="Arial"/>
              </a:rPr>
              <a:t>y </a:t>
            </a:r>
            <a:r>
              <a:rPr sz="2000" dirty="0" err="1">
                <a:solidFill>
                  <a:srgbClr val="171616"/>
                </a:solidFill>
                <a:latin typeface="Arial"/>
                <a:cs typeface="Arial"/>
              </a:rPr>
              <a:t>atracción</a:t>
            </a:r>
            <a:r>
              <a:rPr sz="2000" spc="-45" dirty="0">
                <a:solidFill>
                  <a:srgbClr val="171616"/>
                </a:solidFill>
                <a:latin typeface="Arial"/>
                <a:cs typeface="Arial"/>
              </a:rPr>
              <a:t> </a:t>
            </a:r>
            <a:r>
              <a:rPr sz="2000" dirty="0">
                <a:solidFill>
                  <a:srgbClr val="171616"/>
                </a:solidFill>
                <a:latin typeface="Arial"/>
                <a:cs typeface="Arial"/>
              </a:rPr>
              <a:t>de</a:t>
            </a:r>
            <a:r>
              <a:rPr sz="2000" spc="-45" dirty="0">
                <a:solidFill>
                  <a:srgbClr val="171616"/>
                </a:solidFill>
                <a:latin typeface="Arial"/>
                <a:cs typeface="Arial"/>
              </a:rPr>
              <a:t> </a:t>
            </a:r>
            <a:r>
              <a:rPr sz="2000" spc="-8" dirty="0">
                <a:solidFill>
                  <a:srgbClr val="171616"/>
                </a:solidFill>
                <a:latin typeface="Arial"/>
                <a:cs typeface="Arial"/>
              </a:rPr>
              <a:t>profesionales…</a:t>
            </a:r>
            <a:endParaRPr sz="2000" dirty="0">
              <a:solidFill>
                <a:srgbClr val="171616"/>
              </a:solidFill>
              <a:latin typeface="Arial"/>
              <a:cs typeface="Arial"/>
            </a:endParaRPr>
          </a:p>
        </p:txBody>
      </p:sp>
    </p:spTree>
    <p:extLst>
      <p:ext uri="{BB962C8B-B14F-4D97-AF65-F5344CB8AC3E}">
        <p14:creationId xmlns:p14="http://schemas.microsoft.com/office/powerpoint/2010/main" val="162259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56A2A-F7D7-CC64-FDAA-AFFA550E839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270F7A3-1950-B1A1-9DD1-429D40AF19F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5" name="Imagen 4">
            <a:extLst>
              <a:ext uri="{FF2B5EF4-FFF2-40B4-BE49-F238E27FC236}">
                <a16:creationId xmlns:a16="http://schemas.microsoft.com/office/drawing/2014/main" id="{67B597FE-2B59-70CF-688A-736B69054533}"/>
              </a:ext>
            </a:extLst>
          </p:cNvPr>
          <p:cNvPicPr>
            <a:picLocks noChangeAspect="1"/>
          </p:cNvPicPr>
          <p:nvPr/>
        </p:nvPicPr>
        <p:blipFill>
          <a:blip r:embed="rId3"/>
          <a:stretch>
            <a:fillRect/>
          </a:stretch>
        </p:blipFill>
        <p:spPr>
          <a:xfrm>
            <a:off x="552660" y="1370115"/>
            <a:ext cx="7433617" cy="4055995"/>
          </a:xfrm>
          <a:prstGeom prst="rect">
            <a:avLst/>
          </a:prstGeom>
        </p:spPr>
      </p:pic>
      <p:pic>
        <p:nvPicPr>
          <p:cNvPr id="6" name="Imagen 5">
            <a:extLst>
              <a:ext uri="{FF2B5EF4-FFF2-40B4-BE49-F238E27FC236}">
                <a16:creationId xmlns:a16="http://schemas.microsoft.com/office/drawing/2014/main" id="{85CCF111-8798-8313-390A-42FB8472F18F}"/>
              </a:ext>
            </a:extLst>
          </p:cNvPr>
          <p:cNvPicPr>
            <a:picLocks noChangeAspect="1"/>
          </p:cNvPicPr>
          <p:nvPr/>
        </p:nvPicPr>
        <p:blipFill>
          <a:blip r:embed="rId4"/>
          <a:stretch>
            <a:fillRect/>
          </a:stretch>
        </p:blipFill>
        <p:spPr>
          <a:xfrm>
            <a:off x="8247205" y="1438336"/>
            <a:ext cx="3543191" cy="1990664"/>
          </a:xfrm>
          <a:prstGeom prst="rect">
            <a:avLst/>
          </a:prstGeom>
        </p:spPr>
      </p:pic>
      <p:pic>
        <p:nvPicPr>
          <p:cNvPr id="7" name="Imagen 6">
            <a:extLst>
              <a:ext uri="{FF2B5EF4-FFF2-40B4-BE49-F238E27FC236}">
                <a16:creationId xmlns:a16="http://schemas.microsoft.com/office/drawing/2014/main" id="{70DEADD1-4F90-7B9F-95B8-FE2208D6619E}"/>
              </a:ext>
            </a:extLst>
          </p:cNvPr>
          <p:cNvPicPr>
            <a:picLocks noChangeAspect="1"/>
          </p:cNvPicPr>
          <p:nvPr/>
        </p:nvPicPr>
        <p:blipFill>
          <a:blip r:embed="rId5"/>
          <a:stretch>
            <a:fillRect/>
          </a:stretch>
        </p:blipFill>
        <p:spPr>
          <a:xfrm>
            <a:off x="8152992" y="3602058"/>
            <a:ext cx="3637404" cy="1707352"/>
          </a:xfrm>
          <a:prstGeom prst="rect">
            <a:avLst/>
          </a:prstGeom>
        </p:spPr>
      </p:pic>
    </p:spTree>
    <p:extLst>
      <p:ext uri="{BB962C8B-B14F-4D97-AF65-F5344CB8AC3E}">
        <p14:creationId xmlns:p14="http://schemas.microsoft.com/office/powerpoint/2010/main" val="3463973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870B1-7F23-0D23-6103-6925E2F4F6B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39C829F-E18F-2E5E-A43D-BA3F7FA51E1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5" name="Imagen 4">
            <a:extLst>
              <a:ext uri="{FF2B5EF4-FFF2-40B4-BE49-F238E27FC236}">
                <a16:creationId xmlns:a16="http://schemas.microsoft.com/office/drawing/2014/main" id="{8170E516-0DC9-B846-9F07-5092D1A0DC7E}"/>
              </a:ext>
            </a:extLst>
          </p:cNvPr>
          <p:cNvPicPr>
            <a:picLocks noChangeAspect="1"/>
          </p:cNvPicPr>
          <p:nvPr/>
        </p:nvPicPr>
        <p:blipFill>
          <a:blip r:embed="rId3"/>
          <a:stretch>
            <a:fillRect/>
          </a:stretch>
        </p:blipFill>
        <p:spPr>
          <a:xfrm>
            <a:off x="341161" y="1258529"/>
            <a:ext cx="11614865" cy="3991897"/>
          </a:xfrm>
          <a:prstGeom prst="rect">
            <a:avLst/>
          </a:prstGeom>
        </p:spPr>
      </p:pic>
    </p:spTree>
    <p:extLst>
      <p:ext uri="{BB962C8B-B14F-4D97-AF65-F5344CB8AC3E}">
        <p14:creationId xmlns:p14="http://schemas.microsoft.com/office/powerpoint/2010/main" val="3262858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56859-6129-88E7-0E83-B9F72949340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05AF750-1213-B8D4-A7D1-399D2A2CB23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2" name="Imagen 1">
            <a:extLst>
              <a:ext uri="{FF2B5EF4-FFF2-40B4-BE49-F238E27FC236}">
                <a16:creationId xmlns:a16="http://schemas.microsoft.com/office/drawing/2014/main" id="{773F4270-38B4-BAD1-BE58-1A2B907509E0}"/>
              </a:ext>
            </a:extLst>
          </p:cNvPr>
          <p:cNvPicPr>
            <a:picLocks noChangeAspect="1"/>
          </p:cNvPicPr>
          <p:nvPr/>
        </p:nvPicPr>
        <p:blipFill>
          <a:blip r:embed="rId3"/>
          <a:stretch>
            <a:fillRect/>
          </a:stretch>
        </p:blipFill>
        <p:spPr>
          <a:xfrm>
            <a:off x="1668026" y="843857"/>
            <a:ext cx="7865943" cy="4592301"/>
          </a:xfrm>
          <a:prstGeom prst="rect">
            <a:avLst/>
          </a:prstGeom>
        </p:spPr>
      </p:pic>
    </p:spTree>
    <p:extLst>
      <p:ext uri="{BB962C8B-B14F-4D97-AF65-F5344CB8AC3E}">
        <p14:creationId xmlns:p14="http://schemas.microsoft.com/office/powerpoint/2010/main" val="3957156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975FB-A92F-BCFB-8B26-E256594BB32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71FDFE4-55D1-03D2-FCF7-AE671EBCE7D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5" name="CuadroTexto 4">
            <a:extLst>
              <a:ext uri="{FF2B5EF4-FFF2-40B4-BE49-F238E27FC236}">
                <a16:creationId xmlns:a16="http://schemas.microsoft.com/office/drawing/2014/main" id="{89470B17-368E-8AF7-3CF7-24BBB2E79195}"/>
              </a:ext>
            </a:extLst>
          </p:cNvPr>
          <p:cNvSpPr txBox="1"/>
          <p:nvPr/>
        </p:nvSpPr>
        <p:spPr>
          <a:xfrm>
            <a:off x="1976283" y="1347018"/>
            <a:ext cx="7659329" cy="3600986"/>
          </a:xfrm>
          <a:prstGeom prst="rect">
            <a:avLst/>
          </a:prstGeom>
          <a:noFill/>
        </p:spPr>
        <p:txBody>
          <a:bodyPr wrap="square">
            <a:spAutoFit/>
          </a:bodyPr>
          <a:lstStyle/>
          <a:p>
            <a:r>
              <a:rPr lang="es-ES" sz="2400" b="1" dirty="0"/>
              <a:t>Kaiser Permanente (KP) es uno de los modelos sanitarios que goza de mayor reconocimiento a nivel internacional.</a:t>
            </a:r>
          </a:p>
          <a:p>
            <a:endParaRPr lang="es-ES" dirty="0"/>
          </a:p>
          <a:p>
            <a:r>
              <a:rPr lang="es-ES" sz="2000" dirty="0"/>
              <a:t>Presenta buenos resultados clínicos y poblacionales e indicadores de calidad y accesibilidad a servicios sanitarios excelentes con tiempos de espera razonables, a la vez que minimiza el uso de camas en hospitales de agudos, que contrastan en el entorno norteamericano donde prevalecen las inequidades de acceso, la fragmentación y la sobreactuación médica</a:t>
            </a:r>
            <a:r>
              <a:rPr lang="es-ES" dirty="0"/>
              <a:t>.</a:t>
            </a:r>
          </a:p>
          <a:p>
            <a:r>
              <a:rPr lang="es-ES" dirty="0"/>
              <a:t>.</a:t>
            </a:r>
          </a:p>
        </p:txBody>
      </p:sp>
    </p:spTree>
    <p:extLst>
      <p:ext uri="{BB962C8B-B14F-4D97-AF65-F5344CB8AC3E}">
        <p14:creationId xmlns:p14="http://schemas.microsoft.com/office/powerpoint/2010/main" val="457824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744C5-665F-6C66-A6A2-25D9A8578B4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BF666EE-55FF-2894-449A-1917D470C16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5" name="Imagen 4">
            <a:extLst>
              <a:ext uri="{FF2B5EF4-FFF2-40B4-BE49-F238E27FC236}">
                <a16:creationId xmlns:a16="http://schemas.microsoft.com/office/drawing/2014/main" id="{B374FDDA-994A-20E6-77F9-C0E11C230CD5}"/>
              </a:ext>
            </a:extLst>
          </p:cNvPr>
          <p:cNvPicPr>
            <a:picLocks noChangeAspect="1"/>
          </p:cNvPicPr>
          <p:nvPr/>
        </p:nvPicPr>
        <p:blipFill>
          <a:blip r:embed="rId3"/>
          <a:stretch>
            <a:fillRect/>
          </a:stretch>
        </p:blipFill>
        <p:spPr>
          <a:xfrm>
            <a:off x="273815" y="1022042"/>
            <a:ext cx="11644369" cy="975445"/>
          </a:xfrm>
          <a:prstGeom prst="rect">
            <a:avLst/>
          </a:prstGeom>
        </p:spPr>
      </p:pic>
      <p:pic>
        <p:nvPicPr>
          <p:cNvPr id="6" name="Imagen 5">
            <a:extLst>
              <a:ext uri="{FF2B5EF4-FFF2-40B4-BE49-F238E27FC236}">
                <a16:creationId xmlns:a16="http://schemas.microsoft.com/office/drawing/2014/main" id="{1E0EA283-9B9A-2022-D659-8169C61247A9}"/>
              </a:ext>
            </a:extLst>
          </p:cNvPr>
          <p:cNvPicPr>
            <a:picLocks noChangeAspect="1"/>
          </p:cNvPicPr>
          <p:nvPr/>
        </p:nvPicPr>
        <p:blipFill>
          <a:blip r:embed="rId4"/>
          <a:stretch>
            <a:fillRect/>
          </a:stretch>
        </p:blipFill>
        <p:spPr>
          <a:xfrm>
            <a:off x="628977" y="2062718"/>
            <a:ext cx="4799293" cy="3432406"/>
          </a:xfrm>
          <a:prstGeom prst="rect">
            <a:avLst/>
          </a:prstGeom>
        </p:spPr>
      </p:pic>
      <p:pic>
        <p:nvPicPr>
          <p:cNvPr id="7" name="Imagen 6">
            <a:extLst>
              <a:ext uri="{FF2B5EF4-FFF2-40B4-BE49-F238E27FC236}">
                <a16:creationId xmlns:a16="http://schemas.microsoft.com/office/drawing/2014/main" id="{B7185442-67A2-E35E-DB60-986802F37D3A}"/>
              </a:ext>
            </a:extLst>
          </p:cNvPr>
          <p:cNvPicPr>
            <a:picLocks noChangeAspect="1"/>
          </p:cNvPicPr>
          <p:nvPr/>
        </p:nvPicPr>
        <p:blipFill>
          <a:blip r:embed="rId5"/>
          <a:stretch>
            <a:fillRect/>
          </a:stretch>
        </p:blipFill>
        <p:spPr>
          <a:xfrm>
            <a:off x="7787472" y="2141100"/>
            <a:ext cx="2402138" cy="3275643"/>
          </a:xfrm>
          <a:prstGeom prst="rect">
            <a:avLst/>
          </a:prstGeom>
        </p:spPr>
      </p:pic>
      <p:sp>
        <p:nvSpPr>
          <p:cNvPr id="2" name="CuadroTexto 1">
            <a:extLst>
              <a:ext uri="{FF2B5EF4-FFF2-40B4-BE49-F238E27FC236}">
                <a16:creationId xmlns:a16="http://schemas.microsoft.com/office/drawing/2014/main" id="{DEBAC28F-53CD-41C7-2555-4AABECB51A09}"/>
              </a:ext>
            </a:extLst>
          </p:cNvPr>
          <p:cNvSpPr txBox="1"/>
          <p:nvPr/>
        </p:nvSpPr>
        <p:spPr>
          <a:xfrm>
            <a:off x="530942" y="5717513"/>
            <a:ext cx="8967019" cy="615553"/>
          </a:xfrm>
          <a:prstGeom prst="rect">
            <a:avLst/>
          </a:prstGeom>
          <a:noFill/>
        </p:spPr>
        <p:txBody>
          <a:bodyPr wrap="square" rtlCol="0">
            <a:spAutoFit/>
          </a:bodyPr>
          <a:lstStyle/>
          <a:p>
            <a:pPr marL="9525" marR="3810">
              <a:spcBef>
                <a:spcPts val="75"/>
              </a:spcBef>
            </a:pPr>
            <a:r>
              <a:rPr lang="es-ES" sz="800" dirty="0">
                <a:latin typeface="Calibri"/>
                <a:cs typeface="Calibri"/>
              </a:rPr>
              <a:t>*</a:t>
            </a:r>
            <a:r>
              <a:rPr lang="es-ES" sz="800" dirty="0" err="1">
                <a:latin typeface="Calibri"/>
                <a:cs typeface="Calibri"/>
              </a:rPr>
              <a:t>Feachem</a:t>
            </a:r>
            <a:r>
              <a:rPr lang="es-ES" sz="800" spc="-19" dirty="0">
                <a:latin typeface="Calibri"/>
                <a:cs typeface="Calibri"/>
              </a:rPr>
              <a:t> </a:t>
            </a:r>
            <a:r>
              <a:rPr lang="es-ES" sz="800" dirty="0">
                <a:latin typeface="Calibri"/>
                <a:cs typeface="Calibri"/>
              </a:rPr>
              <a:t>RG, </a:t>
            </a:r>
            <a:r>
              <a:rPr lang="es-ES" sz="800" dirty="0" err="1">
                <a:latin typeface="Calibri"/>
                <a:cs typeface="Calibri"/>
              </a:rPr>
              <a:t>Sekhri</a:t>
            </a:r>
            <a:r>
              <a:rPr lang="es-ES" sz="800" spc="-15" dirty="0">
                <a:latin typeface="Calibri"/>
                <a:cs typeface="Calibri"/>
              </a:rPr>
              <a:t> </a:t>
            </a:r>
            <a:r>
              <a:rPr lang="es-ES" sz="800" dirty="0">
                <a:latin typeface="Calibri"/>
                <a:cs typeface="Calibri"/>
              </a:rPr>
              <a:t>NK,</a:t>
            </a:r>
            <a:r>
              <a:rPr lang="es-ES" sz="800" spc="-23" dirty="0">
                <a:latin typeface="Calibri"/>
                <a:cs typeface="Calibri"/>
              </a:rPr>
              <a:t> </a:t>
            </a:r>
            <a:r>
              <a:rPr lang="es-ES" sz="800" dirty="0">
                <a:latin typeface="Calibri"/>
                <a:cs typeface="Calibri"/>
              </a:rPr>
              <a:t>White</a:t>
            </a:r>
            <a:r>
              <a:rPr lang="es-ES" sz="800" spc="-26" dirty="0">
                <a:latin typeface="Calibri"/>
                <a:cs typeface="Calibri"/>
              </a:rPr>
              <a:t> </a:t>
            </a:r>
            <a:r>
              <a:rPr lang="es-ES" sz="800" dirty="0">
                <a:latin typeface="Calibri"/>
                <a:cs typeface="Calibri"/>
              </a:rPr>
              <a:t>KL.</a:t>
            </a:r>
            <a:r>
              <a:rPr lang="es-ES" sz="800" spc="-8" dirty="0">
                <a:latin typeface="Calibri"/>
                <a:cs typeface="Calibri"/>
              </a:rPr>
              <a:t> </a:t>
            </a:r>
            <a:r>
              <a:rPr lang="es-ES" sz="800" dirty="0" err="1">
                <a:latin typeface="Calibri"/>
                <a:cs typeface="Calibri"/>
              </a:rPr>
              <a:t>Getting</a:t>
            </a:r>
            <a:r>
              <a:rPr lang="es-ES" sz="800" spc="-26" dirty="0">
                <a:latin typeface="Calibri"/>
                <a:cs typeface="Calibri"/>
              </a:rPr>
              <a:t> </a:t>
            </a:r>
            <a:r>
              <a:rPr lang="es-ES" sz="800" dirty="0">
                <a:latin typeface="Calibri"/>
                <a:cs typeface="Calibri"/>
              </a:rPr>
              <a:t>more</a:t>
            </a:r>
            <a:r>
              <a:rPr lang="es-ES" sz="800" spc="-15" dirty="0">
                <a:latin typeface="Calibri"/>
                <a:cs typeface="Calibri"/>
              </a:rPr>
              <a:t> </a:t>
            </a:r>
            <a:r>
              <a:rPr lang="es-ES" sz="800" dirty="0" err="1">
                <a:latin typeface="Calibri"/>
                <a:cs typeface="Calibri"/>
              </a:rPr>
              <a:t>for</a:t>
            </a:r>
            <a:r>
              <a:rPr lang="es-ES" sz="800" spc="-19" dirty="0">
                <a:latin typeface="Calibri"/>
                <a:cs typeface="Calibri"/>
              </a:rPr>
              <a:t> </a:t>
            </a:r>
            <a:r>
              <a:rPr lang="es-ES" sz="800" dirty="0" err="1">
                <a:latin typeface="Calibri"/>
                <a:cs typeface="Calibri"/>
              </a:rPr>
              <a:t>their</a:t>
            </a:r>
            <a:r>
              <a:rPr lang="es-ES" sz="800" spc="-30" dirty="0">
                <a:latin typeface="Calibri"/>
                <a:cs typeface="Calibri"/>
              </a:rPr>
              <a:t> </a:t>
            </a:r>
            <a:r>
              <a:rPr lang="es-ES" sz="800" dirty="0" err="1">
                <a:latin typeface="Calibri"/>
                <a:cs typeface="Calibri"/>
              </a:rPr>
              <a:t>dollar</a:t>
            </a:r>
            <a:r>
              <a:rPr lang="es-ES" sz="800" dirty="0">
                <a:latin typeface="Calibri"/>
                <a:cs typeface="Calibri"/>
              </a:rPr>
              <a:t>:</a:t>
            </a:r>
            <a:r>
              <a:rPr lang="es-ES" sz="800" spc="-15" dirty="0">
                <a:latin typeface="Calibri"/>
                <a:cs typeface="Calibri"/>
              </a:rPr>
              <a:t> </a:t>
            </a:r>
            <a:r>
              <a:rPr lang="es-ES" sz="800" dirty="0">
                <a:latin typeface="Calibri"/>
                <a:cs typeface="Calibri"/>
              </a:rPr>
              <a:t>a</a:t>
            </a:r>
            <a:r>
              <a:rPr lang="es-ES" sz="800" spc="-8" dirty="0">
                <a:latin typeface="Calibri"/>
                <a:cs typeface="Calibri"/>
              </a:rPr>
              <a:t> </a:t>
            </a:r>
            <a:r>
              <a:rPr lang="es-ES" sz="800" spc="-8" dirty="0" err="1">
                <a:latin typeface="Calibri"/>
                <a:cs typeface="Calibri"/>
              </a:rPr>
              <a:t>comparison</a:t>
            </a:r>
            <a:r>
              <a:rPr lang="es-ES" sz="800" spc="-15" dirty="0">
                <a:latin typeface="Calibri"/>
                <a:cs typeface="Calibri"/>
              </a:rPr>
              <a:t> </a:t>
            </a:r>
            <a:r>
              <a:rPr lang="es-ES" sz="800" dirty="0" err="1">
                <a:latin typeface="Calibri"/>
                <a:cs typeface="Calibri"/>
              </a:rPr>
              <a:t>of</a:t>
            </a:r>
            <a:r>
              <a:rPr lang="es-ES" sz="800" spc="-15" dirty="0">
                <a:latin typeface="Calibri"/>
                <a:cs typeface="Calibri"/>
              </a:rPr>
              <a:t> </a:t>
            </a:r>
            <a:r>
              <a:rPr lang="es-ES" sz="800" dirty="0" err="1">
                <a:latin typeface="Calibri"/>
                <a:cs typeface="Calibri"/>
              </a:rPr>
              <a:t>the</a:t>
            </a:r>
            <a:r>
              <a:rPr lang="es-ES" sz="800" spc="-26" dirty="0">
                <a:latin typeface="Calibri"/>
                <a:cs typeface="Calibri"/>
              </a:rPr>
              <a:t> </a:t>
            </a:r>
            <a:r>
              <a:rPr lang="es-ES" sz="800" dirty="0">
                <a:latin typeface="Calibri"/>
                <a:cs typeface="Calibri"/>
              </a:rPr>
              <a:t>NHS</a:t>
            </a:r>
            <a:r>
              <a:rPr lang="es-ES" sz="800" spc="-8" dirty="0">
                <a:latin typeface="Calibri"/>
                <a:cs typeface="Calibri"/>
              </a:rPr>
              <a:t> </a:t>
            </a:r>
            <a:r>
              <a:rPr lang="es-ES" sz="800" dirty="0" err="1">
                <a:latin typeface="Calibri"/>
                <a:cs typeface="Calibri"/>
              </a:rPr>
              <a:t>with</a:t>
            </a:r>
            <a:r>
              <a:rPr lang="es-ES" sz="800" spc="-15" dirty="0">
                <a:latin typeface="Calibri"/>
                <a:cs typeface="Calibri"/>
              </a:rPr>
              <a:t> </a:t>
            </a:r>
            <a:r>
              <a:rPr lang="es-ES" sz="800" spc="-8" dirty="0" err="1">
                <a:latin typeface="Calibri"/>
                <a:cs typeface="Calibri"/>
              </a:rPr>
              <a:t>California's</a:t>
            </a:r>
            <a:r>
              <a:rPr lang="es-ES" sz="800" spc="-26" dirty="0">
                <a:latin typeface="Calibri"/>
                <a:cs typeface="Calibri"/>
              </a:rPr>
              <a:t> </a:t>
            </a:r>
            <a:r>
              <a:rPr lang="es-ES" sz="800" dirty="0">
                <a:latin typeface="Calibri"/>
                <a:cs typeface="Calibri"/>
              </a:rPr>
              <a:t>Kaiser</a:t>
            </a:r>
            <a:r>
              <a:rPr lang="es-ES" sz="800" spc="-8" dirty="0">
                <a:latin typeface="Calibri"/>
                <a:cs typeface="Calibri"/>
              </a:rPr>
              <a:t> Permanente. </a:t>
            </a:r>
            <a:r>
              <a:rPr lang="es-ES" sz="800" dirty="0">
                <a:latin typeface="Calibri"/>
                <a:cs typeface="Calibri"/>
              </a:rPr>
              <a:t>BMJ.</a:t>
            </a:r>
            <a:r>
              <a:rPr lang="es-ES" sz="800" spc="4" dirty="0">
                <a:latin typeface="Calibri"/>
                <a:cs typeface="Calibri"/>
              </a:rPr>
              <a:t> </a:t>
            </a:r>
            <a:r>
              <a:rPr lang="es-ES" sz="800" dirty="0">
                <a:latin typeface="Calibri"/>
                <a:cs typeface="Calibri"/>
              </a:rPr>
              <a:t>2002;</a:t>
            </a:r>
            <a:r>
              <a:rPr lang="es-ES" sz="800" spc="15" dirty="0">
                <a:latin typeface="Calibri"/>
                <a:cs typeface="Calibri"/>
              </a:rPr>
              <a:t> </a:t>
            </a:r>
            <a:r>
              <a:rPr lang="es-ES" sz="800" spc="-8" dirty="0">
                <a:latin typeface="Calibri"/>
                <a:cs typeface="Calibri"/>
              </a:rPr>
              <a:t>324:135-</a:t>
            </a:r>
            <a:r>
              <a:rPr lang="es-ES" sz="800" spc="-19" dirty="0">
                <a:latin typeface="Calibri"/>
                <a:cs typeface="Calibri"/>
              </a:rPr>
              <a:t>41.</a:t>
            </a:r>
            <a:endParaRPr lang="es-ES" sz="800" dirty="0">
              <a:latin typeface="Calibri"/>
              <a:cs typeface="Calibri"/>
            </a:endParaRPr>
          </a:p>
          <a:p>
            <a:pPr marL="9525"/>
            <a:r>
              <a:rPr lang="es-ES" sz="800" dirty="0">
                <a:latin typeface="Calibri"/>
                <a:cs typeface="Calibri"/>
              </a:rPr>
              <a:t>*</a:t>
            </a:r>
            <a:r>
              <a:rPr lang="es-ES" sz="800" dirty="0" err="1">
                <a:latin typeface="Calibri"/>
                <a:cs typeface="Calibri"/>
              </a:rPr>
              <a:t>Ham</a:t>
            </a:r>
            <a:r>
              <a:rPr lang="es-ES" sz="800" spc="-4" dirty="0">
                <a:latin typeface="Calibri"/>
                <a:cs typeface="Calibri"/>
              </a:rPr>
              <a:t> </a:t>
            </a:r>
            <a:r>
              <a:rPr lang="es-ES" sz="800" dirty="0">
                <a:latin typeface="Calibri"/>
                <a:cs typeface="Calibri"/>
              </a:rPr>
              <a:t>C,</a:t>
            </a:r>
            <a:r>
              <a:rPr lang="es-ES" sz="800" spc="-15" dirty="0">
                <a:latin typeface="Calibri"/>
                <a:cs typeface="Calibri"/>
              </a:rPr>
              <a:t> York </a:t>
            </a:r>
            <a:r>
              <a:rPr lang="es-ES" sz="800" dirty="0">
                <a:latin typeface="Calibri"/>
                <a:cs typeface="Calibri"/>
              </a:rPr>
              <a:t>N,</a:t>
            </a:r>
            <a:r>
              <a:rPr lang="es-ES" sz="800" spc="-15" dirty="0">
                <a:latin typeface="Calibri"/>
                <a:cs typeface="Calibri"/>
              </a:rPr>
              <a:t> </a:t>
            </a:r>
            <a:r>
              <a:rPr lang="es-ES" sz="800" dirty="0" err="1">
                <a:latin typeface="Calibri"/>
                <a:cs typeface="Calibri"/>
              </a:rPr>
              <a:t>Sutch</a:t>
            </a:r>
            <a:r>
              <a:rPr lang="es-ES" sz="800" spc="-23" dirty="0">
                <a:latin typeface="Calibri"/>
                <a:cs typeface="Calibri"/>
              </a:rPr>
              <a:t> </a:t>
            </a:r>
            <a:r>
              <a:rPr lang="es-ES" sz="800" dirty="0">
                <a:latin typeface="Calibri"/>
                <a:cs typeface="Calibri"/>
              </a:rPr>
              <a:t>S,</a:t>
            </a:r>
            <a:r>
              <a:rPr lang="es-ES" sz="800" spc="-8" dirty="0">
                <a:latin typeface="Calibri"/>
                <a:cs typeface="Calibri"/>
              </a:rPr>
              <a:t> </a:t>
            </a:r>
            <a:r>
              <a:rPr lang="es-ES" sz="800" dirty="0">
                <a:latin typeface="Calibri"/>
                <a:cs typeface="Calibri"/>
              </a:rPr>
              <a:t>Shaw</a:t>
            </a:r>
            <a:r>
              <a:rPr lang="es-ES" sz="800" spc="-15" dirty="0">
                <a:latin typeface="Calibri"/>
                <a:cs typeface="Calibri"/>
              </a:rPr>
              <a:t> </a:t>
            </a:r>
            <a:r>
              <a:rPr lang="es-ES" sz="800" dirty="0">
                <a:latin typeface="Calibri"/>
                <a:cs typeface="Calibri"/>
              </a:rPr>
              <a:t>R.</a:t>
            </a:r>
            <a:r>
              <a:rPr lang="es-ES" sz="800" spc="-11" dirty="0">
                <a:latin typeface="Calibri"/>
                <a:cs typeface="Calibri"/>
              </a:rPr>
              <a:t> </a:t>
            </a:r>
            <a:r>
              <a:rPr lang="es-ES" sz="800" dirty="0">
                <a:latin typeface="Calibri"/>
                <a:cs typeface="Calibri"/>
              </a:rPr>
              <a:t>Hospital</a:t>
            </a:r>
            <a:r>
              <a:rPr lang="es-ES" sz="800" spc="-4" dirty="0">
                <a:latin typeface="Calibri"/>
                <a:cs typeface="Calibri"/>
              </a:rPr>
              <a:t> </a:t>
            </a:r>
            <a:r>
              <a:rPr lang="es-ES" sz="800" dirty="0" err="1">
                <a:latin typeface="Calibri"/>
                <a:cs typeface="Calibri"/>
              </a:rPr>
              <a:t>bed</a:t>
            </a:r>
            <a:r>
              <a:rPr lang="es-ES" sz="800" spc="-19" dirty="0">
                <a:latin typeface="Calibri"/>
                <a:cs typeface="Calibri"/>
              </a:rPr>
              <a:t> </a:t>
            </a:r>
            <a:r>
              <a:rPr lang="es-ES" sz="800" dirty="0" err="1">
                <a:latin typeface="Calibri"/>
                <a:cs typeface="Calibri"/>
              </a:rPr>
              <a:t>utilisation</a:t>
            </a:r>
            <a:r>
              <a:rPr lang="es-ES" sz="800" spc="-26" dirty="0">
                <a:latin typeface="Calibri"/>
                <a:cs typeface="Calibri"/>
              </a:rPr>
              <a:t> </a:t>
            </a:r>
            <a:r>
              <a:rPr lang="es-ES" sz="800" dirty="0">
                <a:latin typeface="Calibri"/>
                <a:cs typeface="Calibri"/>
              </a:rPr>
              <a:t>in</a:t>
            </a:r>
            <a:r>
              <a:rPr lang="es-ES" sz="800" spc="-11" dirty="0">
                <a:latin typeface="Calibri"/>
                <a:cs typeface="Calibri"/>
              </a:rPr>
              <a:t> </a:t>
            </a:r>
            <a:r>
              <a:rPr lang="es-ES" sz="800" dirty="0" err="1">
                <a:latin typeface="Calibri"/>
                <a:cs typeface="Calibri"/>
              </a:rPr>
              <a:t>the</a:t>
            </a:r>
            <a:r>
              <a:rPr lang="es-ES" sz="800" spc="-26" dirty="0">
                <a:latin typeface="Calibri"/>
                <a:cs typeface="Calibri"/>
              </a:rPr>
              <a:t> </a:t>
            </a:r>
            <a:r>
              <a:rPr lang="es-ES" sz="800" dirty="0">
                <a:latin typeface="Calibri"/>
                <a:cs typeface="Calibri"/>
              </a:rPr>
              <a:t>NHS,</a:t>
            </a:r>
            <a:r>
              <a:rPr lang="es-ES" sz="800" spc="-8" dirty="0">
                <a:latin typeface="Calibri"/>
                <a:cs typeface="Calibri"/>
              </a:rPr>
              <a:t> </a:t>
            </a:r>
            <a:r>
              <a:rPr lang="es-ES" sz="800" dirty="0">
                <a:latin typeface="Calibri"/>
                <a:cs typeface="Calibri"/>
              </a:rPr>
              <a:t>Kaiser</a:t>
            </a:r>
            <a:r>
              <a:rPr lang="es-ES" sz="800" spc="-4" dirty="0">
                <a:latin typeface="Calibri"/>
                <a:cs typeface="Calibri"/>
              </a:rPr>
              <a:t> </a:t>
            </a:r>
            <a:r>
              <a:rPr lang="es-ES" sz="800" spc="-8" dirty="0">
                <a:latin typeface="Calibri"/>
                <a:cs typeface="Calibri"/>
              </a:rPr>
              <a:t>Permanente,</a:t>
            </a:r>
            <a:r>
              <a:rPr lang="es-ES" sz="800" spc="-34" dirty="0">
                <a:latin typeface="Calibri"/>
                <a:cs typeface="Calibri"/>
              </a:rPr>
              <a:t> </a:t>
            </a:r>
            <a:r>
              <a:rPr lang="es-ES" sz="800" dirty="0">
                <a:latin typeface="Calibri"/>
                <a:cs typeface="Calibri"/>
              </a:rPr>
              <a:t>and</a:t>
            </a:r>
            <a:r>
              <a:rPr lang="es-ES" sz="800" spc="-19" dirty="0">
                <a:latin typeface="Calibri"/>
                <a:cs typeface="Calibri"/>
              </a:rPr>
              <a:t> </a:t>
            </a:r>
            <a:r>
              <a:rPr lang="es-ES" sz="800" dirty="0" err="1">
                <a:latin typeface="Calibri"/>
                <a:cs typeface="Calibri"/>
              </a:rPr>
              <a:t>the</a:t>
            </a:r>
            <a:r>
              <a:rPr lang="es-ES" sz="800" spc="-26" dirty="0">
                <a:latin typeface="Calibri"/>
                <a:cs typeface="Calibri"/>
              </a:rPr>
              <a:t> </a:t>
            </a:r>
            <a:r>
              <a:rPr lang="es-ES" sz="800" dirty="0">
                <a:latin typeface="Calibri"/>
                <a:cs typeface="Calibri"/>
              </a:rPr>
              <a:t>US Medicare</a:t>
            </a:r>
            <a:r>
              <a:rPr lang="es-ES" sz="800" spc="-19" dirty="0">
                <a:latin typeface="Calibri"/>
                <a:cs typeface="Calibri"/>
              </a:rPr>
              <a:t> </a:t>
            </a:r>
            <a:r>
              <a:rPr lang="es-ES" sz="800" spc="-8" dirty="0" err="1">
                <a:latin typeface="Calibri"/>
                <a:cs typeface="Calibri"/>
              </a:rPr>
              <a:t>programme</a:t>
            </a:r>
            <a:r>
              <a:rPr lang="es-ES" sz="800" spc="-8" dirty="0">
                <a:latin typeface="Calibri"/>
                <a:cs typeface="Calibri"/>
              </a:rPr>
              <a:t>: </a:t>
            </a:r>
            <a:r>
              <a:rPr lang="es-ES" sz="800" dirty="0" err="1">
                <a:latin typeface="Calibri"/>
                <a:cs typeface="Calibri"/>
              </a:rPr>
              <a:t>analysis</a:t>
            </a:r>
            <a:r>
              <a:rPr lang="es-ES" sz="800" spc="-15" dirty="0">
                <a:latin typeface="Calibri"/>
                <a:cs typeface="Calibri"/>
              </a:rPr>
              <a:t> </a:t>
            </a:r>
            <a:r>
              <a:rPr lang="es-ES" sz="800" dirty="0" err="1">
                <a:latin typeface="Calibri"/>
                <a:cs typeface="Calibri"/>
              </a:rPr>
              <a:t>of</a:t>
            </a:r>
            <a:r>
              <a:rPr lang="es-ES" sz="800" spc="-15" dirty="0">
                <a:latin typeface="Calibri"/>
                <a:cs typeface="Calibri"/>
              </a:rPr>
              <a:t> </a:t>
            </a:r>
            <a:r>
              <a:rPr lang="es-ES" sz="800" dirty="0" err="1">
                <a:latin typeface="Calibri"/>
                <a:cs typeface="Calibri"/>
              </a:rPr>
              <a:t>routine</a:t>
            </a:r>
            <a:r>
              <a:rPr lang="es-ES" sz="800" spc="-30" dirty="0">
                <a:latin typeface="Calibri"/>
                <a:cs typeface="Calibri"/>
              </a:rPr>
              <a:t> </a:t>
            </a:r>
            <a:r>
              <a:rPr lang="es-ES" sz="800" dirty="0">
                <a:latin typeface="Calibri"/>
                <a:cs typeface="Calibri"/>
              </a:rPr>
              <a:t>data.</a:t>
            </a:r>
            <a:r>
              <a:rPr lang="es-ES" sz="800" spc="-30" dirty="0">
                <a:latin typeface="Calibri"/>
                <a:cs typeface="Calibri"/>
              </a:rPr>
              <a:t> </a:t>
            </a:r>
            <a:r>
              <a:rPr lang="es-ES" sz="800" dirty="0">
                <a:latin typeface="Calibri"/>
                <a:cs typeface="Calibri"/>
              </a:rPr>
              <a:t>BMJ.</a:t>
            </a:r>
            <a:r>
              <a:rPr lang="es-ES" sz="800" spc="-19" dirty="0">
                <a:latin typeface="Calibri"/>
                <a:cs typeface="Calibri"/>
              </a:rPr>
              <a:t> </a:t>
            </a:r>
            <a:r>
              <a:rPr lang="es-ES" sz="800" dirty="0">
                <a:latin typeface="Calibri"/>
                <a:cs typeface="Calibri"/>
              </a:rPr>
              <a:t>2003;</a:t>
            </a:r>
            <a:r>
              <a:rPr lang="es-ES" sz="800" spc="-8" dirty="0">
                <a:latin typeface="Calibri"/>
                <a:cs typeface="Calibri"/>
              </a:rPr>
              <a:t> 327:1257-</a:t>
            </a:r>
            <a:r>
              <a:rPr lang="es-ES" sz="800" spc="-19" dirty="0">
                <a:latin typeface="Calibri"/>
                <a:cs typeface="Calibri"/>
              </a:rPr>
              <a:t>60.</a:t>
            </a:r>
            <a:endParaRPr lang="es-ES" sz="800" dirty="0">
              <a:latin typeface="Calibri"/>
              <a:cs typeface="Calibri"/>
            </a:endParaRPr>
          </a:p>
          <a:p>
            <a:endParaRPr lang="es-ES" dirty="0"/>
          </a:p>
        </p:txBody>
      </p:sp>
    </p:spTree>
    <p:extLst>
      <p:ext uri="{BB962C8B-B14F-4D97-AF65-F5344CB8AC3E}">
        <p14:creationId xmlns:p14="http://schemas.microsoft.com/office/powerpoint/2010/main" val="2134892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57C4E-89C1-5081-A833-8251E07855C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C25E106-778F-3CC8-60AB-46CAB35CAF9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4EFC2328-A4F0-6A02-054E-3F8ED8F1F876}"/>
              </a:ext>
            </a:extLst>
          </p:cNvPr>
          <p:cNvPicPr>
            <a:picLocks noChangeAspect="1"/>
          </p:cNvPicPr>
          <p:nvPr/>
        </p:nvPicPr>
        <p:blipFill>
          <a:blip r:embed="rId3"/>
          <a:stretch>
            <a:fillRect/>
          </a:stretch>
        </p:blipFill>
        <p:spPr>
          <a:xfrm>
            <a:off x="462224" y="831501"/>
            <a:ext cx="6812783" cy="5109588"/>
          </a:xfrm>
          <a:prstGeom prst="rect">
            <a:avLst/>
          </a:prstGeom>
        </p:spPr>
      </p:pic>
      <p:pic>
        <p:nvPicPr>
          <p:cNvPr id="5" name="Imagen 4">
            <a:extLst>
              <a:ext uri="{FF2B5EF4-FFF2-40B4-BE49-F238E27FC236}">
                <a16:creationId xmlns:a16="http://schemas.microsoft.com/office/drawing/2014/main" id="{28902535-7B32-5AF7-4BCC-6B9BE35440F0}"/>
              </a:ext>
            </a:extLst>
          </p:cNvPr>
          <p:cNvPicPr>
            <a:picLocks noChangeAspect="1"/>
          </p:cNvPicPr>
          <p:nvPr/>
        </p:nvPicPr>
        <p:blipFill>
          <a:blip r:embed="rId4"/>
          <a:stretch>
            <a:fillRect/>
          </a:stretch>
        </p:blipFill>
        <p:spPr>
          <a:xfrm>
            <a:off x="7538776" y="2190907"/>
            <a:ext cx="4191000" cy="2390775"/>
          </a:xfrm>
          <a:prstGeom prst="rect">
            <a:avLst/>
          </a:prstGeom>
        </p:spPr>
      </p:pic>
    </p:spTree>
    <p:extLst>
      <p:ext uri="{BB962C8B-B14F-4D97-AF65-F5344CB8AC3E}">
        <p14:creationId xmlns:p14="http://schemas.microsoft.com/office/powerpoint/2010/main" val="3268576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1933F-8D29-4A72-F6FE-433A5EA2B5E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9E52564-EDB0-437C-ABE2-A43C7B797E9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16A626A1-4E7F-6D48-1D6F-C0D9423340DD}"/>
              </a:ext>
            </a:extLst>
          </p:cNvPr>
          <p:cNvPicPr>
            <a:picLocks noChangeAspect="1"/>
          </p:cNvPicPr>
          <p:nvPr/>
        </p:nvPicPr>
        <p:blipFill>
          <a:blip r:embed="rId3"/>
          <a:stretch>
            <a:fillRect/>
          </a:stretch>
        </p:blipFill>
        <p:spPr>
          <a:xfrm>
            <a:off x="1979525" y="920993"/>
            <a:ext cx="8350180" cy="4696036"/>
          </a:xfrm>
          <a:prstGeom prst="rect">
            <a:avLst/>
          </a:prstGeom>
        </p:spPr>
      </p:pic>
    </p:spTree>
    <p:extLst>
      <p:ext uri="{BB962C8B-B14F-4D97-AF65-F5344CB8AC3E}">
        <p14:creationId xmlns:p14="http://schemas.microsoft.com/office/powerpoint/2010/main" val="2763181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E881B-65EE-F06D-78B2-E58381BC940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5C35580-BD50-4EB0-4EE0-B7CD72D925E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2" name="Imagen 1">
            <a:extLst>
              <a:ext uri="{FF2B5EF4-FFF2-40B4-BE49-F238E27FC236}">
                <a16:creationId xmlns:a16="http://schemas.microsoft.com/office/drawing/2014/main" id="{3655E963-03C0-2BC1-7692-CEE7BEDD5B7A}"/>
              </a:ext>
            </a:extLst>
          </p:cNvPr>
          <p:cNvPicPr>
            <a:picLocks noChangeAspect="1"/>
          </p:cNvPicPr>
          <p:nvPr/>
        </p:nvPicPr>
        <p:blipFill>
          <a:blip r:embed="rId3"/>
          <a:stretch>
            <a:fillRect/>
          </a:stretch>
        </p:blipFill>
        <p:spPr>
          <a:xfrm>
            <a:off x="834013" y="648117"/>
            <a:ext cx="9174145" cy="5170973"/>
          </a:xfrm>
          <a:prstGeom prst="rect">
            <a:avLst/>
          </a:prstGeom>
        </p:spPr>
      </p:pic>
    </p:spTree>
    <p:extLst>
      <p:ext uri="{BB962C8B-B14F-4D97-AF65-F5344CB8AC3E}">
        <p14:creationId xmlns:p14="http://schemas.microsoft.com/office/powerpoint/2010/main" val="457454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30102-1D2C-6FE5-73A5-300AD4F4A4A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5499FA5-0666-484B-5D47-FDE876B24CA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2" name="CuadroTexto 1">
            <a:extLst>
              <a:ext uri="{FF2B5EF4-FFF2-40B4-BE49-F238E27FC236}">
                <a16:creationId xmlns:a16="http://schemas.microsoft.com/office/drawing/2014/main" id="{F67098EA-F64F-759B-7754-B6955E91F5A2}"/>
              </a:ext>
            </a:extLst>
          </p:cNvPr>
          <p:cNvSpPr txBox="1"/>
          <p:nvPr/>
        </p:nvSpPr>
        <p:spPr>
          <a:xfrm>
            <a:off x="1661652" y="1622323"/>
            <a:ext cx="8583561" cy="3570208"/>
          </a:xfrm>
          <a:prstGeom prst="rect">
            <a:avLst/>
          </a:prstGeom>
          <a:noFill/>
        </p:spPr>
        <p:txBody>
          <a:bodyPr wrap="square" rtlCol="0">
            <a:spAutoFit/>
          </a:bodyPr>
          <a:lstStyle/>
          <a:p>
            <a:r>
              <a:rPr lang="es-ES" sz="3200" b="1" dirty="0"/>
              <a:t>El asegurador como arquitecto del sistema</a:t>
            </a:r>
          </a:p>
          <a:p>
            <a:endParaRPr lang="es-ES" sz="3200" dirty="0"/>
          </a:p>
          <a:p>
            <a:pPr marL="342900" indent="-342900">
              <a:buFont typeface="Arial" panose="020B0604020202020204" pitchFamily="34" charset="0"/>
              <a:buChar char="•"/>
            </a:pPr>
            <a:r>
              <a:rPr lang="es-ES" sz="2400" dirty="0"/>
              <a:t>Alinea incentivos y no compra volumen.</a:t>
            </a:r>
          </a:p>
          <a:p>
            <a:pPr marL="342900" indent="-342900">
              <a:buFont typeface="Arial" panose="020B0604020202020204" pitchFamily="34" charset="0"/>
              <a:buChar char="•"/>
            </a:pPr>
            <a:endParaRPr lang="es-ES" sz="2400" dirty="0"/>
          </a:p>
          <a:p>
            <a:pPr marL="342900" indent="-342900">
              <a:buFont typeface="Arial" panose="020B0604020202020204" pitchFamily="34" charset="0"/>
              <a:buChar char="•"/>
            </a:pPr>
            <a:r>
              <a:rPr lang="es-ES" sz="2400" dirty="0"/>
              <a:t>Ordena la red en función del riesgo y la evidencia.</a:t>
            </a:r>
          </a:p>
          <a:p>
            <a:pPr marL="342900" indent="-342900">
              <a:buFont typeface="Arial" panose="020B0604020202020204" pitchFamily="34" charset="0"/>
              <a:buChar char="•"/>
            </a:pPr>
            <a:endParaRPr lang="es-ES" sz="2400" dirty="0"/>
          </a:p>
          <a:p>
            <a:pPr marL="342900" indent="-342900">
              <a:buFont typeface="Arial" panose="020B0604020202020204" pitchFamily="34" charset="0"/>
              <a:buChar char="•"/>
            </a:pPr>
            <a:r>
              <a:rPr lang="es-ES" sz="2400" dirty="0"/>
              <a:t>Mide resultados y exige  calidad y rendición de cuentas.</a:t>
            </a:r>
          </a:p>
          <a:p>
            <a:pPr marL="342900" indent="-342900">
              <a:buFont typeface="Arial" panose="020B0604020202020204" pitchFamily="34" charset="0"/>
              <a:buChar char="•"/>
            </a:pPr>
            <a:endParaRPr lang="es-ES" sz="2400" dirty="0"/>
          </a:p>
          <a:p>
            <a:endParaRPr lang="es-ES" dirty="0"/>
          </a:p>
        </p:txBody>
      </p:sp>
    </p:spTree>
    <p:extLst>
      <p:ext uri="{BB962C8B-B14F-4D97-AF65-F5344CB8AC3E}">
        <p14:creationId xmlns:p14="http://schemas.microsoft.com/office/powerpoint/2010/main" val="2195439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30434-CCE9-235B-E39E-DF266729E61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2081306-B700-5957-0ACE-799E8E16CDB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2" name="CuadroTexto 1">
            <a:extLst>
              <a:ext uri="{FF2B5EF4-FFF2-40B4-BE49-F238E27FC236}">
                <a16:creationId xmlns:a16="http://schemas.microsoft.com/office/drawing/2014/main" id="{D74E832E-8086-A476-7C7E-890BC4FD40C3}"/>
              </a:ext>
            </a:extLst>
          </p:cNvPr>
          <p:cNvSpPr txBox="1"/>
          <p:nvPr/>
        </p:nvSpPr>
        <p:spPr>
          <a:xfrm>
            <a:off x="235975" y="975147"/>
            <a:ext cx="5073444" cy="5570756"/>
          </a:xfrm>
          <a:prstGeom prst="rect">
            <a:avLst/>
          </a:prstGeom>
          <a:noFill/>
        </p:spPr>
        <p:txBody>
          <a:bodyPr wrap="square" rtlCol="0">
            <a:spAutoFit/>
          </a:bodyPr>
          <a:lstStyle/>
          <a:p>
            <a:r>
              <a:rPr lang="es-ES" sz="2800" b="1" dirty="0"/>
              <a:t>Gestión de la Salud Poblacional</a:t>
            </a:r>
          </a:p>
          <a:p>
            <a:endParaRPr lang="es-ES" dirty="0"/>
          </a:p>
          <a:p>
            <a:r>
              <a:rPr lang="es-ES" sz="2400" dirty="0"/>
              <a:t>* Segmentar poblaciones: bajo–medio–alto riesgo.</a:t>
            </a:r>
          </a:p>
          <a:p>
            <a:r>
              <a:rPr lang="es-ES" sz="2400" dirty="0"/>
              <a:t>* Intervenciones adaptadas a cada nivel</a:t>
            </a:r>
          </a:p>
          <a:p>
            <a:r>
              <a:rPr lang="es-ES" sz="2400" dirty="0"/>
              <a:t>* Anticipar eventos, cerrar brechas, coordinar transiciones.</a:t>
            </a:r>
          </a:p>
          <a:p>
            <a:r>
              <a:rPr lang="es-ES" sz="2400" dirty="0"/>
              <a:t>* Evitar daño antes que reaccionar al daño.</a:t>
            </a:r>
          </a:p>
          <a:p>
            <a:r>
              <a:rPr lang="es-ES" sz="2400" dirty="0"/>
              <a:t>*Gestión activa y adaptada al nivel de necesidad de las personas con condiciones crónicas.</a:t>
            </a:r>
          </a:p>
          <a:p>
            <a:endParaRPr lang="es-ES" dirty="0"/>
          </a:p>
        </p:txBody>
      </p:sp>
      <p:pic>
        <p:nvPicPr>
          <p:cNvPr id="4" name="Imagen 3">
            <a:extLst>
              <a:ext uri="{FF2B5EF4-FFF2-40B4-BE49-F238E27FC236}">
                <a16:creationId xmlns:a16="http://schemas.microsoft.com/office/drawing/2014/main" id="{E569B1BC-25BE-A828-5E89-5A3EC6218CB8}"/>
              </a:ext>
            </a:extLst>
          </p:cNvPr>
          <p:cNvPicPr>
            <a:picLocks noChangeAspect="1"/>
          </p:cNvPicPr>
          <p:nvPr/>
        </p:nvPicPr>
        <p:blipFill>
          <a:blip r:embed="rId3"/>
          <a:stretch>
            <a:fillRect/>
          </a:stretch>
        </p:blipFill>
        <p:spPr>
          <a:xfrm>
            <a:off x="5383967" y="752674"/>
            <a:ext cx="6572058" cy="4907705"/>
          </a:xfrm>
          <a:prstGeom prst="rect">
            <a:avLst/>
          </a:prstGeom>
        </p:spPr>
      </p:pic>
    </p:spTree>
    <p:extLst>
      <p:ext uri="{BB962C8B-B14F-4D97-AF65-F5344CB8AC3E}">
        <p14:creationId xmlns:p14="http://schemas.microsoft.com/office/powerpoint/2010/main" val="2413956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5C0F-E68D-2307-26F3-9DA4DC386D7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91F3D7D-1917-BA5E-AE90-8CA75354467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AD754F33-4384-7567-F5F3-96348FFACDFC}"/>
              </a:ext>
            </a:extLst>
          </p:cNvPr>
          <p:cNvPicPr>
            <a:picLocks noChangeAspect="1"/>
          </p:cNvPicPr>
          <p:nvPr/>
        </p:nvPicPr>
        <p:blipFill>
          <a:blip r:embed="rId3"/>
          <a:stretch>
            <a:fillRect/>
          </a:stretch>
        </p:blipFill>
        <p:spPr>
          <a:xfrm>
            <a:off x="1657978" y="761535"/>
            <a:ext cx="8842549" cy="4875590"/>
          </a:xfrm>
          <a:prstGeom prst="rect">
            <a:avLst/>
          </a:prstGeom>
        </p:spPr>
      </p:pic>
    </p:spTree>
    <p:extLst>
      <p:ext uri="{BB962C8B-B14F-4D97-AF65-F5344CB8AC3E}">
        <p14:creationId xmlns:p14="http://schemas.microsoft.com/office/powerpoint/2010/main" val="164344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3F30C-6110-EBDD-5BB7-92CFAB397D2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4D5E678-5F46-3BB2-C3B2-BBA4F96B047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2" name="Imagen 1">
            <a:extLst>
              <a:ext uri="{FF2B5EF4-FFF2-40B4-BE49-F238E27FC236}">
                <a16:creationId xmlns:a16="http://schemas.microsoft.com/office/drawing/2014/main" id="{2E04E76E-8E57-20C9-3C7C-FBEAD14639A4}"/>
              </a:ext>
            </a:extLst>
          </p:cNvPr>
          <p:cNvPicPr>
            <a:picLocks noChangeAspect="1"/>
          </p:cNvPicPr>
          <p:nvPr/>
        </p:nvPicPr>
        <p:blipFill>
          <a:blip r:embed="rId3"/>
          <a:stretch>
            <a:fillRect/>
          </a:stretch>
        </p:blipFill>
        <p:spPr>
          <a:xfrm>
            <a:off x="2763296" y="736175"/>
            <a:ext cx="6209881" cy="5017585"/>
          </a:xfrm>
          <a:prstGeom prst="rect">
            <a:avLst/>
          </a:prstGeom>
        </p:spPr>
      </p:pic>
    </p:spTree>
    <p:extLst>
      <p:ext uri="{BB962C8B-B14F-4D97-AF65-F5344CB8AC3E}">
        <p14:creationId xmlns:p14="http://schemas.microsoft.com/office/powerpoint/2010/main" val="1748924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850A-AA66-5DD8-C326-A329210A5EF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6355A12-B229-1731-210D-5376F825B60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2" name="CuadroTexto 1">
            <a:extLst>
              <a:ext uri="{FF2B5EF4-FFF2-40B4-BE49-F238E27FC236}">
                <a16:creationId xmlns:a16="http://schemas.microsoft.com/office/drawing/2014/main" id="{0E37D808-B115-96C0-EA07-F32612D1E0B8}"/>
              </a:ext>
            </a:extLst>
          </p:cNvPr>
          <p:cNvSpPr txBox="1"/>
          <p:nvPr/>
        </p:nvSpPr>
        <p:spPr>
          <a:xfrm>
            <a:off x="1055078" y="1014884"/>
            <a:ext cx="10350342" cy="4893647"/>
          </a:xfrm>
          <a:prstGeom prst="rect">
            <a:avLst/>
          </a:prstGeom>
          <a:noFill/>
        </p:spPr>
        <p:txBody>
          <a:bodyPr wrap="square" rtlCol="0">
            <a:spAutoFit/>
          </a:bodyPr>
          <a:lstStyle/>
          <a:p>
            <a:endParaRPr lang="es-ES" dirty="0"/>
          </a:p>
          <a:p>
            <a:pPr algn="ctr"/>
            <a:r>
              <a:rPr lang="es-ES" sz="2800" b="1" dirty="0"/>
              <a:t>“Invertir en atención primaria cuando el hospital está bajo presión resulta contraintuitivo, pero es la solución más eficiente” (R. Pearl. Director Ejecutivo PMG).</a:t>
            </a:r>
          </a:p>
          <a:p>
            <a:endParaRPr lang="es-ES" dirty="0"/>
          </a:p>
          <a:p>
            <a:r>
              <a:rPr lang="es-ES" sz="2400" b="1" dirty="0"/>
              <a:t>Integración asistencial: ADN del sistema Kaiser.</a:t>
            </a:r>
          </a:p>
          <a:p>
            <a:endParaRPr lang="es-ES" sz="2400" dirty="0"/>
          </a:p>
          <a:p>
            <a:r>
              <a:rPr lang="es-ES" sz="2400" dirty="0"/>
              <a:t>Máxima </a:t>
            </a:r>
            <a:r>
              <a:rPr lang="es-ES" sz="2400" b="1" dirty="0" err="1"/>
              <a:t>resolutividad</a:t>
            </a:r>
            <a:r>
              <a:rPr lang="es-ES" sz="2400" b="1" dirty="0"/>
              <a:t> del primer nivel</a:t>
            </a:r>
            <a:r>
              <a:rPr lang="es-ES" sz="2400" dirty="0"/>
              <a:t>: equipos multidisciplinares en primaria, </a:t>
            </a:r>
            <a:r>
              <a:rPr lang="es-ES" sz="2400" dirty="0" err="1"/>
              <a:t>co-localización</a:t>
            </a:r>
            <a:r>
              <a:rPr lang="es-ES" sz="2400" dirty="0"/>
              <a:t> y accesibilidad de especialistas (</a:t>
            </a:r>
            <a:r>
              <a:rPr lang="es-ES" sz="2400" dirty="0" err="1"/>
              <a:t>Primary</a:t>
            </a:r>
            <a:r>
              <a:rPr lang="es-ES" sz="2400" dirty="0"/>
              <a:t> Care Campuses).</a:t>
            </a:r>
          </a:p>
          <a:p>
            <a:endParaRPr lang="es-ES" sz="2400" dirty="0"/>
          </a:p>
          <a:p>
            <a:r>
              <a:rPr lang="es-ES" sz="2400" dirty="0"/>
              <a:t>El </a:t>
            </a:r>
            <a:r>
              <a:rPr lang="es-ES" sz="2400" b="1" dirty="0"/>
              <a:t>autocuidado</a:t>
            </a:r>
            <a:r>
              <a:rPr lang="es-ES" sz="2400" dirty="0"/>
              <a:t> está también integrado: importancia intervenciones conductuales (educación para el autocuidado…).</a:t>
            </a:r>
          </a:p>
        </p:txBody>
      </p:sp>
    </p:spTree>
    <p:extLst>
      <p:ext uri="{BB962C8B-B14F-4D97-AF65-F5344CB8AC3E}">
        <p14:creationId xmlns:p14="http://schemas.microsoft.com/office/powerpoint/2010/main" val="886576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7E0BE-C1FE-1444-84B9-E27931C8BF1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0319303-7DC9-5610-17FD-F2B8C12F39F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74A945C9-832D-A795-82F0-9A5912069250}"/>
              </a:ext>
            </a:extLst>
          </p:cNvPr>
          <p:cNvPicPr>
            <a:picLocks noChangeAspect="1"/>
          </p:cNvPicPr>
          <p:nvPr/>
        </p:nvPicPr>
        <p:blipFill>
          <a:blip r:embed="rId3"/>
          <a:stretch>
            <a:fillRect/>
          </a:stretch>
        </p:blipFill>
        <p:spPr>
          <a:xfrm>
            <a:off x="311583" y="924821"/>
            <a:ext cx="2753166" cy="2753166"/>
          </a:xfrm>
          <a:prstGeom prst="rect">
            <a:avLst/>
          </a:prstGeom>
        </p:spPr>
      </p:pic>
      <p:pic>
        <p:nvPicPr>
          <p:cNvPr id="8" name="Imagen 7">
            <a:extLst>
              <a:ext uri="{FF2B5EF4-FFF2-40B4-BE49-F238E27FC236}">
                <a16:creationId xmlns:a16="http://schemas.microsoft.com/office/drawing/2014/main" id="{89A2A3D2-0101-7034-BB4F-5429A27290A6}"/>
              </a:ext>
            </a:extLst>
          </p:cNvPr>
          <p:cNvPicPr>
            <a:picLocks noChangeAspect="1"/>
          </p:cNvPicPr>
          <p:nvPr/>
        </p:nvPicPr>
        <p:blipFill>
          <a:blip r:embed="rId4"/>
          <a:stretch>
            <a:fillRect/>
          </a:stretch>
        </p:blipFill>
        <p:spPr>
          <a:xfrm>
            <a:off x="5074418" y="512466"/>
            <a:ext cx="6491079" cy="4923692"/>
          </a:xfrm>
          <a:prstGeom prst="rect">
            <a:avLst/>
          </a:prstGeom>
        </p:spPr>
      </p:pic>
      <p:pic>
        <p:nvPicPr>
          <p:cNvPr id="10" name="Imagen 9">
            <a:extLst>
              <a:ext uri="{FF2B5EF4-FFF2-40B4-BE49-F238E27FC236}">
                <a16:creationId xmlns:a16="http://schemas.microsoft.com/office/drawing/2014/main" id="{D21EFCE6-C834-CFAF-1AA4-F480BEC66D3D}"/>
              </a:ext>
            </a:extLst>
          </p:cNvPr>
          <p:cNvPicPr>
            <a:picLocks noChangeAspect="1"/>
          </p:cNvPicPr>
          <p:nvPr/>
        </p:nvPicPr>
        <p:blipFill>
          <a:blip r:embed="rId5"/>
          <a:stretch>
            <a:fillRect/>
          </a:stretch>
        </p:blipFill>
        <p:spPr>
          <a:xfrm>
            <a:off x="626503" y="4044414"/>
            <a:ext cx="3685441" cy="2306481"/>
          </a:xfrm>
          <a:prstGeom prst="rect">
            <a:avLst/>
          </a:prstGeom>
        </p:spPr>
      </p:pic>
    </p:spTree>
    <p:extLst>
      <p:ext uri="{BB962C8B-B14F-4D97-AF65-F5344CB8AC3E}">
        <p14:creationId xmlns:p14="http://schemas.microsoft.com/office/powerpoint/2010/main" val="639007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10CBF-E44A-B834-C78E-9252D3E7CE2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E978B75-181B-096A-5F71-DB13B35AD36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B700FC53-4873-D655-2453-0420F7AD8300}"/>
              </a:ext>
            </a:extLst>
          </p:cNvPr>
          <p:cNvPicPr>
            <a:picLocks noChangeAspect="1"/>
          </p:cNvPicPr>
          <p:nvPr/>
        </p:nvPicPr>
        <p:blipFill>
          <a:blip r:embed="rId3"/>
          <a:stretch>
            <a:fillRect/>
          </a:stretch>
        </p:blipFill>
        <p:spPr>
          <a:xfrm>
            <a:off x="321630" y="1186077"/>
            <a:ext cx="4436746" cy="4436746"/>
          </a:xfrm>
          <a:prstGeom prst="rect">
            <a:avLst/>
          </a:prstGeom>
        </p:spPr>
      </p:pic>
      <p:pic>
        <p:nvPicPr>
          <p:cNvPr id="6" name="Imagen 5">
            <a:extLst>
              <a:ext uri="{FF2B5EF4-FFF2-40B4-BE49-F238E27FC236}">
                <a16:creationId xmlns:a16="http://schemas.microsoft.com/office/drawing/2014/main" id="{F136B4EE-0E97-C6E8-E3F5-5F4E568805BB}"/>
              </a:ext>
            </a:extLst>
          </p:cNvPr>
          <p:cNvPicPr>
            <a:picLocks noChangeAspect="1"/>
          </p:cNvPicPr>
          <p:nvPr/>
        </p:nvPicPr>
        <p:blipFill>
          <a:blip r:embed="rId4"/>
          <a:stretch>
            <a:fillRect/>
          </a:stretch>
        </p:blipFill>
        <p:spPr>
          <a:xfrm>
            <a:off x="5079986" y="1186077"/>
            <a:ext cx="6496050" cy="4533900"/>
          </a:xfrm>
          <a:prstGeom prst="rect">
            <a:avLst/>
          </a:prstGeom>
        </p:spPr>
      </p:pic>
    </p:spTree>
    <p:extLst>
      <p:ext uri="{BB962C8B-B14F-4D97-AF65-F5344CB8AC3E}">
        <p14:creationId xmlns:p14="http://schemas.microsoft.com/office/powerpoint/2010/main" val="1671558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0723A-0C6F-CC88-80FC-A8E3F50F799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B4AC4956-0F0C-AD6A-5535-1F7F67FB6CC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A54C3B56-D2EF-5B05-AB03-B784304445DE}"/>
              </a:ext>
            </a:extLst>
          </p:cNvPr>
          <p:cNvPicPr>
            <a:picLocks noChangeAspect="1"/>
          </p:cNvPicPr>
          <p:nvPr/>
        </p:nvPicPr>
        <p:blipFill>
          <a:blip r:embed="rId3"/>
          <a:stretch>
            <a:fillRect/>
          </a:stretch>
        </p:blipFill>
        <p:spPr>
          <a:xfrm>
            <a:off x="301949" y="995766"/>
            <a:ext cx="4436746" cy="4627056"/>
          </a:xfrm>
          <a:prstGeom prst="rect">
            <a:avLst/>
          </a:prstGeom>
        </p:spPr>
      </p:pic>
      <p:pic>
        <p:nvPicPr>
          <p:cNvPr id="5" name="Imagen 4">
            <a:extLst>
              <a:ext uri="{FF2B5EF4-FFF2-40B4-BE49-F238E27FC236}">
                <a16:creationId xmlns:a16="http://schemas.microsoft.com/office/drawing/2014/main" id="{6377059D-7877-BB2B-531A-D7C02BA557B6}"/>
              </a:ext>
            </a:extLst>
          </p:cNvPr>
          <p:cNvPicPr>
            <a:picLocks noChangeAspect="1"/>
          </p:cNvPicPr>
          <p:nvPr/>
        </p:nvPicPr>
        <p:blipFill>
          <a:blip r:embed="rId4"/>
          <a:stretch>
            <a:fillRect/>
          </a:stretch>
        </p:blipFill>
        <p:spPr>
          <a:xfrm>
            <a:off x="5040623" y="995766"/>
            <a:ext cx="6414497" cy="4627057"/>
          </a:xfrm>
          <a:prstGeom prst="rect">
            <a:avLst/>
          </a:prstGeom>
        </p:spPr>
      </p:pic>
    </p:spTree>
    <p:extLst>
      <p:ext uri="{BB962C8B-B14F-4D97-AF65-F5344CB8AC3E}">
        <p14:creationId xmlns:p14="http://schemas.microsoft.com/office/powerpoint/2010/main" val="1591797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30F8-41C5-BA66-B0F4-0E09C2E7D7A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64D84B-7231-930D-E0DB-CB7546240A5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5A744793-6417-0AB2-204F-31468BA76C8B}"/>
              </a:ext>
            </a:extLst>
          </p:cNvPr>
          <p:cNvPicPr>
            <a:picLocks noChangeAspect="1"/>
          </p:cNvPicPr>
          <p:nvPr/>
        </p:nvPicPr>
        <p:blipFill>
          <a:blip r:embed="rId3"/>
          <a:stretch>
            <a:fillRect/>
          </a:stretch>
        </p:blipFill>
        <p:spPr>
          <a:xfrm>
            <a:off x="471948" y="631112"/>
            <a:ext cx="8303504" cy="4915120"/>
          </a:xfrm>
          <a:prstGeom prst="rect">
            <a:avLst/>
          </a:prstGeom>
        </p:spPr>
      </p:pic>
      <p:pic>
        <p:nvPicPr>
          <p:cNvPr id="6" name="Imagen 5">
            <a:extLst>
              <a:ext uri="{FF2B5EF4-FFF2-40B4-BE49-F238E27FC236}">
                <a16:creationId xmlns:a16="http://schemas.microsoft.com/office/drawing/2014/main" id="{74987429-0503-FB46-187F-2FC85CA30036}"/>
              </a:ext>
            </a:extLst>
          </p:cNvPr>
          <p:cNvPicPr>
            <a:picLocks noChangeAspect="1"/>
          </p:cNvPicPr>
          <p:nvPr/>
        </p:nvPicPr>
        <p:blipFill>
          <a:blip r:embed="rId4"/>
          <a:stretch>
            <a:fillRect/>
          </a:stretch>
        </p:blipFill>
        <p:spPr>
          <a:xfrm>
            <a:off x="3431458" y="5038676"/>
            <a:ext cx="8681884" cy="1650139"/>
          </a:xfrm>
          <a:prstGeom prst="rect">
            <a:avLst/>
          </a:prstGeom>
        </p:spPr>
      </p:pic>
    </p:spTree>
    <p:extLst>
      <p:ext uri="{BB962C8B-B14F-4D97-AF65-F5344CB8AC3E}">
        <p14:creationId xmlns:p14="http://schemas.microsoft.com/office/powerpoint/2010/main" val="1159290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C831F-CF75-DC78-5BF2-6F544230EBE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242706C-CE9C-8AB8-7030-7E8DFA2B183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1A55D442-FBE0-0A78-9547-F0A1A50C64C4}"/>
              </a:ext>
            </a:extLst>
          </p:cNvPr>
          <p:cNvPicPr>
            <a:picLocks noChangeAspect="1"/>
          </p:cNvPicPr>
          <p:nvPr/>
        </p:nvPicPr>
        <p:blipFill>
          <a:blip r:embed="rId3"/>
          <a:stretch>
            <a:fillRect/>
          </a:stretch>
        </p:blipFill>
        <p:spPr>
          <a:xfrm>
            <a:off x="321630" y="763291"/>
            <a:ext cx="3199110" cy="3199110"/>
          </a:xfrm>
          <a:prstGeom prst="rect">
            <a:avLst/>
          </a:prstGeom>
        </p:spPr>
      </p:pic>
      <p:sp>
        <p:nvSpPr>
          <p:cNvPr id="2" name="CuadroTexto 1">
            <a:extLst>
              <a:ext uri="{FF2B5EF4-FFF2-40B4-BE49-F238E27FC236}">
                <a16:creationId xmlns:a16="http://schemas.microsoft.com/office/drawing/2014/main" id="{A3566149-9999-DE5D-67F4-1B34454F175B}"/>
              </a:ext>
            </a:extLst>
          </p:cNvPr>
          <p:cNvSpPr txBox="1"/>
          <p:nvPr/>
        </p:nvSpPr>
        <p:spPr>
          <a:xfrm>
            <a:off x="4796079" y="1061884"/>
            <a:ext cx="7074291" cy="1477328"/>
          </a:xfrm>
          <a:prstGeom prst="rect">
            <a:avLst/>
          </a:prstGeom>
          <a:noFill/>
        </p:spPr>
        <p:txBody>
          <a:bodyPr wrap="square" rtlCol="0">
            <a:spAutoFit/>
          </a:bodyPr>
          <a:lstStyle/>
          <a:p>
            <a:r>
              <a:rPr lang="es-ES" b="1" dirty="0"/>
              <a:t>"Nuestros médicos son muy caros. No se tienen médicos haciendo el trabajo que podrían hacer otras personas. Se concentra el tiempo de los médicos en hacer aquello que sólo ellos pueden hacer ".</a:t>
            </a:r>
          </a:p>
          <a:p>
            <a:r>
              <a:rPr lang="es-ES" dirty="0"/>
              <a:t>Dr. Robert Pearl. Director Ejecutivo. Grupo Médico Permanente</a:t>
            </a:r>
          </a:p>
        </p:txBody>
      </p:sp>
      <p:pic>
        <p:nvPicPr>
          <p:cNvPr id="7" name="Imagen 6">
            <a:extLst>
              <a:ext uri="{FF2B5EF4-FFF2-40B4-BE49-F238E27FC236}">
                <a16:creationId xmlns:a16="http://schemas.microsoft.com/office/drawing/2014/main" id="{0D4DB857-CFC3-CB97-47BD-7969AD867DA4}"/>
              </a:ext>
            </a:extLst>
          </p:cNvPr>
          <p:cNvPicPr>
            <a:picLocks noChangeAspect="1"/>
          </p:cNvPicPr>
          <p:nvPr/>
        </p:nvPicPr>
        <p:blipFill>
          <a:blip r:embed="rId4"/>
          <a:stretch>
            <a:fillRect/>
          </a:stretch>
        </p:blipFill>
        <p:spPr>
          <a:xfrm>
            <a:off x="1167147" y="4174439"/>
            <a:ext cx="1508075" cy="2284063"/>
          </a:xfrm>
          <a:prstGeom prst="rect">
            <a:avLst/>
          </a:prstGeom>
        </p:spPr>
      </p:pic>
      <p:pic>
        <p:nvPicPr>
          <p:cNvPr id="9" name="Imagen 8">
            <a:extLst>
              <a:ext uri="{FF2B5EF4-FFF2-40B4-BE49-F238E27FC236}">
                <a16:creationId xmlns:a16="http://schemas.microsoft.com/office/drawing/2014/main" id="{C485CF0E-FDD7-9D10-E311-448168D60B99}"/>
              </a:ext>
            </a:extLst>
          </p:cNvPr>
          <p:cNvPicPr>
            <a:picLocks noChangeAspect="1"/>
          </p:cNvPicPr>
          <p:nvPr/>
        </p:nvPicPr>
        <p:blipFill>
          <a:blip r:embed="rId5"/>
          <a:stretch>
            <a:fillRect/>
          </a:stretch>
        </p:blipFill>
        <p:spPr>
          <a:xfrm>
            <a:off x="4796079" y="2864398"/>
            <a:ext cx="5301651" cy="2779317"/>
          </a:xfrm>
          <a:prstGeom prst="rect">
            <a:avLst/>
          </a:prstGeom>
        </p:spPr>
      </p:pic>
    </p:spTree>
    <p:extLst>
      <p:ext uri="{BB962C8B-B14F-4D97-AF65-F5344CB8AC3E}">
        <p14:creationId xmlns:p14="http://schemas.microsoft.com/office/powerpoint/2010/main" val="3572697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F1DA3-3310-00E6-E558-5927380F604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D1F1902-7A09-FA42-053C-E80C5A2603E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5A1C595F-685F-CA09-DBBB-B1017315AC60}"/>
              </a:ext>
            </a:extLst>
          </p:cNvPr>
          <p:cNvPicPr>
            <a:picLocks noChangeAspect="1"/>
          </p:cNvPicPr>
          <p:nvPr/>
        </p:nvPicPr>
        <p:blipFill>
          <a:blip r:embed="rId3"/>
          <a:stretch>
            <a:fillRect/>
          </a:stretch>
        </p:blipFill>
        <p:spPr>
          <a:xfrm>
            <a:off x="321630" y="1186077"/>
            <a:ext cx="4436746" cy="4436746"/>
          </a:xfrm>
          <a:prstGeom prst="rect">
            <a:avLst/>
          </a:prstGeom>
        </p:spPr>
      </p:pic>
      <p:pic>
        <p:nvPicPr>
          <p:cNvPr id="5" name="Imagen 4">
            <a:extLst>
              <a:ext uri="{FF2B5EF4-FFF2-40B4-BE49-F238E27FC236}">
                <a16:creationId xmlns:a16="http://schemas.microsoft.com/office/drawing/2014/main" id="{C4628819-F371-50DA-CEB8-E7F2DA9E92F0}"/>
              </a:ext>
            </a:extLst>
          </p:cNvPr>
          <p:cNvPicPr>
            <a:picLocks noChangeAspect="1"/>
          </p:cNvPicPr>
          <p:nvPr/>
        </p:nvPicPr>
        <p:blipFill>
          <a:blip r:embed="rId4"/>
          <a:stretch>
            <a:fillRect/>
          </a:stretch>
        </p:blipFill>
        <p:spPr>
          <a:xfrm>
            <a:off x="5003253" y="1885269"/>
            <a:ext cx="6613897" cy="3087461"/>
          </a:xfrm>
          <a:prstGeom prst="rect">
            <a:avLst/>
          </a:prstGeom>
        </p:spPr>
      </p:pic>
    </p:spTree>
    <p:extLst>
      <p:ext uri="{BB962C8B-B14F-4D97-AF65-F5344CB8AC3E}">
        <p14:creationId xmlns:p14="http://schemas.microsoft.com/office/powerpoint/2010/main" val="721345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A50F7-F9B6-854E-5B22-C24CFBBAA38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BDDAC7C-BCC2-5F69-2B52-5CBD32344EC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pic>
        <p:nvPicPr>
          <p:cNvPr id="4" name="Imagen 3">
            <a:extLst>
              <a:ext uri="{FF2B5EF4-FFF2-40B4-BE49-F238E27FC236}">
                <a16:creationId xmlns:a16="http://schemas.microsoft.com/office/drawing/2014/main" id="{790C7D73-7685-6505-4FAA-7EE9377E8588}"/>
              </a:ext>
            </a:extLst>
          </p:cNvPr>
          <p:cNvPicPr>
            <a:picLocks noChangeAspect="1"/>
          </p:cNvPicPr>
          <p:nvPr/>
        </p:nvPicPr>
        <p:blipFill>
          <a:blip r:embed="rId3"/>
          <a:stretch>
            <a:fillRect/>
          </a:stretch>
        </p:blipFill>
        <p:spPr>
          <a:xfrm>
            <a:off x="2066392" y="954593"/>
            <a:ext cx="8059215" cy="4521760"/>
          </a:xfrm>
          <a:prstGeom prst="rect">
            <a:avLst/>
          </a:prstGeom>
        </p:spPr>
      </p:pic>
    </p:spTree>
    <p:extLst>
      <p:ext uri="{BB962C8B-B14F-4D97-AF65-F5344CB8AC3E}">
        <p14:creationId xmlns:p14="http://schemas.microsoft.com/office/powerpoint/2010/main" val="3584430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9B29-E144-2609-12AE-FDADCA492B3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394228A-7E9F-9A02-54DD-1DB614E0A81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6" name="CuadroTexto 5">
            <a:extLst>
              <a:ext uri="{FF2B5EF4-FFF2-40B4-BE49-F238E27FC236}">
                <a16:creationId xmlns:a16="http://schemas.microsoft.com/office/drawing/2014/main" id="{B4060A6F-6900-D9C0-C8F6-1F56C60796A1}"/>
              </a:ext>
            </a:extLst>
          </p:cNvPr>
          <p:cNvSpPr txBox="1"/>
          <p:nvPr/>
        </p:nvSpPr>
        <p:spPr>
          <a:xfrm>
            <a:off x="688258" y="766916"/>
            <a:ext cx="10451689" cy="5341637"/>
          </a:xfrm>
          <a:prstGeom prst="rect">
            <a:avLst/>
          </a:prstGeom>
          <a:noFill/>
        </p:spPr>
        <p:txBody>
          <a:bodyPr wrap="square">
            <a:spAutoFit/>
          </a:bodyPr>
          <a:lstStyle/>
          <a:p>
            <a:pPr marL="285750" indent="-285750">
              <a:buFont typeface="Wingdings" panose="05000000000000000000" pitchFamily="2" charset="2"/>
              <a:buChar char="Ø"/>
            </a:pPr>
            <a:r>
              <a:rPr lang="es-ES" sz="2400" dirty="0"/>
              <a:t>Integración asegurador–prestador: Un mismo actor financia, organiza y presta servicios → elimina duplicidades y fricciones.</a:t>
            </a:r>
          </a:p>
          <a:p>
            <a:pPr marL="285750" indent="-285750">
              <a:buFont typeface="Wingdings" panose="05000000000000000000" pitchFamily="2" charset="2"/>
              <a:buChar char="Ø"/>
            </a:pPr>
            <a:endParaRPr lang="es-ES" sz="2400" dirty="0"/>
          </a:p>
          <a:p>
            <a:pPr marL="285750" indent="-285750">
              <a:buFont typeface="Wingdings" panose="05000000000000000000" pitchFamily="2" charset="2"/>
              <a:buChar char="Ø"/>
            </a:pPr>
            <a:r>
              <a:rPr lang="es-ES" sz="2400" dirty="0"/>
              <a:t>Capitación ajustada por riesgo: Financia salud poblacional, no actos médicos → incentiva prevención y gestión de crónicos.</a:t>
            </a:r>
          </a:p>
          <a:p>
            <a:pPr marL="285750" indent="-285750">
              <a:buFont typeface="Wingdings" panose="05000000000000000000" pitchFamily="2" charset="2"/>
              <a:buChar char="Ø"/>
            </a:pPr>
            <a:endParaRPr lang="es-ES" sz="2400" dirty="0"/>
          </a:p>
          <a:p>
            <a:pPr marL="285750" indent="-285750">
              <a:buFont typeface="Wingdings" panose="05000000000000000000" pitchFamily="2" charset="2"/>
              <a:buChar char="Ø"/>
            </a:pPr>
            <a:r>
              <a:rPr lang="es-ES" sz="2400" dirty="0"/>
              <a:t>Gobernanza clínica y contractual: Métricas compartidas (</a:t>
            </a:r>
            <a:r>
              <a:rPr lang="es-ES" sz="2400" dirty="0" err="1"/>
              <a:t>KPIs</a:t>
            </a:r>
            <a:r>
              <a:rPr lang="es-ES" sz="2400" dirty="0"/>
              <a:t>, </a:t>
            </a:r>
            <a:r>
              <a:rPr lang="es-ES" sz="2400" dirty="0" err="1"/>
              <a:t>PREMs</a:t>
            </a:r>
            <a:r>
              <a:rPr lang="es-ES" sz="2400" dirty="0"/>
              <a:t>, </a:t>
            </a:r>
            <a:r>
              <a:rPr lang="es-ES" sz="2400" dirty="0" err="1"/>
              <a:t>PROMs</a:t>
            </a:r>
            <a:r>
              <a:rPr lang="es-ES" sz="2400" dirty="0"/>
              <a:t>) y rendición de cuentas por resultados.</a:t>
            </a:r>
          </a:p>
          <a:p>
            <a:pPr marL="285750" indent="-285750">
              <a:buFont typeface="Wingdings" panose="05000000000000000000" pitchFamily="2" charset="2"/>
              <a:buChar char="Ø"/>
            </a:pPr>
            <a:endParaRPr lang="es-ES" sz="2400" dirty="0"/>
          </a:p>
          <a:p>
            <a:pPr marL="285750" indent="-285750">
              <a:buFont typeface="Wingdings" panose="05000000000000000000" pitchFamily="2" charset="2"/>
              <a:buChar char="Ø"/>
            </a:pPr>
            <a:r>
              <a:rPr lang="es-ES" sz="2400" dirty="0"/>
              <a:t>Datos unificados y analítica poblacional: Historia clínica longitudinal + inteligencia de población = decisiones basadas en evidencia.</a:t>
            </a:r>
          </a:p>
          <a:p>
            <a:pPr marL="285750" indent="-285750">
              <a:buFont typeface="Wingdings" panose="05000000000000000000" pitchFamily="2" charset="2"/>
              <a:buChar char="Ø"/>
            </a:pPr>
            <a:endParaRPr lang="es-ES" sz="2400" dirty="0"/>
          </a:p>
          <a:p>
            <a:pPr marL="285750" indent="-285750">
              <a:buFont typeface="Wingdings" panose="05000000000000000000" pitchFamily="2" charset="2"/>
              <a:buChar char="Ø"/>
            </a:pPr>
            <a:r>
              <a:rPr lang="es-ES" sz="2400" dirty="0"/>
              <a:t>Innovación tecnológica embebida: Telemedicina, monitorización remota y automatización integradas en la ruta asistencial.</a:t>
            </a:r>
          </a:p>
        </p:txBody>
      </p:sp>
    </p:spTree>
    <p:extLst>
      <p:ext uri="{BB962C8B-B14F-4D97-AF65-F5344CB8AC3E}">
        <p14:creationId xmlns:p14="http://schemas.microsoft.com/office/powerpoint/2010/main" val="1987954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E1EA-38FB-8858-F740-66A0CBE5E57A}"/>
            </a:ext>
          </a:extLst>
        </p:cNvPr>
        <p:cNvGrpSpPr/>
        <p:nvPr/>
      </p:nvGrpSpPr>
      <p:grpSpPr>
        <a:xfrm>
          <a:off x="0" y="0"/>
          <a:ext cx="0" cy="0"/>
          <a:chOff x="0" y="0"/>
          <a:chExt cx="0" cy="0"/>
        </a:xfrm>
      </p:grpSpPr>
      <p:pic>
        <p:nvPicPr>
          <p:cNvPr id="3" name="Imagen 2" descr="Diagrama, Mapa&#10;&#10;El contenido generado por IA puede ser incorrecto.">
            <a:extLst>
              <a:ext uri="{FF2B5EF4-FFF2-40B4-BE49-F238E27FC236}">
                <a16:creationId xmlns:a16="http://schemas.microsoft.com/office/drawing/2014/main" id="{21ADE83B-9D3C-EA9F-1680-3E01E8E0562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53BEDFC-3F33-B7BC-0A3A-718565F4AFDA}"/>
              </a:ext>
            </a:extLst>
          </p:cNvPr>
          <p:cNvSpPr txBox="1"/>
          <p:nvPr/>
        </p:nvSpPr>
        <p:spPr>
          <a:xfrm>
            <a:off x="663677" y="2809602"/>
            <a:ext cx="2330245" cy="707886"/>
          </a:xfrm>
          <a:prstGeom prst="rect">
            <a:avLst/>
          </a:prstGeom>
          <a:noFill/>
        </p:spPr>
        <p:txBody>
          <a:bodyPr wrap="square" rtlCol="0">
            <a:spAutoFit/>
          </a:bodyPr>
          <a:lstStyle/>
          <a:p>
            <a:r>
              <a:rPr lang="es-ES" sz="4000" b="1" dirty="0">
                <a:solidFill>
                  <a:srgbClr val="026A8B"/>
                </a:solidFill>
                <a:latin typeface="Nunito Bold" pitchFamily="2" charset="0"/>
              </a:rPr>
              <a:t>¡Gracias!</a:t>
            </a:r>
          </a:p>
        </p:txBody>
      </p:sp>
      <p:sp>
        <p:nvSpPr>
          <p:cNvPr id="6" name="CuadroTexto 5">
            <a:extLst>
              <a:ext uri="{FF2B5EF4-FFF2-40B4-BE49-F238E27FC236}">
                <a16:creationId xmlns:a16="http://schemas.microsoft.com/office/drawing/2014/main" id="{0C794DA9-CFE7-E4AE-E2F2-4C2E8AAB5626}"/>
              </a:ext>
            </a:extLst>
          </p:cNvPr>
          <p:cNvSpPr txBox="1"/>
          <p:nvPr/>
        </p:nvSpPr>
        <p:spPr>
          <a:xfrm>
            <a:off x="663677" y="3517488"/>
            <a:ext cx="6695768" cy="461665"/>
          </a:xfrm>
          <a:prstGeom prst="rect">
            <a:avLst/>
          </a:prstGeom>
          <a:noFill/>
        </p:spPr>
        <p:txBody>
          <a:bodyPr wrap="square" rtlCol="0">
            <a:spAutoFit/>
          </a:bodyPr>
          <a:lstStyle/>
          <a:p>
            <a:r>
              <a:rPr lang="es-ES" sz="2400" dirty="0">
                <a:solidFill>
                  <a:srgbClr val="026A8B"/>
                </a:solidFill>
                <a:latin typeface="Nunito" pitchFamily="2" charset="0"/>
              </a:rPr>
              <a:t>roberto.nuno@unir.net</a:t>
            </a:r>
            <a:endParaRPr lang="en-US" sz="2400" dirty="0">
              <a:solidFill>
                <a:srgbClr val="026A8B"/>
              </a:solidFill>
              <a:latin typeface="Nunito" pitchFamily="2" charset="0"/>
            </a:endParaRPr>
          </a:p>
        </p:txBody>
      </p:sp>
    </p:spTree>
    <p:extLst>
      <p:ext uri="{BB962C8B-B14F-4D97-AF65-F5344CB8AC3E}">
        <p14:creationId xmlns:p14="http://schemas.microsoft.com/office/powerpoint/2010/main" val="41503893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TotalTime>
  <Words>601</Words>
  <Application>Microsoft Office PowerPoint</Application>
  <PresentationFormat>Panorámica</PresentationFormat>
  <Paragraphs>67</Paragraphs>
  <Slides>33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33</vt:i4>
      </vt:variant>
    </vt:vector>
  </HeadingPairs>
  <TitlesOfParts>
    <vt:vector size="41" baseType="lpstr">
      <vt:lpstr>Aptos</vt:lpstr>
      <vt:lpstr>Aptos Display</vt:lpstr>
      <vt:lpstr>Arial</vt:lpstr>
      <vt:lpstr>Calibri</vt:lpstr>
      <vt:lpstr>Nunito</vt:lpstr>
      <vt:lpstr>Nunito Bold</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Julieta Horvath</dc:creator>
  <cp:lastModifiedBy>Roberto Nuño Solinis</cp:lastModifiedBy>
  <cp:revision>5</cp:revision>
  <dcterms:created xsi:type="dcterms:W3CDTF">2025-09-01T14:27:57Z</dcterms:created>
  <dcterms:modified xsi:type="dcterms:W3CDTF">2025-11-03T08:28:12Z</dcterms:modified>
</cp:coreProperties>
</file>