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78" r:id="rId3"/>
    <p:sldId id="367" r:id="rId4"/>
    <p:sldId id="258" r:id="rId5"/>
    <p:sldId id="351" r:id="rId6"/>
    <p:sldId id="1645" r:id="rId7"/>
    <p:sldId id="287" r:id="rId8"/>
    <p:sldId id="274" r:id="rId9"/>
    <p:sldId id="1653" r:id="rId10"/>
    <p:sldId id="1654" r:id="rId11"/>
    <p:sldId id="1655" r:id="rId12"/>
    <p:sldId id="1656" r:id="rId13"/>
    <p:sldId id="1648" r:id="rId14"/>
    <p:sldId id="1644" r:id="rId15"/>
    <p:sldId id="261" r:id="rId16"/>
    <p:sldId id="263" r:id="rId17"/>
    <p:sldId id="259" r:id="rId18"/>
    <p:sldId id="260" r:id="rId19"/>
    <p:sldId id="265" r:id="rId20"/>
    <p:sldId id="1649" r:id="rId21"/>
    <p:sldId id="1658" r:id="rId22"/>
    <p:sldId id="1650" r:id="rId23"/>
    <p:sldId id="273" r:id="rId24"/>
    <p:sldId id="271" r:id="rId25"/>
    <p:sldId id="373" r:id="rId26"/>
    <p:sldId id="1646" r:id="rId27"/>
    <p:sldId id="569" r:id="rId28"/>
    <p:sldId id="272" r:id="rId29"/>
    <p:sldId id="1651" r:id="rId30"/>
    <p:sldId id="165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611"/>
  </p:normalViewPr>
  <p:slideViewPr>
    <p:cSldViewPr snapToGrid="0">
      <p:cViewPr>
        <p:scale>
          <a:sx n="73" d="100"/>
          <a:sy n="73" d="100"/>
        </p:scale>
        <p:origin x="1088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BA5EE4-0C90-4DE3-A798-DCF62078D5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50AAE63-8DCA-48AE-8579-9CD4580EA13B}">
      <dgm:prSet/>
      <dgm:spPr/>
      <dgm:t>
        <a:bodyPr/>
        <a:lstStyle/>
        <a:p>
          <a:r>
            <a:rPr lang="en-US" b="1"/>
            <a:t>ALTERNATIVAS PARA BRINDAR COBERTURA DE MEDICAMENTOS DE PRECIO MUY ALTO: </a:t>
          </a:r>
          <a:endParaRPr lang="en-US"/>
        </a:p>
      </dgm:t>
    </dgm:pt>
    <dgm:pt modelId="{0C37122E-467E-4870-8743-36CA85B5AE43}" type="parTrans" cxnId="{D975F581-A4EC-4ADE-B69D-788A2E776073}">
      <dgm:prSet/>
      <dgm:spPr/>
      <dgm:t>
        <a:bodyPr/>
        <a:lstStyle/>
        <a:p>
          <a:endParaRPr lang="en-US"/>
        </a:p>
      </dgm:t>
    </dgm:pt>
    <dgm:pt modelId="{BCC35855-7BB6-413B-9577-384689BC542B}" type="sibTrans" cxnId="{D975F581-A4EC-4ADE-B69D-788A2E776073}">
      <dgm:prSet/>
      <dgm:spPr/>
      <dgm:t>
        <a:bodyPr/>
        <a:lstStyle/>
        <a:p>
          <a:endParaRPr lang="en-US"/>
        </a:p>
      </dgm:t>
    </dgm:pt>
    <dgm:pt modelId="{1678E020-9F42-478B-B0DD-02782D353E80}">
      <dgm:prSet/>
      <dgm:spPr/>
      <dgm:t>
        <a:bodyPr/>
        <a:lstStyle/>
        <a:p>
          <a:r>
            <a:rPr lang="es-ES"/>
            <a:t>-centralización de la provisión de MMAP desde un solo efector, como en el caso del Uruguay FNR.</a:t>
          </a:r>
          <a:endParaRPr lang="en-US"/>
        </a:p>
      </dgm:t>
    </dgm:pt>
    <dgm:pt modelId="{412610CE-D110-46F7-87FC-8092E7183C9C}" type="parTrans" cxnId="{D8387D46-F3FD-4317-8855-A55C124C3188}">
      <dgm:prSet/>
      <dgm:spPr/>
      <dgm:t>
        <a:bodyPr/>
        <a:lstStyle/>
        <a:p>
          <a:endParaRPr lang="en-US"/>
        </a:p>
      </dgm:t>
    </dgm:pt>
    <dgm:pt modelId="{D9F05FB5-3480-4310-B5A6-8FB1BAA48F89}" type="sibTrans" cxnId="{D8387D46-F3FD-4317-8855-A55C124C3188}">
      <dgm:prSet/>
      <dgm:spPr/>
      <dgm:t>
        <a:bodyPr/>
        <a:lstStyle/>
        <a:p>
          <a:endParaRPr lang="en-US"/>
        </a:p>
      </dgm:t>
    </dgm:pt>
    <dgm:pt modelId="{D31DFD86-EAEF-4A21-A3A5-7D676F93D559}">
      <dgm:prSet/>
      <dgm:spPr/>
      <dgm:t>
        <a:bodyPr/>
        <a:lstStyle/>
        <a:p>
          <a:r>
            <a:rPr lang="es-ES"/>
            <a:t>-riesgo compartido con las empresas farmacéuticas, con base en un pago menor por parte de los financiadores si la eficacia no resulta la esperada.</a:t>
          </a:r>
          <a:endParaRPr lang="en-US"/>
        </a:p>
      </dgm:t>
    </dgm:pt>
    <dgm:pt modelId="{2BACDE95-BFB4-453F-95CB-A235711E16DF}" type="parTrans" cxnId="{C26E77B1-9FEC-4CEC-B4AD-EB3C24ECB301}">
      <dgm:prSet/>
      <dgm:spPr/>
      <dgm:t>
        <a:bodyPr/>
        <a:lstStyle/>
        <a:p>
          <a:endParaRPr lang="en-US"/>
        </a:p>
      </dgm:t>
    </dgm:pt>
    <dgm:pt modelId="{9089BE77-C551-4E31-8835-528E462A3202}" type="sibTrans" cxnId="{C26E77B1-9FEC-4CEC-B4AD-EB3C24ECB301}">
      <dgm:prSet/>
      <dgm:spPr/>
      <dgm:t>
        <a:bodyPr/>
        <a:lstStyle/>
        <a:p>
          <a:endParaRPr lang="en-US"/>
        </a:p>
      </dgm:t>
    </dgm:pt>
    <dgm:pt modelId="{BFAE6457-F8F0-4E75-8253-32F2FD69FC87}">
      <dgm:prSet/>
      <dgm:spPr/>
      <dgm:t>
        <a:bodyPr/>
        <a:lstStyle/>
        <a:p>
          <a:r>
            <a:rPr lang="es-ES"/>
            <a:t>-algoritmo para la selección racional de los MMAP que muestren superioridad comparativa con fármacos ya disponibles en mercado, creación consorcio entre países.</a:t>
          </a:r>
          <a:endParaRPr lang="en-US"/>
        </a:p>
      </dgm:t>
    </dgm:pt>
    <dgm:pt modelId="{443037EA-A77E-4CF2-B787-95A0082DAFCF}" type="parTrans" cxnId="{A0324B95-66CC-43FE-9F03-31355FA2E709}">
      <dgm:prSet/>
      <dgm:spPr/>
      <dgm:t>
        <a:bodyPr/>
        <a:lstStyle/>
        <a:p>
          <a:endParaRPr lang="en-US"/>
        </a:p>
      </dgm:t>
    </dgm:pt>
    <dgm:pt modelId="{6ED98705-0A9E-44C0-80A0-A1EA7D4E0803}" type="sibTrans" cxnId="{A0324B95-66CC-43FE-9F03-31355FA2E709}">
      <dgm:prSet/>
      <dgm:spPr/>
      <dgm:t>
        <a:bodyPr/>
        <a:lstStyle/>
        <a:p>
          <a:endParaRPr lang="en-US"/>
        </a:p>
      </dgm:t>
    </dgm:pt>
    <dgm:pt modelId="{1DB1E2CE-01F1-7A43-9393-C69A4A9B985C}" type="pres">
      <dgm:prSet presAssocID="{94BA5EE4-0C90-4DE3-A798-DCF62078D5F9}" presName="linear" presStyleCnt="0">
        <dgm:presLayoutVars>
          <dgm:animLvl val="lvl"/>
          <dgm:resizeHandles val="exact"/>
        </dgm:presLayoutVars>
      </dgm:prSet>
      <dgm:spPr/>
    </dgm:pt>
    <dgm:pt modelId="{97AA9E6A-DF5B-1F44-915D-FF31494320DD}" type="pres">
      <dgm:prSet presAssocID="{A50AAE63-8DCA-48AE-8579-9CD4580EA13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D6E89D6-5FF1-EE48-8170-04E4D41A5080}" type="pres">
      <dgm:prSet presAssocID="{BCC35855-7BB6-413B-9577-384689BC542B}" presName="spacer" presStyleCnt="0"/>
      <dgm:spPr/>
    </dgm:pt>
    <dgm:pt modelId="{6B7D8B8C-6126-F048-B5EA-7E3362246E69}" type="pres">
      <dgm:prSet presAssocID="{1678E020-9F42-478B-B0DD-02782D353E8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7390094-029B-0448-8B9E-6F7247B1B2D4}" type="pres">
      <dgm:prSet presAssocID="{D9F05FB5-3480-4310-B5A6-8FB1BAA48F89}" presName="spacer" presStyleCnt="0"/>
      <dgm:spPr/>
    </dgm:pt>
    <dgm:pt modelId="{AB8A17A1-3988-AB41-A3D3-561BC5C9CA06}" type="pres">
      <dgm:prSet presAssocID="{D31DFD86-EAEF-4A21-A3A5-7D676F93D55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10A085C-B592-E34C-B1A9-D306563ABFBA}" type="pres">
      <dgm:prSet presAssocID="{9089BE77-C551-4E31-8835-528E462A3202}" presName="spacer" presStyleCnt="0"/>
      <dgm:spPr/>
    </dgm:pt>
    <dgm:pt modelId="{A991FD26-0909-9B4C-8DB7-2A4E9CDD6D7F}" type="pres">
      <dgm:prSet presAssocID="{BFAE6457-F8F0-4E75-8253-32F2FD69FC8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8387D46-F3FD-4317-8855-A55C124C3188}" srcId="{94BA5EE4-0C90-4DE3-A798-DCF62078D5F9}" destId="{1678E020-9F42-478B-B0DD-02782D353E80}" srcOrd="1" destOrd="0" parTransId="{412610CE-D110-46F7-87FC-8092E7183C9C}" sibTransId="{D9F05FB5-3480-4310-B5A6-8FB1BAA48F89}"/>
    <dgm:cxn modelId="{D975F581-A4EC-4ADE-B69D-788A2E776073}" srcId="{94BA5EE4-0C90-4DE3-A798-DCF62078D5F9}" destId="{A50AAE63-8DCA-48AE-8579-9CD4580EA13B}" srcOrd="0" destOrd="0" parTransId="{0C37122E-467E-4870-8743-36CA85B5AE43}" sibTransId="{BCC35855-7BB6-413B-9577-384689BC542B}"/>
    <dgm:cxn modelId="{C57E658B-0F97-5E44-8313-EF2B29D98D01}" type="presOf" srcId="{BFAE6457-F8F0-4E75-8253-32F2FD69FC87}" destId="{A991FD26-0909-9B4C-8DB7-2A4E9CDD6D7F}" srcOrd="0" destOrd="0" presId="urn:microsoft.com/office/officeart/2005/8/layout/vList2"/>
    <dgm:cxn modelId="{A0324B95-66CC-43FE-9F03-31355FA2E709}" srcId="{94BA5EE4-0C90-4DE3-A798-DCF62078D5F9}" destId="{BFAE6457-F8F0-4E75-8253-32F2FD69FC87}" srcOrd="3" destOrd="0" parTransId="{443037EA-A77E-4CF2-B787-95A0082DAFCF}" sibTransId="{6ED98705-0A9E-44C0-80A0-A1EA7D4E0803}"/>
    <dgm:cxn modelId="{4E60349F-E486-7B4D-A166-19F17522F0D4}" type="presOf" srcId="{1678E020-9F42-478B-B0DD-02782D353E80}" destId="{6B7D8B8C-6126-F048-B5EA-7E3362246E69}" srcOrd="0" destOrd="0" presId="urn:microsoft.com/office/officeart/2005/8/layout/vList2"/>
    <dgm:cxn modelId="{C26E77B1-9FEC-4CEC-B4AD-EB3C24ECB301}" srcId="{94BA5EE4-0C90-4DE3-A798-DCF62078D5F9}" destId="{D31DFD86-EAEF-4A21-A3A5-7D676F93D559}" srcOrd="2" destOrd="0" parTransId="{2BACDE95-BFB4-453F-95CB-A235711E16DF}" sibTransId="{9089BE77-C551-4E31-8835-528E462A3202}"/>
    <dgm:cxn modelId="{DEF6DBBB-CBE1-EC46-B053-06B50391B3CD}" type="presOf" srcId="{94BA5EE4-0C90-4DE3-A798-DCF62078D5F9}" destId="{1DB1E2CE-01F1-7A43-9393-C69A4A9B985C}" srcOrd="0" destOrd="0" presId="urn:microsoft.com/office/officeart/2005/8/layout/vList2"/>
    <dgm:cxn modelId="{7A0E8DDD-7402-3C45-A256-32C912CEA438}" type="presOf" srcId="{A50AAE63-8DCA-48AE-8579-9CD4580EA13B}" destId="{97AA9E6A-DF5B-1F44-915D-FF31494320DD}" srcOrd="0" destOrd="0" presId="urn:microsoft.com/office/officeart/2005/8/layout/vList2"/>
    <dgm:cxn modelId="{1073EADF-A134-4F4D-9092-485560703E30}" type="presOf" srcId="{D31DFD86-EAEF-4A21-A3A5-7D676F93D559}" destId="{AB8A17A1-3988-AB41-A3D3-561BC5C9CA06}" srcOrd="0" destOrd="0" presId="urn:microsoft.com/office/officeart/2005/8/layout/vList2"/>
    <dgm:cxn modelId="{2570FB35-074E-4843-BA08-8F4FDCE9F169}" type="presParOf" srcId="{1DB1E2CE-01F1-7A43-9393-C69A4A9B985C}" destId="{97AA9E6A-DF5B-1F44-915D-FF31494320DD}" srcOrd="0" destOrd="0" presId="urn:microsoft.com/office/officeart/2005/8/layout/vList2"/>
    <dgm:cxn modelId="{2608707B-7C43-E64D-BBFA-757C2667AFDE}" type="presParOf" srcId="{1DB1E2CE-01F1-7A43-9393-C69A4A9B985C}" destId="{AD6E89D6-5FF1-EE48-8170-04E4D41A5080}" srcOrd="1" destOrd="0" presId="urn:microsoft.com/office/officeart/2005/8/layout/vList2"/>
    <dgm:cxn modelId="{DFA11ABA-4B35-C44E-8020-234C32D9D0BB}" type="presParOf" srcId="{1DB1E2CE-01F1-7A43-9393-C69A4A9B985C}" destId="{6B7D8B8C-6126-F048-B5EA-7E3362246E69}" srcOrd="2" destOrd="0" presId="urn:microsoft.com/office/officeart/2005/8/layout/vList2"/>
    <dgm:cxn modelId="{418A6832-8315-7745-8454-30A6F745554B}" type="presParOf" srcId="{1DB1E2CE-01F1-7A43-9393-C69A4A9B985C}" destId="{B7390094-029B-0448-8B9E-6F7247B1B2D4}" srcOrd="3" destOrd="0" presId="urn:microsoft.com/office/officeart/2005/8/layout/vList2"/>
    <dgm:cxn modelId="{791949B0-173B-DB43-9C33-A3DEFE17AA17}" type="presParOf" srcId="{1DB1E2CE-01F1-7A43-9393-C69A4A9B985C}" destId="{AB8A17A1-3988-AB41-A3D3-561BC5C9CA06}" srcOrd="4" destOrd="0" presId="urn:microsoft.com/office/officeart/2005/8/layout/vList2"/>
    <dgm:cxn modelId="{0E37D8B2-0AE0-FA4F-A9AA-23FC4989327B}" type="presParOf" srcId="{1DB1E2CE-01F1-7A43-9393-C69A4A9B985C}" destId="{D10A085C-B592-E34C-B1A9-D306563ABFBA}" srcOrd="5" destOrd="0" presId="urn:microsoft.com/office/officeart/2005/8/layout/vList2"/>
    <dgm:cxn modelId="{2753AF68-4110-9743-A9DF-5DF4507C3306}" type="presParOf" srcId="{1DB1E2CE-01F1-7A43-9393-C69A4A9B985C}" destId="{A991FD26-0909-9B4C-8DB7-2A4E9CDD6D7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5742ED-CDD1-4078-B0C0-567494D4AA4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C70E729-9C2F-48F0-AA12-61663A1F6E43}">
      <dgm:prSet custT="1"/>
      <dgm:spPr/>
      <dgm:t>
        <a:bodyPr/>
        <a:lstStyle/>
        <a:p>
          <a:pPr algn="l">
            <a:lnSpc>
              <a:spcPct val="100000"/>
            </a:lnSpc>
            <a:defRPr cap="all"/>
          </a:pPr>
          <a:r>
            <a:rPr lang="es-AR" sz="1600" dirty="0"/>
            <a:t>De las más de 6.000 enfermedades raras conocidas, aproximadamente </a:t>
          </a:r>
          <a:r>
            <a:rPr lang="es-AR" sz="1600" b="1" dirty="0">
              <a:solidFill>
                <a:srgbClr val="C00000"/>
              </a:solidFill>
            </a:rPr>
            <a:t>el 95 % carecen de tratamientos aprobados</a:t>
          </a:r>
          <a:r>
            <a:rPr lang="es-AR" sz="1600" b="1" dirty="0"/>
            <a:t>.</a:t>
          </a:r>
          <a:r>
            <a:rPr lang="es-AR" sz="1600" dirty="0"/>
            <a:t> Las barreras científicas —como el escaso conocimiento fisiopatológico o la baja prevalencia que dificulta los ensayos clínicos— y las limitaciones comerciales han frenado el desarrollo terapéutico. </a:t>
          </a:r>
          <a:endParaRPr lang="en-US" sz="1600" dirty="0"/>
        </a:p>
      </dgm:t>
    </dgm:pt>
    <dgm:pt modelId="{802A10CE-EE6D-4EC4-8468-DACA7A85F00E}" type="parTrans" cxnId="{0F94CCE6-40E0-47E4-990A-3F52F728D5AE}">
      <dgm:prSet/>
      <dgm:spPr/>
      <dgm:t>
        <a:bodyPr/>
        <a:lstStyle/>
        <a:p>
          <a:endParaRPr lang="en-US" sz="2000"/>
        </a:p>
      </dgm:t>
    </dgm:pt>
    <dgm:pt modelId="{6196551F-C8E2-43F2-A2A5-68E46861CC9B}" type="sibTrans" cxnId="{0F94CCE6-40E0-47E4-990A-3F52F728D5AE}">
      <dgm:prSet/>
      <dgm:spPr/>
      <dgm:t>
        <a:bodyPr/>
        <a:lstStyle/>
        <a:p>
          <a:endParaRPr lang="en-US"/>
        </a:p>
      </dgm:t>
    </dgm:pt>
    <dgm:pt modelId="{07F19159-997D-46F2-A162-24F38A7EBBBB}">
      <dgm:prSet custT="1"/>
      <dgm:spPr/>
      <dgm:t>
        <a:bodyPr/>
        <a:lstStyle/>
        <a:p>
          <a:pPr algn="l">
            <a:lnSpc>
              <a:spcPct val="100000"/>
            </a:lnSpc>
            <a:defRPr cap="all"/>
          </a:pPr>
          <a:r>
            <a:rPr lang="es-AR" sz="1800" dirty="0"/>
            <a:t>Aun así, los avances biotecnológicos recientes, como las </a:t>
          </a:r>
          <a:r>
            <a:rPr lang="es-AR" sz="1800" b="1" dirty="0">
              <a:solidFill>
                <a:srgbClr val="C00000"/>
              </a:solidFill>
            </a:rPr>
            <a:t>terapias génicas y celulares</a:t>
          </a:r>
          <a:r>
            <a:rPr lang="es-AR" sz="1800" dirty="0"/>
            <a:t>, están transformando el panorama. </a:t>
          </a:r>
          <a:endParaRPr lang="en-US" sz="1800" dirty="0"/>
        </a:p>
      </dgm:t>
    </dgm:pt>
    <dgm:pt modelId="{53B6466C-079A-47C2-BFA5-E17BD8296533}" type="parTrans" cxnId="{AB0CB8B9-649A-4DCF-933F-E799580C85D2}">
      <dgm:prSet/>
      <dgm:spPr/>
      <dgm:t>
        <a:bodyPr/>
        <a:lstStyle/>
        <a:p>
          <a:endParaRPr lang="en-US" sz="2000"/>
        </a:p>
      </dgm:t>
    </dgm:pt>
    <dgm:pt modelId="{6993F8C3-1453-40C1-881A-431682DB31A1}" type="sibTrans" cxnId="{AB0CB8B9-649A-4DCF-933F-E799580C85D2}">
      <dgm:prSet/>
      <dgm:spPr/>
      <dgm:t>
        <a:bodyPr/>
        <a:lstStyle/>
        <a:p>
          <a:endParaRPr lang="en-US"/>
        </a:p>
      </dgm:t>
    </dgm:pt>
    <dgm:pt modelId="{13334632-E85E-4EC5-A4D8-7AB755B33EC4}">
      <dgm:prSet custT="1"/>
      <dgm:spPr/>
      <dgm:t>
        <a:bodyPr/>
        <a:lstStyle/>
        <a:p>
          <a:pPr algn="l">
            <a:lnSpc>
              <a:spcPct val="100000"/>
            </a:lnSpc>
            <a:defRPr cap="all"/>
          </a:pPr>
          <a:r>
            <a:rPr lang="es-AR" sz="1600" dirty="0"/>
            <a:t>Algunos descubrimientos inicialmente diseñados para enfermedades raras, como las terapias de interferencia de ARN, se han expandido a patologías más comunes, demostrando el </a:t>
          </a:r>
          <a:r>
            <a:rPr lang="es-AR" sz="1600" b="1" dirty="0">
              <a:solidFill>
                <a:srgbClr val="C00000"/>
              </a:solidFill>
            </a:rPr>
            <a:t>potencial de estas innovaciones para todo el sistema sanitario</a:t>
          </a:r>
          <a:r>
            <a:rPr lang="es-AR" sz="1600" dirty="0"/>
            <a:t>.</a:t>
          </a:r>
          <a:endParaRPr lang="en-US" sz="1600" dirty="0"/>
        </a:p>
      </dgm:t>
    </dgm:pt>
    <dgm:pt modelId="{8319C129-9061-4C0F-8341-10E1AA798581}" type="parTrans" cxnId="{2697A9E2-5D25-4295-B395-3C66015D2507}">
      <dgm:prSet/>
      <dgm:spPr/>
      <dgm:t>
        <a:bodyPr/>
        <a:lstStyle/>
        <a:p>
          <a:endParaRPr lang="en-US" sz="2000"/>
        </a:p>
      </dgm:t>
    </dgm:pt>
    <dgm:pt modelId="{7C2CD740-7F00-4032-ACB3-FD768F0ACC7D}" type="sibTrans" cxnId="{2697A9E2-5D25-4295-B395-3C66015D2507}">
      <dgm:prSet/>
      <dgm:spPr/>
      <dgm:t>
        <a:bodyPr/>
        <a:lstStyle/>
        <a:p>
          <a:endParaRPr lang="en-US"/>
        </a:p>
      </dgm:t>
    </dgm:pt>
    <dgm:pt modelId="{8924CA77-DFEC-4E19-9DDC-9EF6A8F92F22}" type="pres">
      <dgm:prSet presAssocID="{175742ED-CDD1-4078-B0C0-567494D4AA4B}" presName="root" presStyleCnt="0">
        <dgm:presLayoutVars>
          <dgm:dir/>
          <dgm:resizeHandles val="exact"/>
        </dgm:presLayoutVars>
      </dgm:prSet>
      <dgm:spPr/>
    </dgm:pt>
    <dgm:pt modelId="{364CEA4D-545D-4D03-AE4F-1D0162FD79B7}" type="pres">
      <dgm:prSet presAssocID="{7C70E729-9C2F-48F0-AA12-61663A1F6E43}" presName="compNode" presStyleCnt="0"/>
      <dgm:spPr/>
    </dgm:pt>
    <dgm:pt modelId="{57D09A6B-F694-4B93-862E-DB2CACDA8D4A}" type="pres">
      <dgm:prSet presAssocID="{7C70E729-9C2F-48F0-AA12-61663A1F6E43}" presName="iconBgRect" presStyleLbl="bgShp" presStyleIdx="0" presStyleCnt="3" custLinFactNeighborX="-1545" custLinFactNeighborY="-649"/>
      <dgm:spPr>
        <a:prstGeom prst="round2DiagRect">
          <a:avLst>
            <a:gd name="adj1" fmla="val 29727"/>
            <a:gd name="adj2" fmla="val 0"/>
          </a:avLst>
        </a:prstGeom>
      </dgm:spPr>
    </dgm:pt>
    <dgm:pt modelId="{E27B184B-6C67-4A8D-998C-69A76CF8380C}" type="pres">
      <dgm:prSet presAssocID="{7C70E729-9C2F-48F0-AA12-61663A1F6E4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édico"/>
        </a:ext>
      </dgm:extLst>
    </dgm:pt>
    <dgm:pt modelId="{577A827D-E629-4EFB-BA9B-677368BE8D17}" type="pres">
      <dgm:prSet presAssocID="{7C70E729-9C2F-48F0-AA12-61663A1F6E43}" presName="spaceRect" presStyleCnt="0"/>
      <dgm:spPr/>
    </dgm:pt>
    <dgm:pt modelId="{E8EED57F-4517-4A5D-AE1A-03F9C2785D75}" type="pres">
      <dgm:prSet presAssocID="{7C70E729-9C2F-48F0-AA12-61663A1F6E43}" presName="textRect" presStyleLbl="revTx" presStyleIdx="0" presStyleCnt="3" custScaleX="170824" custLinFactNeighborX="-30898" custLinFactNeighborY="-1473">
        <dgm:presLayoutVars>
          <dgm:chMax val="1"/>
          <dgm:chPref val="1"/>
        </dgm:presLayoutVars>
      </dgm:prSet>
      <dgm:spPr/>
    </dgm:pt>
    <dgm:pt modelId="{E6706938-AE18-4CFC-B76D-68EAFA0E4FF7}" type="pres">
      <dgm:prSet presAssocID="{6196551F-C8E2-43F2-A2A5-68E46861CC9B}" presName="sibTrans" presStyleCnt="0"/>
      <dgm:spPr/>
    </dgm:pt>
    <dgm:pt modelId="{F77D7131-3CF4-412D-B983-FF870B59FE3A}" type="pres">
      <dgm:prSet presAssocID="{07F19159-997D-46F2-A162-24F38A7EBBBB}" presName="compNode" presStyleCnt="0"/>
      <dgm:spPr/>
    </dgm:pt>
    <dgm:pt modelId="{F2DA7415-1CED-4EA8-AE54-003FDCF1C73D}" type="pres">
      <dgm:prSet presAssocID="{07F19159-997D-46F2-A162-24F38A7EBBBB}" presName="iconBgRect" presStyleLbl="bgShp" presStyleIdx="1" presStyleCnt="3" custLinFactNeighborX="-9211" custLinFactNeighborY="-649"/>
      <dgm:spPr>
        <a:prstGeom prst="round2DiagRect">
          <a:avLst>
            <a:gd name="adj1" fmla="val 29727"/>
            <a:gd name="adj2" fmla="val 0"/>
          </a:avLst>
        </a:prstGeom>
      </dgm:spPr>
    </dgm:pt>
    <dgm:pt modelId="{E82E5F28-F7EC-4CD6-98AD-0E80520B58EE}" type="pres">
      <dgm:prSet presAssocID="{07F19159-997D-46F2-A162-24F38A7EBBB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62ECE710-597D-44E7-B285-517C99EF43D1}" type="pres">
      <dgm:prSet presAssocID="{07F19159-997D-46F2-A162-24F38A7EBBBB}" presName="spaceRect" presStyleCnt="0"/>
      <dgm:spPr/>
    </dgm:pt>
    <dgm:pt modelId="{54C5D56D-AF4D-4FB8-8AE1-1A078A83AE64}" type="pres">
      <dgm:prSet presAssocID="{07F19159-997D-46F2-A162-24F38A7EBBBB}" presName="textRect" presStyleLbl="revTx" presStyleIdx="1" presStyleCnt="3">
        <dgm:presLayoutVars>
          <dgm:chMax val="1"/>
          <dgm:chPref val="1"/>
        </dgm:presLayoutVars>
      </dgm:prSet>
      <dgm:spPr/>
    </dgm:pt>
    <dgm:pt modelId="{A452FA79-7EEB-4C23-A236-DCC6D51035E3}" type="pres">
      <dgm:prSet presAssocID="{6993F8C3-1453-40C1-881A-431682DB31A1}" presName="sibTrans" presStyleCnt="0"/>
      <dgm:spPr/>
    </dgm:pt>
    <dgm:pt modelId="{EDE7F80B-A437-4AA6-89A0-738963877587}" type="pres">
      <dgm:prSet presAssocID="{13334632-E85E-4EC5-A4D8-7AB755B33EC4}" presName="compNode" presStyleCnt="0"/>
      <dgm:spPr/>
    </dgm:pt>
    <dgm:pt modelId="{F41E8E95-2D95-48E2-8375-CFE9D9214865}" type="pres">
      <dgm:prSet presAssocID="{13334632-E85E-4EC5-A4D8-7AB755B33EC4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63AD73A5-CCA2-442A-8CAA-640295B20E38}" type="pres">
      <dgm:prSet presAssocID="{13334632-E85E-4EC5-A4D8-7AB755B33EC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N"/>
        </a:ext>
      </dgm:extLst>
    </dgm:pt>
    <dgm:pt modelId="{7F145381-CFEA-44E5-9167-D1732956E6BF}" type="pres">
      <dgm:prSet presAssocID="{13334632-E85E-4EC5-A4D8-7AB755B33EC4}" presName="spaceRect" presStyleCnt="0"/>
      <dgm:spPr/>
    </dgm:pt>
    <dgm:pt modelId="{88404E81-8EFE-475F-8169-AFC989CD27F8}" type="pres">
      <dgm:prSet presAssocID="{13334632-E85E-4EC5-A4D8-7AB755B33EC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CE64555-03E2-BC4A-B120-BDD302918EAD}" type="presOf" srcId="{13334632-E85E-4EC5-A4D8-7AB755B33EC4}" destId="{88404E81-8EFE-475F-8169-AFC989CD27F8}" srcOrd="0" destOrd="0" presId="urn:microsoft.com/office/officeart/2018/5/layout/IconLeafLabelList"/>
    <dgm:cxn modelId="{C9422BB2-872C-2645-B964-C6EB6674435F}" type="presOf" srcId="{07F19159-997D-46F2-A162-24F38A7EBBBB}" destId="{54C5D56D-AF4D-4FB8-8AE1-1A078A83AE64}" srcOrd="0" destOrd="0" presId="urn:microsoft.com/office/officeart/2018/5/layout/IconLeafLabelList"/>
    <dgm:cxn modelId="{AB0CB8B9-649A-4DCF-933F-E799580C85D2}" srcId="{175742ED-CDD1-4078-B0C0-567494D4AA4B}" destId="{07F19159-997D-46F2-A162-24F38A7EBBBB}" srcOrd="1" destOrd="0" parTransId="{53B6466C-079A-47C2-BFA5-E17BD8296533}" sibTransId="{6993F8C3-1453-40C1-881A-431682DB31A1}"/>
    <dgm:cxn modelId="{F7ED20C1-680D-4941-ABD8-BFCBC28630DA}" type="presOf" srcId="{175742ED-CDD1-4078-B0C0-567494D4AA4B}" destId="{8924CA77-DFEC-4E19-9DDC-9EF6A8F92F22}" srcOrd="0" destOrd="0" presId="urn:microsoft.com/office/officeart/2018/5/layout/IconLeafLabelList"/>
    <dgm:cxn modelId="{2697A9E2-5D25-4295-B395-3C66015D2507}" srcId="{175742ED-CDD1-4078-B0C0-567494D4AA4B}" destId="{13334632-E85E-4EC5-A4D8-7AB755B33EC4}" srcOrd="2" destOrd="0" parTransId="{8319C129-9061-4C0F-8341-10E1AA798581}" sibTransId="{7C2CD740-7F00-4032-ACB3-FD768F0ACC7D}"/>
    <dgm:cxn modelId="{A1B6D3E4-02B5-F944-BDC8-D62BC1E06F8C}" type="presOf" srcId="{7C70E729-9C2F-48F0-AA12-61663A1F6E43}" destId="{E8EED57F-4517-4A5D-AE1A-03F9C2785D75}" srcOrd="0" destOrd="0" presId="urn:microsoft.com/office/officeart/2018/5/layout/IconLeafLabelList"/>
    <dgm:cxn modelId="{0F94CCE6-40E0-47E4-990A-3F52F728D5AE}" srcId="{175742ED-CDD1-4078-B0C0-567494D4AA4B}" destId="{7C70E729-9C2F-48F0-AA12-61663A1F6E43}" srcOrd="0" destOrd="0" parTransId="{802A10CE-EE6D-4EC4-8468-DACA7A85F00E}" sibTransId="{6196551F-C8E2-43F2-A2A5-68E46861CC9B}"/>
    <dgm:cxn modelId="{C839F2AD-969E-B34F-B101-BB5B14F38687}" type="presParOf" srcId="{8924CA77-DFEC-4E19-9DDC-9EF6A8F92F22}" destId="{364CEA4D-545D-4D03-AE4F-1D0162FD79B7}" srcOrd="0" destOrd="0" presId="urn:microsoft.com/office/officeart/2018/5/layout/IconLeafLabelList"/>
    <dgm:cxn modelId="{19544701-1BB5-7746-80ED-588469D46215}" type="presParOf" srcId="{364CEA4D-545D-4D03-AE4F-1D0162FD79B7}" destId="{57D09A6B-F694-4B93-862E-DB2CACDA8D4A}" srcOrd="0" destOrd="0" presId="urn:microsoft.com/office/officeart/2018/5/layout/IconLeafLabelList"/>
    <dgm:cxn modelId="{F79F0D18-3A69-724F-AFFF-17194028B0CF}" type="presParOf" srcId="{364CEA4D-545D-4D03-AE4F-1D0162FD79B7}" destId="{E27B184B-6C67-4A8D-998C-69A76CF8380C}" srcOrd="1" destOrd="0" presId="urn:microsoft.com/office/officeart/2018/5/layout/IconLeafLabelList"/>
    <dgm:cxn modelId="{85957A3F-AED2-224D-915B-68B568B0A93D}" type="presParOf" srcId="{364CEA4D-545D-4D03-AE4F-1D0162FD79B7}" destId="{577A827D-E629-4EFB-BA9B-677368BE8D17}" srcOrd="2" destOrd="0" presId="urn:microsoft.com/office/officeart/2018/5/layout/IconLeafLabelList"/>
    <dgm:cxn modelId="{0653E5E5-8F19-7841-9566-8887DF16F9FE}" type="presParOf" srcId="{364CEA4D-545D-4D03-AE4F-1D0162FD79B7}" destId="{E8EED57F-4517-4A5D-AE1A-03F9C2785D75}" srcOrd="3" destOrd="0" presId="urn:microsoft.com/office/officeart/2018/5/layout/IconLeafLabelList"/>
    <dgm:cxn modelId="{7C6B885F-2053-BE4D-8145-3D10B2AD93A2}" type="presParOf" srcId="{8924CA77-DFEC-4E19-9DDC-9EF6A8F92F22}" destId="{E6706938-AE18-4CFC-B76D-68EAFA0E4FF7}" srcOrd="1" destOrd="0" presId="urn:microsoft.com/office/officeart/2018/5/layout/IconLeafLabelList"/>
    <dgm:cxn modelId="{068BA3C7-4360-A642-AAF5-FE42B7104A1C}" type="presParOf" srcId="{8924CA77-DFEC-4E19-9DDC-9EF6A8F92F22}" destId="{F77D7131-3CF4-412D-B983-FF870B59FE3A}" srcOrd="2" destOrd="0" presId="urn:microsoft.com/office/officeart/2018/5/layout/IconLeafLabelList"/>
    <dgm:cxn modelId="{D9C11813-5850-CC40-A519-0B6A6F1E7A40}" type="presParOf" srcId="{F77D7131-3CF4-412D-B983-FF870B59FE3A}" destId="{F2DA7415-1CED-4EA8-AE54-003FDCF1C73D}" srcOrd="0" destOrd="0" presId="urn:microsoft.com/office/officeart/2018/5/layout/IconLeafLabelList"/>
    <dgm:cxn modelId="{95677C92-8AB6-AD4E-9BC0-35E8CFDF3486}" type="presParOf" srcId="{F77D7131-3CF4-412D-B983-FF870B59FE3A}" destId="{E82E5F28-F7EC-4CD6-98AD-0E80520B58EE}" srcOrd="1" destOrd="0" presId="urn:microsoft.com/office/officeart/2018/5/layout/IconLeafLabelList"/>
    <dgm:cxn modelId="{42335B5C-11A9-0445-BBE7-6A87201A0F41}" type="presParOf" srcId="{F77D7131-3CF4-412D-B983-FF870B59FE3A}" destId="{62ECE710-597D-44E7-B285-517C99EF43D1}" srcOrd="2" destOrd="0" presId="urn:microsoft.com/office/officeart/2018/5/layout/IconLeafLabelList"/>
    <dgm:cxn modelId="{364FBBCB-8963-4E4B-BD97-CBFE444D1B29}" type="presParOf" srcId="{F77D7131-3CF4-412D-B983-FF870B59FE3A}" destId="{54C5D56D-AF4D-4FB8-8AE1-1A078A83AE64}" srcOrd="3" destOrd="0" presId="urn:microsoft.com/office/officeart/2018/5/layout/IconLeafLabelList"/>
    <dgm:cxn modelId="{4C039FC7-EED5-224F-85FA-272C0671A010}" type="presParOf" srcId="{8924CA77-DFEC-4E19-9DDC-9EF6A8F92F22}" destId="{A452FA79-7EEB-4C23-A236-DCC6D51035E3}" srcOrd="3" destOrd="0" presId="urn:microsoft.com/office/officeart/2018/5/layout/IconLeafLabelList"/>
    <dgm:cxn modelId="{64AD102F-63D6-4F4F-975A-CEF7347D6D10}" type="presParOf" srcId="{8924CA77-DFEC-4E19-9DDC-9EF6A8F92F22}" destId="{EDE7F80B-A437-4AA6-89A0-738963877587}" srcOrd="4" destOrd="0" presId="urn:microsoft.com/office/officeart/2018/5/layout/IconLeafLabelList"/>
    <dgm:cxn modelId="{354A24AF-97F6-BE4F-AC33-39F769B02124}" type="presParOf" srcId="{EDE7F80B-A437-4AA6-89A0-738963877587}" destId="{F41E8E95-2D95-48E2-8375-CFE9D9214865}" srcOrd="0" destOrd="0" presId="urn:microsoft.com/office/officeart/2018/5/layout/IconLeafLabelList"/>
    <dgm:cxn modelId="{297153E3-0A93-D340-9A2F-2ADB4FE2C50C}" type="presParOf" srcId="{EDE7F80B-A437-4AA6-89A0-738963877587}" destId="{63AD73A5-CCA2-442A-8CAA-640295B20E38}" srcOrd="1" destOrd="0" presId="urn:microsoft.com/office/officeart/2018/5/layout/IconLeafLabelList"/>
    <dgm:cxn modelId="{AA4A7551-22AA-E442-A35E-9D92266278A6}" type="presParOf" srcId="{EDE7F80B-A437-4AA6-89A0-738963877587}" destId="{7F145381-CFEA-44E5-9167-D1732956E6BF}" srcOrd="2" destOrd="0" presId="urn:microsoft.com/office/officeart/2018/5/layout/IconLeafLabelList"/>
    <dgm:cxn modelId="{63CB21B2-382E-BE43-ACBC-C2207CD77A0D}" type="presParOf" srcId="{EDE7F80B-A437-4AA6-89A0-738963877587}" destId="{88404E81-8EFE-475F-8169-AFC989CD27F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E12DED-E6B9-42AA-BFF0-E24AD93B5E5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260601-1240-4911-A6B2-784212239D96}">
      <dgm:prSet/>
      <dgm:spPr/>
      <dgm:t>
        <a:bodyPr/>
        <a:lstStyle/>
        <a:p>
          <a:r>
            <a:rPr lang="es-AR" b="1" dirty="0"/>
            <a:t>Canadá comprometió 1.500 millones de dólares</a:t>
          </a:r>
          <a:r>
            <a:rPr lang="es-AR" dirty="0"/>
            <a:t> en tres años para mejorar el acceso a terapias, mientras que </a:t>
          </a:r>
          <a:r>
            <a:rPr lang="es-AR" b="1" dirty="0"/>
            <a:t>Australia destinó 3,3 millones de do</a:t>
          </a:r>
          <a:r>
            <a:rPr lang="es-AR" dirty="0"/>
            <a:t> para fortalecer el diagnóstico y la </a:t>
          </a:r>
          <a:r>
            <a:rPr lang="es-AR" dirty="0" err="1"/>
            <a:t>pesquiza</a:t>
          </a:r>
          <a:r>
            <a:rPr lang="es-AR" dirty="0"/>
            <a:t> en enfermedades raras. </a:t>
          </a:r>
          <a:endParaRPr lang="en-US" dirty="0"/>
        </a:p>
      </dgm:t>
    </dgm:pt>
    <dgm:pt modelId="{52662F3B-CBB7-4EB9-90E6-373172AB828D}" type="parTrans" cxnId="{EA8C88F3-9BE3-48D7-8AE4-87BD672F6F90}">
      <dgm:prSet/>
      <dgm:spPr/>
      <dgm:t>
        <a:bodyPr/>
        <a:lstStyle/>
        <a:p>
          <a:endParaRPr lang="en-US"/>
        </a:p>
      </dgm:t>
    </dgm:pt>
    <dgm:pt modelId="{4D37C327-30DE-44B5-9958-FD9835DF03AE}" type="sibTrans" cxnId="{EA8C88F3-9BE3-48D7-8AE4-87BD672F6F90}">
      <dgm:prSet/>
      <dgm:spPr/>
      <dgm:t>
        <a:bodyPr/>
        <a:lstStyle/>
        <a:p>
          <a:endParaRPr lang="en-US"/>
        </a:p>
      </dgm:t>
    </dgm:pt>
    <dgm:pt modelId="{B4C3C597-76B7-4954-BDAA-3B5B79A89E7C}">
      <dgm:prSet/>
      <dgm:spPr/>
      <dgm:t>
        <a:bodyPr/>
        <a:lstStyle/>
        <a:p>
          <a:r>
            <a:rPr lang="es-AR" dirty="0"/>
            <a:t>En Europa, algunos sistemas de evaluación sanitaria aceptan umbrales de costo-efectividad hasta </a:t>
          </a:r>
          <a:r>
            <a:rPr lang="es-AR" b="1" dirty="0"/>
            <a:t>diez veces superiores</a:t>
          </a:r>
          <a:r>
            <a:rPr lang="es-AR" dirty="0"/>
            <a:t> para medicamentos </a:t>
          </a:r>
          <a:r>
            <a:rPr lang="es-AR" dirty="0" err="1"/>
            <a:t>ultrarraros</a:t>
          </a:r>
          <a:r>
            <a:rPr lang="es-AR" dirty="0"/>
            <a:t>. </a:t>
          </a:r>
          <a:endParaRPr lang="en-US" dirty="0"/>
        </a:p>
      </dgm:t>
    </dgm:pt>
    <dgm:pt modelId="{DF15E078-3C3E-4CE5-B24D-B9D766362005}" type="parTrans" cxnId="{E5C124B2-7BAB-472C-ACC0-0C4F7034FB30}">
      <dgm:prSet/>
      <dgm:spPr/>
      <dgm:t>
        <a:bodyPr/>
        <a:lstStyle/>
        <a:p>
          <a:endParaRPr lang="en-US"/>
        </a:p>
      </dgm:t>
    </dgm:pt>
    <dgm:pt modelId="{C06D6948-536F-44B6-98FE-EB8F3A3BCA63}" type="sibTrans" cxnId="{E5C124B2-7BAB-472C-ACC0-0C4F7034FB30}">
      <dgm:prSet/>
      <dgm:spPr/>
      <dgm:t>
        <a:bodyPr/>
        <a:lstStyle/>
        <a:p>
          <a:endParaRPr lang="en-US"/>
        </a:p>
      </dgm:t>
    </dgm:pt>
    <dgm:pt modelId="{7820E037-11A9-411A-A24D-3FED6F7DA24A}">
      <dgm:prSet/>
      <dgm:spPr/>
      <dgm:t>
        <a:bodyPr/>
        <a:lstStyle/>
        <a:p>
          <a:r>
            <a:rPr lang="es-AR"/>
            <a:t>Sin embargo, la creciente aparición de terapias génicas de altísimo costo —como </a:t>
          </a:r>
          <a:r>
            <a:rPr lang="es-AR" i="1"/>
            <a:t>Zolgensma</a:t>
          </a:r>
          <a:r>
            <a:rPr lang="es-AR"/>
            <a:t>, de más de 2 millones de dólares por dosis— plantea desafíos de sostenibilidad. Por ello, los países exploran modelos de pago por desempeño o en plazos, buscando equilibrar innovación, equidad y viabilidad presupuestaria.</a:t>
          </a:r>
          <a:endParaRPr lang="en-US"/>
        </a:p>
      </dgm:t>
    </dgm:pt>
    <dgm:pt modelId="{4ECB620A-EEF2-42B0-80EB-2BA1CF4C7C31}" type="parTrans" cxnId="{FC5ACB5D-B7CC-4EC1-821D-7052A5448A8A}">
      <dgm:prSet/>
      <dgm:spPr/>
      <dgm:t>
        <a:bodyPr/>
        <a:lstStyle/>
        <a:p>
          <a:endParaRPr lang="en-US"/>
        </a:p>
      </dgm:t>
    </dgm:pt>
    <dgm:pt modelId="{A2DC8550-BF8E-4B22-97E9-3FF7578F27CA}" type="sibTrans" cxnId="{FC5ACB5D-B7CC-4EC1-821D-7052A5448A8A}">
      <dgm:prSet/>
      <dgm:spPr/>
      <dgm:t>
        <a:bodyPr/>
        <a:lstStyle/>
        <a:p>
          <a:endParaRPr lang="en-US"/>
        </a:p>
      </dgm:t>
    </dgm:pt>
    <dgm:pt modelId="{3298D653-DF2A-DD45-A865-A648D721EDE2}" type="pres">
      <dgm:prSet presAssocID="{88E12DED-E6B9-42AA-BFF0-E24AD93B5E5F}" presName="linear" presStyleCnt="0">
        <dgm:presLayoutVars>
          <dgm:animLvl val="lvl"/>
          <dgm:resizeHandles val="exact"/>
        </dgm:presLayoutVars>
      </dgm:prSet>
      <dgm:spPr/>
    </dgm:pt>
    <dgm:pt modelId="{1FC72995-DD77-BA4C-88F7-B2B7D477A7BB}" type="pres">
      <dgm:prSet presAssocID="{9C260601-1240-4911-A6B2-784212239D9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A1B9DE0-98AE-A448-A012-A2204F4E7FCF}" type="pres">
      <dgm:prSet presAssocID="{4D37C327-30DE-44B5-9958-FD9835DF03AE}" presName="spacer" presStyleCnt="0"/>
      <dgm:spPr/>
    </dgm:pt>
    <dgm:pt modelId="{BD765628-675B-944E-91F1-E1A8BB7C5C2B}" type="pres">
      <dgm:prSet presAssocID="{B4C3C597-76B7-4954-BDAA-3B5B79A89E7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E38CFDE-A593-4E44-BB7A-06FD98AF727E}" type="pres">
      <dgm:prSet presAssocID="{C06D6948-536F-44B6-98FE-EB8F3A3BCA63}" presName="spacer" presStyleCnt="0"/>
      <dgm:spPr/>
    </dgm:pt>
    <dgm:pt modelId="{2A921458-CEE1-5B44-AC1F-3A940C893B48}" type="pres">
      <dgm:prSet presAssocID="{7820E037-11A9-411A-A24D-3FED6F7DA24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BF77B28-B20A-F747-B554-F4E6D897BFA8}" type="presOf" srcId="{88E12DED-E6B9-42AA-BFF0-E24AD93B5E5F}" destId="{3298D653-DF2A-DD45-A865-A648D721EDE2}" srcOrd="0" destOrd="0" presId="urn:microsoft.com/office/officeart/2005/8/layout/vList2"/>
    <dgm:cxn modelId="{FC5ACB5D-B7CC-4EC1-821D-7052A5448A8A}" srcId="{88E12DED-E6B9-42AA-BFF0-E24AD93B5E5F}" destId="{7820E037-11A9-411A-A24D-3FED6F7DA24A}" srcOrd="2" destOrd="0" parTransId="{4ECB620A-EEF2-42B0-80EB-2BA1CF4C7C31}" sibTransId="{A2DC8550-BF8E-4B22-97E9-3FF7578F27CA}"/>
    <dgm:cxn modelId="{761C56A9-0EDF-454C-A2B6-0D2E38576BBB}" type="presOf" srcId="{7820E037-11A9-411A-A24D-3FED6F7DA24A}" destId="{2A921458-CEE1-5B44-AC1F-3A940C893B48}" srcOrd="0" destOrd="0" presId="urn:microsoft.com/office/officeart/2005/8/layout/vList2"/>
    <dgm:cxn modelId="{E5C124B2-7BAB-472C-ACC0-0C4F7034FB30}" srcId="{88E12DED-E6B9-42AA-BFF0-E24AD93B5E5F}" destId="{B4C3C597-76B7-4954-BDAA-3B5B79A89E7C}" srcOrd="1" destOrd="0" parTransId="{DF15E078-3C3E-4CE5-B24D-B9D766362005}" sibTransId="{C06D6948-536F-44B6-98FE-EB8F3A3BCA63}"/>
    <dgm:cxn modelId="{D945D8B2-2779-A541-AA07-F920F0E955C3}" type="presOf" srcId="{B4C3C597-76B7-4954-BDAA-3B5B79A89E7C}" destId="{BD765628-675B-944E-91F1-E1A8BB7C5C2B}" srcOrd="0" destOrd="0" presId="urn:microsoft.com/office/officeart/2005/8/layout/vList2"/>
    <dgm:cxn modelId="{1CAA29F3-272C-524D-A9F3-DA79354179F2}" type="presOf" srcId="{9C260601-1240-4911-A6B2-784212239D96}" destId="{1FC72995-DD77-BA4C-88F7-B2B7D477A7BB}" srcOrd="0" destOrd="0" presId="urn:microsoft.com/office/officeart/2005/8/layout/vList2"/>
    <dgm:cxn modelId="{EA8C88F3-9BE3-48D7-8AE4-87BD672F6F90}" srcId="{88E12DED-E6B9-42AA-BFF0-E24AD93B5E5F}" destId="{9C260601-1240-4911-A6B2-784212239D96}" srcOrd="0" destOrd="0" parTransId="{52662F3B-CBB7-4EB9-90E6-373172AB828D}" sibTransId="{4D37C327-30DE-44B5-9958-FD9835DF03AE}"/>
    <dgm:cxn modelId="{3D5424EB-2D59-B24E-A419-A6F03862834B}" type="presParOf" srcId="{3298D653-DF2A-DD45-A865-A648D721EDE2}" destId="{1FC72995-DD77-BA4C-88F7-B2B7D477A7BB}" srcOrd="0" destOrd="0" presId="urn:microsoft.com/office/officeart/2005/8/layout/vList2"/>
    <dgm:cxn modelId="{01BFA383-2F5B-CD4B-8FE4-F5141C849F18}" type="presParOf" srcId="{3298D653-DF2A-DD45-A865-A648D721EDE2}" destId="{3A1B9DE0-98AE-A448-A012-A2204F4E7FCF}" srcOrd="1" destOrd="0" presId="urn:microsoft.com/office/officeart/2005/8/layout/vList2"/>
    <dgm:cxn modelId="{DA37BF4B-C077-324F-B1F2-257C45D7DE78}" type="presParOf" srcId="{3298D653-DF2A-DD45-A865-A648D721EDE2}" destId="{BD765628-675B-944E-91F1-E1A8BB7C5C2B}" srcOrd="2" destOrd="0" presId="urn:microsoft.com/office/officeart/2005/8/layout/vList2"/>
    <dgm:cxn modelId="{27055325-97B4-F447-A8C8-360BE43119CF}" type="presParOf" srcId="{3298D653-DF2A-DD45-A865-A648D721EDE2}" destId="{8E38CFDE-A593-4E44-BB7A-06FD98AF727E}" srcOrd="3" destOrd="0" presId="urn:microsoft.com/office/officeart/2005/8/layout/vList2"/>
    <dgm:cxn modelId="{E7B899FC-F84D-2842-90C4-6CD1093369E2}" type="presParOf" srcId="{3298D653-DF2A-DD45-A865-A648D721EDE2}" destId="{2A921458-CEE1-5B44-AC1F-3A940C893B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D65D0B-D25F-5A43-9662-7F2CA471AF58}" type="doc">
      <dgm:prSet loTypeId="urn:microsoft.com/office/officeart/2005/8/layout/matrix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C025837F-5CF8-8E43-A494-645C7FBFA8F0}">
      <dgm:prSet phldrT="[Texto]" custT="1"/>
      <dgm:spPr/>
      <dgm:t>
        <a:bodyPr/>
        <a:lstStyle/>
        <a:p>
          <a:r>
            <a:rPr lang="es-MX" sz="3200" b="1" dirty="0"/>
            <a:t>Seguro de muy alto precio</a:t>
          </a:r>
        </a:p>
      </dgm:t>
    </dgm:pt>
    <dgm:pt modelId="{D43550D2-FA41-2444-99EF-CF435693CF61}" type="parTrans" cxnId="{FD6338EF-B4EF-5940-8C93-AC635C5A4297}">
      <dgm:prSet/>
      <dgm:spPr/>
      <dgm:t>
        <a:bodyPr/>
        <a:lstStyle/>
        <a:p>
          <a:endParaRPr lang="es-MX"/>
        </a:p>
      </dgm:t>
    </dgm:pt>
    <dgm:pt modelId="{92618132-800B-7341-8792-A3E965E44F61}" type="sibTrans" cxnId="{FD6338EF-B4EF-5940-8C93-AC635C5A4297}">
      <dgm:prSet/>
      <dgm:spPr/>
      <dgm:t>
        <a:bodyPr/>
        <a:lstStyle/>
        <a:p>
          <a:endParaRPr lang="es-MX"/>
        </a:p>
      </dgm:t>
    </dgm:pt>
    <dgm:pt modelId="{1CB30E12-AD66-A747-94A3-60A7AED9AB63}">
      <dgm:prSet phldrT="[Texto]"/>
      <dgm:spPr/>
      <dgm:t>
        <a:bodyPr/>
        <a:lstStyle/>
        <a:p>
          <a:r>
            <a:rPr lang="es-MX" dirty="0"/>
            <a:t>Quien financia?</a:t>
          </a:r>
        </a:p>
        <a:p>
          <a:r>
            <a:rPr lang="es-MX" dirty="0"/>
            <a:t>Aportes de PAMI, COSSPRA, SSS, %Coparticipacion x provincia</a:t>
          </a:r>
        </a:p>
      </dgm:t>
    </dgm:pt>
    <dgm:pt modelId="{649A8F83-7D84-FE42-B542-BA142C2828E2}" type="parTrans" cxnId="{C7BC5989-1C13-0048-94A4-740475EE3164}">
      <dgm:prSet/>
      <dgm:spPr/>
      <dgm:t>
        <a:bodyPr/>
        <a:lstStyle/>
        <a:p>
          <a:endParaRPr lang="es-MX"/>
        </a:p>
      </dgm:t>
    </dgm:pt>
    <dgm:pt modelId="{FBAF5889-21DF-164E-B707-A5947A561477}" type="sibTrans" cxnId="{C7BC5989-1C13-0048-94A4-740475EE3164}">
      <dgm:prSet/>
      <dgm:spPr/>
      <dgm:t>
        <a:bodyPr/>
        <a:lstStyle/>
        <a:p>
          <a:endParaRPr lang="es-MX"/>
        </a:p>
      </dgm:t>
    </dgm:pt>
    <dgm:pt modelId="{F0165724-6903-624D-9194-54BAA85D9A85}">
      <dgm:prSet phldrT="[Texto]" custT="1"/>
      <dgm:spPr/>
      <dgm:t>
        <a:bodyPr/>
        <a:lstStyle/>
        <a:p>
          <a:r>
            <a:rPr lang="es-MX" sz="2100" dirty="0"/>
            <a:t>Cuanto y como paga?</a:t>
          </a:r>
        </a:p>
        <a:p>
          <a:r>
            <a:rPr lang="es-MX" sz="2100" dirty="0"/>
            <a:t>Observatorio precios internacional</a:t>
          </a:r>
        </a:p>
        <a:p>
          <a:r>
            <a:rPr lang="es-MX" sz="2100" dirty="0"/>
            <a:t>Riesgo compartido </a:t>
          </a:r>
        </a:p>
      </dgm:t>
    </dgm:pt>
    <dgm:pt modelId="{E7C3517B-F457-0140-9D42-6C55B5D23BD1}" type="parTrans" cxnId="{DA978852-E44C-1C44-8805-8A8BED9306DE}">
      <dgm:prSet/>
      <dgm:spPr/>
      <dgm:t>
        <a:bodyPr/>
        <a:lstStyle/>
        <a:p>
          <a:endParaRPr lang="es-MX"/>
        </a:p>
      </dgm:t>
    </dgm:pt>
    <dgm:pt modelId="{79DACA3A-C95B-5340-ACD7-364FDDDD8BAB}" type="sibTrans" cxnId="{DA978852-E44C-1C44-8805-8A8BED9306DE}">
      <dgm:prSet/>
      <dgm:spPr/>
      <dgm:t>
        <a:bodyPr/>
        <a:lstStyle/>
        <a:p>
          <a:endParaRPr lang="es-MX"/>
        </a:p>
      </dgm:t>
    </dgm:pt>
    <dgm:pt modelId="{DF470BC6-FBD1-1042-ABB8-5BE78DD5D3D8}">
      <dgm:prSet phldrT="[Texto]" custT="1"/>
      <dgm:spPr/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es-MX" sz="2000" dirty="0"/>
            <a:t>Que paga? </a:t>
          </a:r>
        </a:p>
        <a:p>
          <a:pPr algn="ctr">
            <a:buFont typeface="Arial" panose="020B0604020202020204" pitchFamily="34" charset="0"/>
            <a:buNone/>
          </a:pPr>
          <a:r>
            <a:rPr lang="es-MX" sz="2000" dirty="0"/>
            <a:t>Costoefectividad</a:t>
          </a:r>
        </a:p>
        <a:p>
          <a:pPr algn="ctr">
            <a:buFont typeface="Arial" panose="020B0604020202020204" pitchFamily="34" charset="0"/>
            <a:buNone/>
          </a:pPr>
          <a:r>
            <a:rPr lang="es-MX" sz="2000" dirty="0"/>
            <a:t>AGNETs </a:t>
          </a:r>
        </a:p>
        <a:p>
          <a:pPr algn="ctr">
            <a:buFont typeface="Arial" panose="020B0604020202020204" pitchFamily="34" charset="0"/>
            <a:buNone/>
          </a:pPr>
          <a:r>
            <a:rPr lang="es-MX" sz="2000" dirty="0"/>
            <a:t>Nuevo PMO</a:t>
          </a:r>
        </a:p>
        <a:p>
          <a:pPr algn="ctr">
            <a:buFont typeface="Arial" panose="020B0604020202020204" pitchFamily="34" charset="0"/>
            <a:buNone/>
          </a:pPr>
          <a:r>
            <a:rPr lang="es-MX" sz="2000" dirty="0"/>
            <a:t>Nuevo ANMAT</a:t>
          </a:r>
        </a:p>
      </dgm:t>
    </dgm:pt>
    <dgm:pt modelId="{B992E75A-0A8D-014D-8D25-01C439EA1B17}" type="parTrans" cxnId="{62D3BD74-3458-3F4E-891A-D29A51F32016}">
      <dgm:prSet/>
      <dgm:spPr/>
      <dgm:t>
        <a:bodyPr/>
        <a:lstStyle/>
        <a:p>
          <a:endParaRPr lang="es-MX"/>
        </a:p>
      </dgm:t>
    </dgm:pt>
    <dgm:pt modelId="{901A1740-2DEE-5B46-BE24-0F07DEC6DD71}" type="sibTrans" cxnId="{62D3BD74-3458-3F4E-891A-D29A51F32016}">
      <dgm:prSet/>
      <dgm:spPr/>
      <dgm:t>
        <a:bodyPr/>
        <a:lstStyle/>
        <a:p>
          <a:endParaRPr lang="es-MX"/>
        </a:p>
      </dgm:t>
    </dgm:pt>
    <dgm:pt modelId="{EBBC4F47-B920-B045-9313-8EB71C9E5596}">
      <dgm:prSet phldrT="[Texto]"/>
      <dgm:spPr/>
      <dgm:t>
        <a:bodyPr/>
        <a:lstStyle/>
        <a:p>
          <a:r>
            <a:rPr lang="es-MX" dirty="0"/>
            <a:t>Que NO paga?</a:t>
          </a:r>
        </a:p>
        <a:p>
          <a:r>
            <a:rPr lang="es-MX" dirty="0"/>
            <a:t>Sistema Judicial, no cobertura ante amparos si no cumplimenta requisitos de efectividad-ver PROMESA</a:t>
          </a:r>
        </a:p>
      </dgm:t>
    </dgm:pt>
    <dgm:pt modelId="{EB868A02-593E-CE42-BDD6-0CD87B55262B}" type="parTrans" cxnId="{26BB2EA0-BD9B-5649-AFBD-231B66BA50C3}">
      <dgm:prSet/>
      <dgm:spPr/>
      <dgm:t>
        <a:bodyPr/>
        <a:lstStyle/>
        <a:p>
          <a:endParaRPr lang="es-MX"/>
        </a:p>
      </dgm:t>
    </dgm:pt>
    <dgm:pt modelId="{13C6DDE0-5F14-CB4C-892E-8A879E980D21}" type="sibTrans" cxnId="{26BB2EA0-BD9B-5649-AFBD-231B66BA50C3}">
      <dgm:prSet/>
      <dgm:spPr/>
      <dgm:t>
        <a:bodyPr/>
        <a:lstStyle/>
        <a:p>
          <a:endParaRPr lang="es-MX"/>
        </a:p>
      </dgm:t>
    </dgm:pt>
    <dgm:pt modelId="{F8FEFE89-4BF7-C046-BD42-0C8E5BF70DD6}" type="pres">
      <dgm:prSet presAssocID="{AAD65D0B-D25F-5A43-9662-7F2CA471AF5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FB7B4A8-E3C1-064F-9B7D-04264B06F43B}" type="pres">
      <dgm:prSet presAssocID="{AAD65D0B-D25F-5A43-9662-7F2CA471AF58}" presName="matrix" presStyleCnt="0"/>
      <dgm:spPr/>
    </dgm:pt>
    <dgm:pt modelId="{3F39448E-2BBB-9042-A193-8B12294B9682}" type="pres">
      <dgm:prSet presAssocID="{AAD65D0B-D25F-5A43-9662-7F2CA471AF58}" presName="tile1" presStyleLbl="node1" presStyleIdx="0" presStyleCnt="4"/>
      <dgm:spPr/>
    </dgm:pt>
    <dgm:pt modelId="{34D3A2C4-DF7E-4A47-996B-AB4B60DE4DE2}" type="pres">
      <dgm:prSet presAssocID="{AAD65D0B-D25F-5A43-9662-7F2CA471AF5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8AC109B-3756-274A-8185-1C6022BBFA32}" type="pres">
      <dgm:prSet presAssocID="{AAD65D0B-D25F-5A43-9662-7F2CA471AF58}" presName="tile2" presStyleLbl="node1" presStyleIdx="1" presStyleCnt="4"/>
      <dgm:spPr/>
    </dgm:pt>
    <dgm:pt modelId="{DA50746C-8D55-AD47-A76B-9949CEA12295}" type="pres">
      <dgm:prSet presAssocID="{AAD65D0B-D25F-5A43-9662-7F2CA471AF5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AF61E8-4612-E44E-A570-7149970A1058}" type="pres">
      <dgm:prSet presAssocID="{AAD65D0B-D25F-5A43-9662-7F2CA471AF58}" presName="tile3" presStyleLbl="node1" presStyleIdx="2" presStyleCnt="4"/>
      <dgm:spPr/>
    </dgm:pt>
    <dgm:pt modelId="{BD620ECA-D6A9-BC43-8FC1-CF693124F3C8}" type="pres">
      <dgm:prSet presAssocID="{AAD65D0B-D25F-5A43-9662-7F2CA471AF5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54274DB-7BA5-A246-B77F-147867A6FF33}" type="pres">
      <dgm:prSet presAssocID="{AAD65D0B-D25F-5A43-9662-7F2CA471AF58}" presName="tile4" presStyleLbl="node1" presStyleIdx="3" presStyleCnt="4"/>
      <dgm:spPr/>
    </dgm:pt>
    <dgm:pt modelId="{2BA0F9A6-F199-A343-82B1-0B66C006AA96}" type="pres">
      <dgm:prSet presAssocID="{AAD65D0B-D25F-5A43-9662-7F2CA471AF5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2585CBD-E93E-3947-8CA4-5464F8A78390}" type="pres">
      <dgm:prSet presAssocID="{AAD65D0B-D25F-5A43-9662-7F2CA471AF58}" presName="centerTile" presStyleLbl="fgShp" presStyleIdx="0" presStyleCnt="1" custScaleX="132973">
        <dgm:presLayoutVars>
          <dgm:chMax val="0"/>
          <dgm:chPref val="0"/>
        </dgm:presLayoutVars>
      </dgm:prSet>
      <dgm:spPr/>
    </dgm:pt>
  </dgm:ptLst>
  <dgm:cxnLst>
    <dgm:cxn modelId="{D1FAAE09-8065-D843-9C7A-4D7A3C5E4408}" type="presOf" srcId="{DF470BC6-FBD1-1042-ABB8-5BE78DD5D3D8}" destId="{BD620ECA-D6A9-BC43-8FC1-CF693124F3C8}" srcOrd="1" destOrd="0" presId="urn:microsoft.com/office/officeart/2005/8/layout/matrix1"/>
    <dgm:cxn modelId="{8553C328-6F38-9F42-B23C-D6FFAD2C3EF2}" type="presOf" srcId="{F0165724-6903-624D-9194-54BAA85D9A85}" destId="{18AC109B-3756-274A-8185-1C6022BBFA32}" srcOrd="0" destOrd="0" presId="urn:microsoft.com/office/officeart/2005/8/layout/matrix1"/>
    <dgm:cxn modelId="{577E5C42-77B9-A147-B211-1170D1A7AD56}" type="presOf" srcId="{1CB30E12-AD66-A747-94A3-60A7AED9AB63}" destId="{3F39448E-2BBB-9042-A193-8B12294B9682}" srcOrd="0" destOrd="0" presId="urn:microsoft.com/office/officeart/2005/8/layout/matrix1"/>
    <dgm:cxn modelId="{09F7B144-B230-524C-9895-E8FC64039B3D}" type="presOf" srcId="{DF470BC6-FBD1-1042-ABB8-5BE78DD5D3D8}" destId="{1BAF61E8-4612-E44E-A570-7149970A1058}" srcOrd="0" destOrd="0" presId="urn:microsoft.com/office/officeart/2005/8/layout/matrix1"/>
    <dgm:cxn modelId="{DA978852-E44C-1C44-8805-8A8BED9306DE}" srcId="{C025837F-5CF8-8E43-A494-645C7FBFA8F0}" destId="{F0165724-6903-624D-9194-54BAA85D9A85}" srcOrd="1" destOrd="0" parTransId="{E7C3517B-F457-0140-9D42-6C55B5D23BD1}" sibTransId="{79DACA3A-C95B-5340-ACD7-364FDDDD8BAB}"/>
    <dgm:cxn modelId="{40708354-5C61-F546-8462-6655C0044722}" type="presOf" srcId="{AAD65D0B-D25F-5A43-9662-7F2CA471AF58}" destId="{F8FEFE89-4BF7-C046-BD42-0C8E5BF70DD6}" srcOrd="0" destOrd="0" presId="urn:microsoft.com/office/officeart/2005/8/layout/matrix1"/>
    <dgm:cxn modelId="{62D3BD74-3458-3F4E-891A-D29A51F32016}" srcId="{C025837F-5CF8-8E43-A494-645C7FBFA8F0}" destId="{DF470BC6-FBD1-1042-ABB8-5BE78DD5D3D8}" srcOrd="2" destOrd="0" parTransId="{B992E75A-0A8D-014D-8D25-01C439EA1B17}" sibTransId="{901A1740-2DEE-5B46-BE24-0F07DEC6DD71}"/>
    <dgm:cxn modelId="{77C6D181-3F34-ED45-AD98-B9E883641E4C}" type="presOf" srcId="{C025837F-5CF8-8E43-A494-645C7FBFA8F0}" destId="{62585CBD-E93E-3947-8CA4-5464F8A78390}" srcOrd="0" destOrd="0" presId="urn:microsoft.com/office/officeart/2005/8/layout/matrix1"/>
    <dgm:cxn modelId="{C7BC5989-1C13-0048-94A4-740475EE3164}" srcId="{C025837F-5CF8-8E43-A494-645C7FBFA8F0}" destId="{1CB30E12-AD66-A747-94A3-60A7AED9AB63}" srcOrd="0" destOrd="0" parTransId="{649A8F83-7D84-FE42-B542-BA142C2828E2}" sibTransId="{FBAF5889-21DF-164E-B707-A5947A561477}"/>
    <dgm:cxn modelId="{31190092-E8B6-3844-A4E5-993E4C0786B3}" type="presOf" srcId="{EBBC4F47-B920-B045-9313-8EB71C9E5596}" destId="{854274DB-7BA5-A246-B77F-147867A6FF33}" srcOrd="0" destOrd="0" presId="urn:microsoft.com/office/officeart/2005/8/layout/matrix1"/>
    <dgm:cxn modelId="{26BB2EA0-BD9B-5649-AFBD-231B66BA50C3}" srcId="{C025837F-5CF8-8E43-A494-645C7FBFA8F0}" destId="{EBBC4F47-B920-B045-9313-8EB71C9E5596}" srcOrd="3" destOrd="0" parTransId="{EB868A02-593E-CE42-BDD6-0CD87B55262B}" sibTransId="{13C6DDE0-5F14-CB4C-892E-8A879E980D21}"/>
    <dgm:cxn modelId="{DD355ECA-4A86-7B42-A758-FB094984EBCF}" type="presOf" srcId="{EBBC4F47-B920-B045-9313-8EB71C9E5596}" destId="{2BA0F9A6-F199-A343-82B1-0B66C006AA96}" srcOrd="1" destOrd="0" presId="urn:microsoft.com/office/officeart/2005/8/layout/matrix1"/>
    <dgm:cxn modelId="{49B6C4E3-FCC1-2740-BCDC-18AC64AFC0E2}" type="presOf" srcId="{F0165724-6903-624D-9194-54BAA85D9A85}" destId="{DA50746C-8D55-AD47-A76B-9949CEA12295}" srcOrd="1" destOrd="0" presId="urn:microsoft.com/office/officeart/2005/8/layout/matrix1"/>
    <dgm:cxn modelId="{FD6338EF-B4EF-5940-8C93-AC635C5A4297}" srcId="{AAD65D0B-D25F-5A43-9662-7F2CA471AF58}" destId="{C025837F-5CF8-8E43-A494-645C7FBFA8F0}" srcOrd="0" destOrd="0" parTransId="{D43550D2-FA41-2444-99EF-CF435693CF61}" sibTransId="{92618132-800B-7341-8792-A3E965E44F61}"/>
    <dgm:cxn modelId="{9DCCCFFF-E4A1-4642-908F-DE4E7B6A838C}" type="presOf" srcId="{1CB30E12-AD66-A747-94A3-60A7AED9AB63}" destId="{34D3A2C4-DF7E-4A47-996B-AB4B60DE4DE2}" srcOrd="1" destOrd="0" presId="urn:microsoft.com/office/officeart/2005/8/layout/matrix1"/>
    <dgm:cxn modelId="{901108B4-A291-9D4B-AC2E-00811EBA73A9}" type="presParOf" srcId="{F8FEFE89-4BF7-C046-BD42-0C8E5BF70DD6}" destId="{FFB7B4A8-E3C1-064F-9B7D-04264B06F43B}" srcOrd="0" destOrd="0" presId="urn:microsoft.com/office/officeart/2005/8/layout/matrix1"/>
    <dgm:cxn modelId="{27658A03-02C0-D64E-B82C-36313E931D17}" type="presParOf" srcId="{FFB7B4A8-E3C1-064F-9B7D-04264B06F43B}" destId="{3F39448E-2BBB-9042-A193-8B12294B9682}" srcOrd="0" destOrd="0" presId="urn:microsoft.com/office/officeart/2005/8/layout/matrix1"/>
    <dgm:cxn modelId="{76BB4C4A-CB88-4C4D-B333-CB69C0781E07}" type="presParOf" srcId="{FFB7B4A8-E3C1-064F-9B7D-04264B06F43B}" destId="{34D3A2C4-DF7E-4A47-996B-AB4B60DE4DE2}" srcOrd="1" destOrd="0" presId="urn:microsoft.com/office/officeart/2005/8/layout/matrix1"/>
    <dgm:cxn modelId="{1CF51F2A-C802-3742-AD3A-7CC629844C7D}" type="presParOf" srcId="{FFB7B4A8-E3C1-064F-9B7D-04264B06F43B}" destId="{18AC109B-3756-274A-8185-1C6022BBFA32}" srcOrd="2" destOrd="0" presId="urn:microsoft.com/office/officeart/2005/8/layout/matrix1"/>
    <dgm:cxn modelId="{56B86F14-C904-F844-B131-EBE3FDD7451F}" type="presParOf" srcId="{FFB7B4A8-E3C1-064F-9B7D-04264B06F43B}" destId="{DA50746C-8D55-AD47-A76B-9949CEA12295}" srcOrd="3" destOrd="0" presId="urn:microsoft.com/office/officeart/2005/8/layout/matrix1"/>
    <dgm:cxn modelId="{B9CB590B-F742-CF42-9ECA-0F4633CAC1C6}" type="presParOf" srcId="{FFB7B4A8-E3C1-064F-9B7D-04264B06F43B}" destId="{1BAF61E8-4612-E44E-A570-7149970A1058}" srcOrd="4" destOrd="0" presId="urn:microsoft.com/office/officeart/2005/8/layout/matrix1"/>
    <dgm:cxn modelId="{664CDE06-68BC-3F4F-8597-812375D7FF43}" type="presParOf" srcId="{FFB7B4A8-E3C1-064F-9B7D-04264B06F43B}" destId="{BD620ECA-D6A9-BC43-8FC1-CF693124F3C8}" srcOrd="5" destOrd="0" presId="urn:microsoft.com/office/officeart/2005/8/layout/matrix1"/>
    <dgm:cxn modelId="{20A79171-E4F6-0B4D-9BCF-403957214BB1}" type="presParOf" srcId="{FFB7B4A8-E3C1-064F-9B7D-04264B06F43B}" destId="{854274DB-7BA5-A246-B77F-147867A6FF33}" srcOrd="6" destOrd="0" presId="urn:microsoft.com/office/officeart/2005/8/layout/matrix1"/>
    <dgm:cxn modelId="{9C81C511-F526-6648-9C36-D2DEC46D3F13}" type="presParOf" srcId="{FFB7B4A8-E3C1-064F-9B7D-04264B06F43B}" destId="{2BA0F9A6-F199-A343-82B1-0B66C006AA96}" srcOrd="7" destOrd="0" presId="urn:microsoft.com/office/officeart/2005/8/layout/matrix1"/>
    <dgm:cxn modelId="{2F07C944-E339-3141-AD57-70B9E2D9A6ED}" type="presParOf" srcId="{F8FEFE89-4BF7-C046-BD42-0C8E5BF70DD6}" destId="{62585CBD-E93E-3947-8CA4-5464F8A7839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A998C5-8708-824C-A63E-A6D44515C8D5}" type="doc">
      <dgm:prSet loTypeId="urn:microsoft.com/office/officeart/2005/8/layout/cycle4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6710DFB4-7D1B-514D-B485-AA18236F64A2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1800" dirty="0"/>
            <a:t>VACUNAS</a:t>
          </a:r>
        </a:p>
      </dgm:t>
    </dgm:pt>
    <dgm:pt modelId="{672821B1-A59A-BD4F-8472-DB6CF9E5CADF}" type="parTrans" cxnId="{985CF483-8E4B-5544-A0E4-61F6BCAE826D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8F12C475-7810-FF4E-9748-5165E483BD0E}" type="sibTrans" cxnId="{985CF483-8E4B-5544-A0E4-61F6BCAE826D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DEF91E28-9299-5E42-B4ED-594775622B2C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2400" dirty="0"/>
            <a:t>Medicamentos alto precio</a:t>
          </a:r>
        </a:p>
      </dgm:t>
    </dgm:pt>
    <dgm:pt modelId="{A9C4DE39-A111-C548-99A7-973F10D30DF6}" type="parTrans" cxnId="{15E60780-3524-EB4B-A678-350B4C23CF8D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0A7001C2-09A7-0F47-A98C-F5A4F2210103}" type="sibTrans" cxnId="{15E60780-3524-EB4B-A678-350B4C23CF8D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8EF3E84A-7238-BA49-8A18-5E39BE2E4D92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1800" dirty="0"/>
            <a:t>CONAIN</a:t>
          </a:r>
        </a:p>
      </dgm:t>
    </dgm:pt>
    <dgm:pt modelId="{EB5259F0-4412-6542-AAC2-047D0F87ECCD}" type="parTrans" cxnId="{1168F60A-3440-5642-BBD7-D8AF349263D9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02BFCBB9-D372-FF44-BD23-9360DB19A7B8}" type="sibTrans" cxnId="{1168F60A-3440-5642-BBD7-D8AF349263D9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AD3B178D-8413-5C4D-8D02-1084DC91C0B4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2800" dirty="0"/>
            <a:t>AGNETs</a:t>
          </a:r>
        </a:p>
      </dgm:t>
    </dgm:pt>
    <dgm:pt modelId="{49E52ECE-503B-934A-8755-6EAE06EA3618}" type="parTrans" cxnId="{288D2DB5-3374-4640-8C5E-9057C191087A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CB8C968D-553F-7140-8795-FB4D69F7DC1F}" type="sibTrans" cxnId="{288D2DB5-3374-4640-8C5E-9057C191087A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9385EEFA-0EEF-D94E-85B8-E14C2229F7A7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1800" dirty="0"/>
            <a:t>COMPRAS MSAL (Fondo Rotatorio OPS-Centralizadas)</a:t>
          </a:r>
        </a:p>
      </dgm:t>
    </dgm:pt>
    <dgm:pt modelId="{5440C8E4-36B0-764F-998A-00C559F29318}" type="parTrans" cxnId="{37DCB125-0F83-444F-8DCD-77667A630A96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D385056E-479E-744B-BB87-22C4AB23FB56}" type="sibTrans" cxnId="{37DCB125-0F83-444F-8DCD-77667A630A96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A5E01310-7BBA-954B-9FA3-5D7C87D016BD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2000" dirty="0"/>
            <a:t>Compras Conjuntas total?</a:t>
          </a:r>
        </a:p>
      </dgm:t>
    </dgm:pt>
    <dgm:pt modelId="{A001C5E8-E294-5C48-9A19-2CA5D00D060B}" type="parTrans" cxnId="{7D0BD4E8-84D2-1344-BB41-56B8A65B5A8F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C693764F-F8AE-1546-95E9-49C5B98C1ABA}" type="sibTrans" cxnId="{7D0BD4E8-84D2-1344-BB41-56B8A65B5A8F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E73E0A52-6960-2D4B-A1AB-C97EF6512E41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1800" dirty="0"/>
            <a:t>CALENDARIO</a:t>
          </a:r>
        </a:p>
      </dgm:t>
    </dgm:pt>
    <dgm:pt modelId="{5002211B-04C9-304E-BEA5-768BF444B171}" type="parTrans" cxnId="{6384CCC0-AE79-FE4B-80C1-50F5E2AE2E81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62847115-C207-1C4A-979F-6412C91FDC9E}" type="sibTrans" cxnId="{6384CCC0-AE79-FE4B-80C1-50F5E2AE2E81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F8509DC0-4295-A74D-8398-9C779087E5A3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2400" dirty="0"/>
            <a:t>PMO</a:t>
          </a:r>
        </a:p>
      </dgm:t>
    </dgm:pt>
    <dgm:pt modelId="{DEEAFB0F-FC6C-A740-83DF-060E951BB0BE}" type="parTrans" cxnId="{B7FD545D-138B-034E-8734-F9892287CC58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C0164546-CA16-7643-9373-B8568E9B0D8B}" type="sibTrans" cxnId="{B7FD545D-138B-034E-8734-F9892287CC58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C0E57F09-6DF3-EC4B-B428-077D336B64B2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2000" dirty="0"/>
            <a:t>Fondo Estrategico OPS?</a:t>
          </a:r>
        </a:p>
      </dgm:t>
    </dgm:pt>
    <dgm:pt modelId="{6845091C-9B77-B54A-A3E4-2F9FEB09EFF5}" type="parTrans" cxnId="{54EC3EA1-17B5-764D-9EEE-C8CF9E32A9AB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F8073DD3-EF58-8444-BA7D-A395CCC60F51}" type="sibTrans" cxnId="{54EC3EA1-17B5-764D-9EEE-C8CF9E32A9AB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AB520B7C-420F-E647-B092-1F25216BC2F1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MX" sz="2000" dirty="0"/>
            <a:t>Seguro unico?</a:t>
          </a:r>
        </a:p>
      </dgm:t>
    </dgm:pt>
    <dgm:pt modelId="{C867E472-8C45-3646-A8E1-A53E9BB21B19}" type="parTrans" cxnId="{8E46ADCB-359F-4D46-B85B-3EEC843638E5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9E374553-8738-084A-95A0-7CE6A8A84A3B}" type="sibTrans" cxnId="{8E46ADCB-359F-4D46-B85B-3EEC843638E5}">
      <dgm:prSet/>
      <dgm:spPr/>
      <dgm:t>
        <a:bodyPr/>
        <a:lstStyle/>
        <a:p>
          <a:pPr>
            <a:lnSpc>
              <a:spcPct val="150000"/>
            </a:lnSpc>
          </a:pPr>
          <a:endParaRPr lang="es-MX" sz="1800"/>
        </a:p>
      </dgm:t>
    </dgm:pt>
    <dgm:pt modelId="{217C19C4-BD05-DD4D-910D-6369BFE04879}" type="pres">
      <dgm:prSet presAssocID="{22A998C5-8708-824C-A63E-A6D44515C8D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F364CA4C-547F-BF46-A374-DDFA1404D88F}" type="pres">
      <dgm:prSet presAssocID="{22A998C5-8708-824C-A63E-A6D44515C8D5}" presName="children" presStyleCnt="0"/>
      <dgm:spPr/>
    </dgm:pt>
    <dgm:pt modelId="{E4F65333-CE4D-A449-876D-85329A421DA5}" type="pres">
      <dgm:prSet presAssocID="{22A998C5-8708-824C-A63E-A6D44515C8D5}" presName="child1group" presStyleCnt="0"/>
      <dgm:spPr/>
    </dgm:pt>
    <dgm:pt modelId="{B984BA4F-82BA-5B4B-A326-ED0F81BA3F8A}" type="pres">
      <dgm:prSet presAssocID="{22A998C5-8708-824C-A63E-A6D44515C8D5}" presName="child1" presStyleLbl="bgAcc1" presStyleIdx="0" presStyleCnt="4" custScaleX="159301" custLinFactNeighborX="-25962" custLinFactNeighborY="1162"/>
      <dgm:spPr/>
    </dgm:pt>
    <dgm:pt modelId="{007EC719-714C-5F4E-9095-74B7A9D84F31}" type="pres">
      <dgm:prSet presAssocID="{22A998C5-8708-824C-A63E-A6D44515C8D5}" presName="child1Text" presStyleLbl="bgAcc1" presStyleIdx="0" presStyleCnt="4">
        <dgm:presLayoutVars>
          <dgm:bulletEnabled val="1"/>
        </dgm:presLayoutVars>
      </dgm:prSet>
      <dgm:spPr/>
    </dgm:pt>
    <dgm:pt modelId="{C43FE430-9780-2444-99C9-90DEC9721232}" type="pres">
      <dgm:prSet presAssocID="{22A998C5-8708-824C-A63E-A6D44515C8D5}" presName="child2group" presStyleCnt="0"/>
      <dgm:spPr/>
    </dgm:pt>
    <dgm:pt modelId="{56BEAE71-3099-B74B-A538-2FAA9BD767DA}" type="pres">
      <dgm:prSet presAssocID="{22A998C5-8708-824C-A63E-A6D44515C8D5}" presName="child2" presStyleLbl="bgAcc1" presStyleIdx="1" presStyleCnt="4" custScaleX="164491" custLinFactNeighborX="17684" custLinFactNeighborY="1743"/>
      <dgm:spPr/>
    </dgm:pt>
    <dgm:pt modelId="{4D73F072-70E7-B14E-8EE7-FA149C397629}" type="pres">
      <dgm:prSet presAssocID="{22A998C5-8708-824C-A63E-A6D44515C8D5}" presName="child2Text" presStyleLbl="bgAcc1" presStyleIdx="1" presStyleCnt="4">
        <dgm:presLayoutVars>
          <dgm:bulletEnabled val="1"/>
        </dgm:presLayoutVars>
      </dgm:prSet>
      <dgm:spPr/>
    </dgm:pt>
    <dgm:pt modelId="{5391C479-8060-A841-B16D-98A7E0326CA6}" type="pres">
      <dgm:prSet presAssocID="{22A998C5-8708-824C-A63E-A6D44515C8D5}" presName="child3group" presStyleCnt="0"/>
      <dgm:spPr/>
    </dgm:pt>
    <dgm:pt modelId="{263A4DAF-BB8B-1F48-96EC-C77BE5DAF563}" type="pres">
      <dgm:prSet presAssocID="{22A998C5-8708-824C-A63E-A6D44515C8D5}" presName="child3" presStyleLbl="bgAcc1" presStyleIdx="2" presStyleCnt="4" custScaleX="151021" custLinFactNeighborX="27090" custLinFactNeighborY="1162"/>
      <dgm:spPr/>
    </dgm:pt>
    <dgm:pt modelId="{2E9A22D9-6E7B-6C46-95FC-D1A444A92BD6}" type="pres">
      <dgm:prSet presAssocID="{22A998C5-8708-824C-A63E-A6D44515C8D5}" presName="child3Text" presStyleLbl="bgAcc1" presStyleIdx="2" presStyleCnt="4">
        <dgm:presLayoutVars>
          <dgm:bulletEnabled val="1"/>
        </dgm:presLayoutVars>
      </dgm:prSet>
      <dgm:spPr/>
    </dgm:pt>
    <dgm:pt modelId="{A9752405-E9D0-B049-AEA4-0C8E7CD7C721}" type="pres">
      <dgm:prSet presAssocID="{22A998C5-8708-824C-A63E-A6D44515C8D5}" presName="child4group" presStyleCnt="0"/>
      <dgm:spPr/>
    </dgm:pt>
    <dgm:pt modelId="{64949238-C782-8B4F-8F58-A7FFC4D3A97F}" type="pres">
      <dgm:prSet presAssocID="{22A998C5-8708-824C-A63E-A6D44515C8D5}" presName="child4" presStyleLbl="bgAcc1" presStyleIdx="3" presStyleCnt="4" custScaleX="160109" custLinFactNeighborX="-3010" custLinFactNeighborY="581"/>
      <dgm:spPr/>
    </dgm:pt>
    <dgm:pt modelId="{75A9A867-C856-7D40-8DFD-4FD661FC983C}" type="pres">
      <dgm:prSet presAssocID="{22A998C5-8708-824C-A63E-A6D44515C8D5}" presName="child4Text" presStyleLbl="bgAcc1" presStyleIdx="3" presStyleCnt="4">
        <dgm:presLayoutVars>
          <dgm:bulletEnabled val="1"/>
        </dgm:presLayoutVars>
      </dgm:prSet>
      <dgm:spPr/>
    </dgm:pt>
    <dgm:pt modelId="{C5F50232-5AE1-EC42-9767-ACC43513F149}" type="pres">
      <dgm:prSet presAssocID="{22A998C5-8708-824C-A63E-A6D44515C8D5}" presName="childPlaceholder" presStyleCnt="0"/>
      <dgm:spPr/>
    </dgm:pt>
    <dgm:pt modelId="{CCF83A9F-2F0B-C34D-BD09-30D3E3D872DC}" type="pres">
      <dgm:prSet presAssocID="{22A998C5-8708-824C-A63E-A6D44515C8D5}" presName="circle" presStyleCnt="0"/>
      <dgm:spPr/>
    </dgm:pt>
    <dgm:pt modelId="{A41509CB-503D-CD4B-B48B-06BB57ED922A}" type="pres">
      <dgm:prSet presAssocID="{22A998C5-8708-824C-A63E-A6D44515C8D5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D0CC1100-5F32-B54C-BE95-AF9B17584E15}" type="pres">
      <dgm:prSet presAssocID="{22A998C5-8708-824C-A63E-A6D44515C8D5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4AABF775-38D5-BD42-8A7F-1E2BFCEBCA7A}" type="pres">
      <dgm:prSet presAssocID="{22A998C5-8708-824C-A63E-A6D44515C8D5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3CEF66E1-CA72-EF41-B6A8-1A47C8F524AA}" type="pres">
      <dgm:prSet presAssocID="{22A998C5-8708-824C-A63E-A6D44515C8D5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57167DC1-4D35-414D-A80A-BBF6830FB037}" type="pres">
      <dgm:prSet presAssocID="{22A998C5-8708-824C-A63E-A6D44515C8D5}" presName="quadrantPlaceholder" presStyleCnt="0"/>
      <dgm:spPr/>
    </dgm:pt>
    <dgm:pt modelId="{68201323-C35D-3C41-8CF8-4EBF654CD42C}" type="pres">
      <dgm:prSet presAssocID="{22A998C5-8708-824C-A63E-A6D44515C8D5}" presName="center1" presStyleLbl="fgShp" presStyleIdx="0" presStyleCnt="2"/>
      <dgm:spPr/>
    </dgm:pt>
    <dgm:pt modelId="{493CA6D3-70E1-F345-85BC-3E4CA6F709C5}" type="pres">
      <dgm:prSet presAssocID="{22A998C5-8708-824C-A63E-A6D44515C8D5}" presName="center2" presStyleLbl="fgShp" presStyleIdx="1" presStyleCnt="2"/>
      <dgm:spPr/>
    </dgm:pt>
  </dgm:ptLst>
  <dgm:cxnLst>
    <dgm:cxn modelId="{0E9FE607-05C7-E14C-BA0B-E821F4A91F8E}" type="presOf" srcId="{A5E01310-7BBA-954B-9FA3-5D7C87D016BD}" destId="{2E9A22D9-6E7B-6C46-95FC-D1A444A92BD6}" srcOrd="1" destOrd="0" presId="urn:microsoft.com/office/officeart/2005/8/layout/cycle4"/>
    <dgm:cxn modelId="{1168F60A-3440-5642-BBD7-D8AF349263D9}" srcId="{22A998C5-8708-824C-A63E-A6D44515C8D5}" destId="{8EF3E84A-7238-BA49-8A18-5E39BE2E4D92}" srcOrd="1" destOrd="0" parTransId="{EB5259F0-4412-6542-AAC2-047D0F87ECCD}" sibTransId="{02BFCBB9-D372-FF44-BD23-9360DB19A7B8}"/>
    <dgm:cxn modelId="{6866221D-9B1A-D04B-9C2F-B17CE7851AD4}" type="presOf" srcId="{AD3B178D-8413-5C4D-8D02-1084DC91C0B4}" destId="{56BEAE71-3099-B74B-A538-2FAA9BD767DA}" srcOrd="0" destOrd="0" presId="urn:microsoft.com/office/officeart/2005/8/layout/cycle4"/>
    <dgm:cxn modelId="{37DCB125-0F83-444F-8DCD-77667A630A96}" srcId="{22A998C5-8708-824C-A63E-A6D44515C8D5}" destId="{9385EEFA-0EEF-D94E-85B8-E14C2229F7A7}" srcOrd="2" destOrd="0" parTransId="{5440C8E4-36B0-764F-998A-00C559F29318}" sibTransId="{D385056E-479E-744B-BB87-22C4AB23FB56}"/>
    <dgm:cxn modelId="{F19DB036-8317-DE48-8B7A-48038A65B0DC}" type="presOf" srcId="{E73E0A52-6960-2D4B-A1AB-C97EF6512E41}" destId="{3CEF66E1-CA72-EF41-B6A8-1A47C8F524AA}" srcOrd="0" destOrd="0" presId="urn:microsoft.com/office/officeart/2005/8/layout/cycle4"/>
    <dgm:cxn modelId="{1AF72147-4847-DE46-AF45-EB3970F57745}" type="presOf" srcId="{DEF91E28-9299-5E42-B4ED-594775622B2C}" destId="{B984BA4F-82BA-5B4B-A326-ED0F81BA3F8A}" srcOrd="0" destOrd="0" presId="urn:microsoft.com/office/officeart/2005/8/layout/cycle4"/>
    <dgm:cxn modelId="{0C7F1B5D-DDBD-E44D-BE41-41B06DEE5E64}" type="presOf" srcId="{9385EEFA-0EEF-D94E-85B8-E14C2229F7A7}" destId="{4AABF775-38D5-BD42-8A7F-1E2BFCEBCA7A}" srcOrd="0" destOrd="0" presId="urn:microsoft.com/office/officeart/2005/8/layout/cycle4"/>
    <dgm:cxn modelId="{B7FD545D-138B-034E-8734-F9892287CC58}" srcId="{E73E0A52-6960-2D4B-A1AB-C97EF6512E41}" destId="{F8509DC0-4295-A74D-8398-9C779087E5A3}" srcOrd="0" destOrd="0" parTransId="{DEEAFB0F-FC6C-A740-83DF-060E951BB0BE}" sibTransId="{C0164546-CA16-7643-9373-B8568E9B0D8B}"/>
    <dgm:cxn modelId="{FF864A60-3EFA-9149-A99C-E3B70328D9F4}" type="presOf" srcId="{AB520B7C-420F-E647-B092-1F25216BC2F1}" destId="{263A4DAF-BB8B-1F48-96EC-C77BE5DAF563}" srcOrd="0" destOrd="2" presId="urn:microsoft.com/office/officeart/2005/8/layout/cycle4"/>
    <dgm:cxn modelId="{C5E90570-2ACB-EE4D-9623-AED31111CCE8}" type="presOf" srcId="{AB520B7C-420F-E647-B092-1F25216BC2F1}" destId="{2E9A22D9-6E7B-6C46-95FC-D1A444A92BD6}" srcOrd="1" destOrd="2" presId="urn:microsoft.com/office/officeart/2005/8/layout/cycle4"/>
    <dgm:cxn modelId="{51A11975-A41C-5047-BA6A-A034792FC7CF}" type="presOf" srcId="{6710DFB4-7D1B-514D-B485-AA18236F64A2}" destId="{A41509CB-503D-CD4B-B48B-06BB57ED922A}" srcOrd="0" destOrd="0" presId="urn:microsoft.com/office/officeart/2005/8/layout/cycle4"/>
    <dgm:cxn modelId="{AE027C77-4356-4D46-9F2E-08CA56365CC7}" type="presOf" srcId="{22A998C5-8708-824C-A63E-A6D44515C8D5}" destId="{217C19C4-BD05-DD4D-910D-6369BFE04879}" srcOrd="0" destOrd="0" presId="urn:microsoft.com/office/officeart/2005/8/layout/cycle4"/>
    <dgm:cxn modelId="{15E60780-3524-EB4B-A678-350B4C23CF8D}" srcId="{6710DFB4-7D1B-514D-B485-AA18236F64A2}" destId="{DEF91E28-9299-5E42-B4ED-594775622B2C}" srcOrd="0" destOrd="0" parTransId="{A9C4DE39-A111-C548-99A7-973F10D30DF6}" sibTransId="{0A7001C2-09A7-0F47-A98C-F5A4F2210103}"/>
    <dgm:cxn modelId="{31109880-5D5A-DF4E-B378-90CF40C4C757}" type="presOf" srcId="{C0E57F09-6DF3-EC4B-B428-077D336B64B2}" destId="{263A4DAF-BB8B-1F48-96EC-C77BE5DAF563}" srcOrd="0" destOrd="1" presId="urn:microsoft.com/office/officeart/2005/8/layout/cycle4"/>
    <dgm:cxn modelId="{985CF483-8E4B-5544-A0E4-61F6BCAE826D}" srcId="{22A998C5-8708-824C-A63E-A6D44515C8D5}" destId="{6710DFB4-7D1B-514D-B485-AA18236F64A2}" srcOrd="0" destOrd="0" parTransId="{672821B1-A59A-BD4F-8472-DB6CF9E5CADF}" sibTransId="{8F12C475-7810-FF4E-9748-5165E483BD0E}"/>
    <dgm:cxn modelId="{C3426592-1027-F34F-B56D-964AFA043DB7}" type="presOf" srcId="{C0E57F09-6DF3-EC4B-B428-077D336B64B2}" destId="{2E9A22D9-6E7B-6C46-95FC-D1A444A92BD6}" srcOrd="1" destOrd="1" presId="urn:microsoft.com/office/officeart/2005/8/layout/cycle4"/>
    <dgm:cxn modelId="{F877DD9B-4360-F248-8B55-BECFA42C5133}" type="presOf" srcId="{DEF91E28-9299-5E42-B4ED-594775622B2C}" destId="{007EC719-714C-5F4E-9095-74B7A9D84F31}" srcOrd="1" destOrd="0" presId="urn:microsoft.com/office/officeart/2005/8/layout/cycle4"/>
    <dgm:cxn modelId="{54EC3EA1-17B5-764D-9EEE-C8CF9E32A9AB}" srcId="{9385EEFA-0EEF-D94E-85B8-E14C2229F7A7}" destId="{C0E57F09-6DF3-EC4B-B428-077D336B64B2}" srcOrd="1" destOrd="0" parTransId="{6845091C-9B77-B54A-A3E4-2F9FEB09EFF5}" sibTransId="{F8073DD3-EF58-8444-BA7D-A395CCC60F51}"/>
    <dgm:cxn modelId="{45167AAF-70EF-B446-8218-392C7EA66F89}" type="presOf" srcId="{A5E01310-7BBA-954B-9FA3-5D7C87D016BD}" destId="{263A4DAF-BB8B-1F48-96EC-C77BE5DAF563}" srcOrd="0" destOrd="0" presId="urn:microsoft.com/office/officeart/2005/8/layout/cycle4"/>
    <dgm:cxn modelId="{32A3F1AF-1467-944F-909C-89CA6DE032B9}" type="presOf" srcId="{F8509DC0-4295-A74D-8398-9C779087E5A3}" destId="{64949238-C782-8B4F-8F58-A7FFC4D3A97F}" srcOrd="0" destOrd="0" presId="urn:microsoft.com/office/officeart/2005/8/layout/cycle4"/>
    <dgm:cxn modelId="{288D2DB5-3374-4640-8C5E-9057C191087A}" srcId="{8EF3E84A-7238-BA49-8A18-5E39BE2E4D92}" destId="{AD3B178D-8413-5C4D-8D02-1084DC91C0B4}" srcOrd="0" destOrd="0" parTransId="{49E52ECE-503B-934A-8755-6EAE06EA3618}" sibTransId="{CB8C968D-553F-7140-8795-FB4D69F7DC1F}"/>
    <dgm:cxn modelId="{6384CCC0-AE79-FE4B-80C1-50F5E2AE2E81}" srcId="{22A998C5-8708-824C-A63E-A6D44515C8D5}" destId="{E73E0A52-6960-2D4B-A1AB-C97EF6512E41}" srcOrd="3" destOrd="0" parTransId="{5002211B-04C9-304E-BEA5-768BF444B171}" sibTransId="{62847115-C207-1C4A-979F-6412C91FDC9E}"/>
    <dgm:cxn modelId="{A11284CB-FE2A-234F-BC00-6ED944F876CC}" type="presOf" srcId="{F8509DC0-4295-A74D-8398-9C779087E5A3}" destId="{75A9A867-C856-7D40-8DFD-4FD661FC983C}" srcOrd="1" destOrd="0" presId="urn:microsoft.com/office/officeart/2005/8/layout/cycle4"/>
    <dgm:cxn modelId="{8E46ADCB-359F-4D46-B85B-3EEC843638E5}" srcId="{9385EEFA-0EEF-D94E-85B8-E14C2229F7A7}" destId="{AB520B7C-420F-E647-B092-1F25216BC2F1}" srcOrd="2" destOrd="0" parTransId="{C867E472-8C45-3646-A8E1-A53E9BB21B19}" sibTransId="{9E374553-8738-084A-95A0-7CE6A8A84A3B}"/>
    <dgm:cxn modelId="{1FE713CD-9129-6C49-AC00-1EA0307DCFE0}" type="presOf" srcId="{8EF3E84A-7238-BA49-8A18-5E39BE2E4D92}" destId="{D0CC1100-5F32-B54C-BE95-AF9B17584E15}" srcOrd="0" destOrd="0" presId="urn:microsoft.com/office/officeart/2005/8/layout/cycle4"/>
    <dgm:cxn modelId="{1B7BE6CF-A605-7440-8663-CC36899C7C8B}" type="presOf" srcId="{AD3B178D-8413-5C4D-8D02-1084DC91C0B4}" destId="{4D73F072-70E7-B14E-8EE7-FA149C397629}" srcOrd="1" destOrd="0" presId="urn:microsoft.com/office/officeart/2005/8/layout/cycle4"/>
    <dgm:cxn modelId="{7D0BD4E8-84D2-1344-BB41-56B8A65B5A8F}" srcId="{9385EEFA-0EEF-D94E-85B8-E14C2229F7A7}" destId="{A5E01310-7BBA-954B-9FA3-5D7C87D016BD}" srcOrd="0" destOrd="0" parTransId="{A001C5E8-E294-5C48-9A19-2CA5D00D060B}" sibTransId="{C693764F-F8AE-1546-95E9-49C5B98C1ABA}"/>
    <dgm:cxn modelId="{D05572FA-101E-B442-85BB-670E486D0C29}" type="presParOf" srcId="{217C19C4-BD05-DD4D-910D-6369BFE04879}" destId="{F364CA4C-547F-BF46-A374-DDFA1404D88F}" srcOrd="0" destOrd="0" presId="urn:microsoft.com/office/officeart/2005/8/layout/cycle4"/>
    <dgm:cxn modelId="{ED69FA58-E627-2240-A35D-199115F56D0C}" type="presParOf" srcId="{F364CA4C-547F-BF46-A374-DDFA1404D88F}" destId="{E4F65333-CE4D-A449-876D-85329A421DA5}" srcOrd="0" destOrd="0" presId="urn:microsoft.com/office/officeart/2005/8/layout/cycle4"/>
    <dgm:cxn modelId="{4D506D67-53E1-4B45-B4F5-14D18A41E39A}" type="presParOf" srcId="{E4F65333-CE4D-A449-876D-85329A421DA5}" destId="{B984BA4F-82BA-5B4B-A326-ED0F81BA3F8A}" srcOrd="0" destOrd="0" presId="urn:microsoft.com/office/officeart/2005/8/layout/cycle4"/>
    <dgm:cxn modelId="{91CAE6F6-42B3-A340-B98D-CCC18923F1CE}" type="presParOf" srcId="{E4F65333-CE4D-A449-876D-85329A421DA5}" destId="{007EC719-714C-5F4E-9095-74B7A9D84F31}" srcOrd="1" destOrd="0" presId="urn:microsoft.com/office/officeart/2005/8/layout/cycle4"/>
    <dgm:cxn modelId="{7C3C0C57-06F1-2647-A586-7D11DC2AD23F}" type="presParOf" srcId="{F364CA4C-547F-BF46-A374-DDFA1404D88F}" destId="{C43FE430-9780-2444-99C9-90DEC9721232}" srcOrd="1" destOrd="0" presId="urn:microsoft.com/office/officeart/2005/8/layout/cycle4"/>
    <dgm:cxn modelId="{0605F2C4-666B-CA49-B7C9-D7D4D7B2B1EA}" type="presParOf" srcId="{C43FE430-9780-2444-99C9-90DEC9721232}" destId="{56BEAE71-3099-B74B-A538-2FAA9BD767DA}" srcOrd="0" destOrd="0" presId="urn:microsoft.com/office/officeart/2005/8/layout/cycle4"/>
    <dgm:cxn modelId="{C46974CB-94BA-3642-B9D7-22E3FBEB87F2}" type="presParOf" srcId="{C43FE430-9780-2444-99C9-90DEC9721232}" destId="{4D73F072-70E7-B14E-8EE7-FA149C397629}" srcOrd="1" destOrd="0" presId="urn:microsoft.com/office/officeart/2005/8/layout/cycle4"/>
    <dgm:cxn modelId="{CC0C0604-2852-144E-997E-C778A26CAA62}" type="presParOf" srcId="{F364CA4C-547F-BF46-A374-DDFA1404D88F}" destId="{5391C479-8060-A841-B16D-98A7E0326CA6}" srcOrd="2" destOrd="0" presId="urn:microsoft.com/office/officeart/2005/8/layout/cycle4"/>
    <dgm:cxn modelId="{37346D01-D618-3347-A207-9F3045B2BF24}" type="presParOf" srcId="{5391C479-8060-A841-B16D-98A7E0326CA6}" destId="{263A4DAF-BB8B-1F48-96EC-C77BE5DAF563}" srcOrd="0" destOrd="0" presId="urn:microsoft.com/office/officeart/2005/8/layout/cycle4"/>
    <dgm:cxn modelId="{9C823909-7C94-E741-92A7-8891787DF95C}" type="presParOf" srcId="{5391C479-8060-A841-B16D-98A7E0326CA6}" destId="{2E9A22D9-6E7B-6C46-95FC-D1A444A92BD6}" srcOrd="1" destOrd="0" presId="urn:microsoft.com/office/officeart/2005/8/layout/cycle4"/>
    <dgm:cxn modelId="{6DA8D6F4-BDA8-A14F-BE5B-B0B5281468CE}" type="presParOf" srcId="{F364CA4C-547F-BF46-A374-DDFA1404D88F}" destId="{A9752405-E9D0-B049-AEA4-0C8E7CD7C721}" srcOrd="3" destOrd="0" presId="urn:microsoft.com/office/officeart/2005/8/layout/cycle4"/>
    <dgm:cxn modelId="{1838B9CE-A67D-2244-A4E1-A4F6D3985F24}" type="presParOf" srcId="{A9752405-E9D0-B049-AEA4-0C8E7CD7C721}" destId="{64949238-C782-8B4F-8F58-A7FFC4D3A97F}" srcOrd="0" destOrd="0" presId="urn:microsoft.com/office/officeart/2005/8/layout/cycle4"/>
    <dgm:cxn modelId="{C8FD3F2F-198D-AE41-AAE1-7958BB17A65E}" type="presParOf" srcId="{A9752405-E9D0-B049-AEA4-0C8E7CD7C721}" destId="{75A9A867-C856-7D40-8DFD-4FD661FC983C}" srcOrd="1" destOrd="0" presId="urn:microsoft.com/office/officeart/2005/8/layout/cycle4"/>
    <dgm:cxn modelId="{3119BBCC-65C5-EB48-B2BD-990E083B0A02}" type="presParOf" srcId="{F364CA4C-547F-BF46-A374-DDFA1404D88F}" destId="{C5F50232-5AE1-EC42-9767-ACC43513F149}" srcOrd="4" destOrd="0" presId="urn:microsoft.com/office/officeart/2005/8/layout/cycle4"/>
    <dgm:cxn modelId="{84BC895B-776E-854F-BA80-EB675C6154FE}" type="presParOf" srcId="{217C19C4-BD05-DD4D-910D-6369BFE04879}" destId="{CCF83A9F-2F0B-C34D-BD09-30D3E3D872DC}" srcOrd="1" destOrd="0" presId="urn:microsoft.com/office/officeart/2005/8/layout/cycle4"/>
    <dgm:cxn modelId="{97271BBB-5A26-A945-8F59-C961E9F65340}" type="presParOf" srcId="{CCF83A9F-2F0B-C34D-BD09-30D3E3D872DC}" destId="{A41509CB-503D-CD4B-B48B-06BB57ED922A}" srcOrd="0" destOrd="0" presId="urn:microsoft.com/office/officeart/2005/8/layout/cycle4"/>
    <dgm:cxn modelId="{66298D21-6134-764A-AB1B-7472EF048320}" type="presParOf" srcId="{CCF83A9F-2F0B-C34D-BD09-30D3E3D872DC}" destId="{D0CC1100-5F32-B54C-BE95-AF9B17584E15}" srcOrd="1" destOrd="0" presId="urn:microsoft.com/office/officeart/2005/8/layout/cycle4"/>
    <dgm:cxn modelId="{297D34F1-ADFE-C54A-99C3-8F869B0B935D}" type="presParOf" srcId="{CCF83A9F-2F0B-C34D-BD09-30D3E3D872DC}" destId="{4AABF775-38D5-BD42-8A7F-1E2BFCEBCA7A}" srcOrd="2" destOrd="0" presId="urn:microsoft.com/office/officeart/2005/8/layout/cycle4"/>
    <dgm:cxn modelId="{D068F58E-5666-F143-A781-0FE35EBFE52C}" type="presParOf" srcId="{CCF83A9F-2F0B-C34D-BD09-30D3E3D872DC}" destId="{3CEF66E1-CA72-EF41-B6A8-1A47C8F524AA}" srcOrd="3" destOrd="0" presId="urn:microsoft.com/office/officeart/2005/8/layout/cycle4"/>
    <dgm:cxn modelId="{BCE5E249-257A-4045-B5F6-787B574DB534}" type="presParOf" srcId="{CCF83A9F-2F0B-C34D-BD09-30D3E3D872DC}" destId="{57167DC1-4D35-414D-A80A-BBF6830FB037}" srcOrd="4" destOrd="0" presId="urn:microsoft.com/office/officeart/2005/8/layout/cycle4"/>
    <dgm:cxn modelId="{16123D22-D8EA-F049-A5A7-06E11D0B8F28}" type="presParOf" srcId="{217C19C4-BD05-DD4D-910D-6369BFE04879}" destId="{68201323-C35D-3C41-8CF8-4EBF654CD42C}" srcOrd="2" destOrd="0" presId="urn:microsoft.com/office/officeart/2005/8/layout/cycle4"/>
    <dgm:cxn modelId="{01A026E9-4AFF-A943-AFA8-798B91A1A792}" type="presParOf" srcId="{217C19C4-BD05-DD4D-910D-6369BFE04879}" destId="{493CA6D3-70E1-F345-85BC-3E4CA6F709C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A9E6A-DF5B-1F44-915D-FF31494320DD}">
      <dsp:nvSpPr>
        <dsp:cNvPr id="0" name=""/>
        <dsp:cNvSpPr/>
      </dsp:nvSpPr>
      <dsp:spPr>
        <a:xfrm>
          <a:off x="0" y="382045"/>
          <a:ext cx="5136538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ALTERNATIVAS PARA BRINDAR COBERTURA DE MEDICAMENTOS DE PRECIO MUY ALTO: </a:t>
          </a:r>
          <a:endParaRPr lang="en-US" sz="1600" kern="1200"/>
        </a:p>
      </dsp:txBody>
      <dsp:txXfrm>
        <a:off x="41123" y="423168"/>
        <a:ext cx="5054292" cy="760154"/>
      </dsp:txXfrm>
    </dsp:sp>
    <dsp:sp modelId="{6B7D8B8C-6126-F048-B5EA-7E3362246E69}">
      <dsp:nvSpPr>
        <dsp:cNvPr id="0" name=""/>
        <dsp:cNvSpPr/>
      </dsp:nvSpPr>
      <dsp:spPr>
        <a:xfrm>
          <a:off x="0" y="1270525"/>
          <a:ext cx="5136538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-centralización de la provisión de MMAP desde un solo efector, como en el caso del Uruguay FNR.</a:t>
          </a:r>
          <a:endParaRPr lang="en-US" sz="1600" kern="1200"/>
        </a:p>
      </dsp:txBody>
      <dsp:txXfrm>
        <a:off x="41123" y="1311648"/>
        <a:ext cx="5054292" cy="760154"/>
      </dsp:txXfrm>
    </dsp:sp>
    <dsp:sp modelId="{AB8A17A1-3988-AB41-A3D3-561BC5C9CA06}">
      <dsp:nvSpPr>
        <dsp:cNvPr id="0" name=""/>
        <dsp:cNvSpPr/>
      </dsp:nvSpPr>
      <dsp:spPr>
        <a:xfrm>
          <a:off x="0" y="2159005"/>
          <a:ext cx="5136538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-riesgo compartido con las empresas farmacéuticas, con base en un pago menor por parte de los financiadores si la eficacia no resulta la esperada.</a:t>
          </a:r>
          <a:endParaRPr lang="en-US" sz="1600" kern="1200"/>
        </a:p>
      </dsp:txBody>
      <dsp:txXfrm>
        <a:off x="41123" y="2200128"/>
        <a:ext cx="5054292" cy="760154"/>
      </dsp:txXfrm>
    </dsp:sp>
    <dsp:sp modelId="{A991FD26-0909-9B4C-8DB7-2A4E9CDD6D7F}">
      <dsp:nvSpPr>
        <dsp:cNvPr id="0" name=""/>
        <dsp:cNvSpPr/>
      </dsp:nvSpPr>
      <dsp:spPr>
        <a:xfrm>
          <a:off x="0" y="3047485"/>
          <a:ext cx="5136538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-algoritmo para la selección racional de los MMAP que muestren superioridad comparativa con fármacos ya disponibles en mercado, creación consorcio entre países.</a:t>
          </a:r>
          <a:endParaRPr lang="en-US" sz="1600" kern="1200"/>
        </a:p>
      </dsp:txBody>
      <dsp:txXfrm>
        <a:off x="41123" y="3088608"/>
        <a:ext cx="5054292" cy="760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09A6B-F694-4B93-862E-DB2CACDA8D4A}">
      <dsp:nvSpPr>
        <dsp:cNvPr id="0" name=""/>
        <dsp:cNvSpPr/>
      </dsp:nvSpPr>
      <dsp:spPr>
        <a:xfrm>
          <a:off x="1595567" y="554934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B184B-6C67-4A8D-998C-69A76CF8380C}">
      <dsp:nvSpPr>
        <dsp:cNvPr id="0" name=""/>
        <dsp:cNvSpPr/>
      </dsp:nvSpPr>
      <dsp:spPr>
        <a:xfrm>
          <a:off x="1987698" y="931694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ED57F-4517-4A5D-AE1A-03F9C2785D75}">
      <dsp:nvSpPr>
        <dsp:cNvPr id="0" name=""/>
        <dsp:cNvSpPr/>
      </dsp:nvSpPr>
      <dsp:spPr>
        <a:xfrm>
          <a:off x="0" y="2794248"/>
          <a:ext cx="4804425" cy="1481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AR" sz="1600" kern="1200" dirty="0"/>
            <a:t>De las más de 6.000 enfermedades raras conocidas, aproximadamente </a:t>
          </a:r>
          <a:r>
            <a:rPr lang="es-AR" sz="1600" b="1" kern="1200" dirty="0">
              <a:solidFill>
                <a:srgbClr val="C00000"/>
              </a:solidFill>
            </a:rPr>
            <a:t>el 95 % carecen de tratamientos aprobados</a:t>
          </a:r>
          <a:r>
            <a:rPr lang="es-AR" sz="1600" b="1" kern="1200" dirty="0"/>
            <a:t>.</a:t>
          </a:r>
          <a:r>
            <a:rPr lang="es-AR" sz="1600" kern="1200" dirty="0"/>
            <a:t> Las barreras científicas —como el escaso conocimiento fisiopatológico o la baja prevalencia que dificulta los ensayos clínicos— y las limitaciones comerciales han frenado el desarrollo terapéutico. </a:t>
          </a:r>
          <a:endParaRPr lang="en-US" sz="1600" kern="1200" dirty="0"/>
        </a:p>
      </dsp:txBody>
      <dsp:txXfrm>
        <a:off x="0" y="2794248"/>
        <a:ext cx="4804425" cy="1481409"/>
      </dsp:txXfrm>
    </dsp:sp>
    <dsp:sp modelId="{F2DA7415-1CED-4EA8-AE54-003FDCF1C73D}">
      <dsp:nvSpPr>
        <dsp:cNvPr id="0" name=""/>
        <dsp:cNvSpPr/>
      </dsp:nvSpPr>
      <dsp:spPr>
        <a:xfrm>
          <a:off x="5764697" y="554934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E5F28-F7EC-4CD6-98AD-0E80520B58EE}">
      <dsp:nvSpPr>
        <dsp:cNvPr id="0" name=""/>
        <dsp:cNvSpPr/>
      </dsp:nvSpPr>
      <dsp:spPr>
        <a:xfrm>
          <a:off x="6288349" y="931694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C5D56D-AF4D-4FB8-8AE1-1A078A83AE64}">
      <dsp:nvSpPr>
        <dsp:cNvPr id="0" name=""/>
        <dsp:cNvSpPr/>
      </dsp:nvSpPr>
      <dsp:spPr>
        <a:xfrm>
          <a:off x="5374286" y="2816069"/>
          <a:ext cx="2812500" cy="1481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AR" sz="1800" kern="1200" dirty="0"/>
            <a:t>Aun así, los avances biotecnológicos recientes, como las </a:t>
          </a:r>
          <a:r>
            <a:rPr lang="es-AR" sz="1800" b="1" kern="1200" dirty="0">
              <a:solidFill>
                <a:srgbClr val="C00000"/>
              </a:solidFill>
            </a:rPr>
            <a:t>terapias génicas y celulares</a:t>
          </a:r>
          <a:r>
            <a:rPr lang="es-AR" sz="1800" kern="1200" dirty="0"/>
            <a:t>, están transformando el panorama. </a:t>
          </a:r>
          <a:endParaRPr lang="en-US" sz="1800" kern="1200" dirty="0"/>
        </a:p>
      </dsp:txBody>
      <dsp:txXfrm>
        <a:off x="5374286" y="2816069"/>
        <a:ext cx="2812500" cy="1481409"/>
      </dsp:txXfrm>
    </dsp:sp>
    <dsp:sp modelId="{F41E8E95-2D95-48E2-8375-CFE9D9214865}">
      <dsp:nvSpPr>
        <dsp:cNvPr id="0" name=""/>
        <dsp:cNvSpPr/>
      </dsp:nvSpPr>
      <dsp:spPr>
        <a:xfrm>
          <a:off x="9227411" y="566069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D73A5-CCA2-442A-8CAA-640295B20E38}">
      <dsp:nvSpPr>
        <dsp:cNvPr id="0" name=""/>
        <dsp:cNvSpPr/>
      </dsp:nvSpPr>
      <dsp:spPr>
        <a:xfrm>
          <a:off x="9593036" y="931694"/>
          <a:ext cx="984375" cy="984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404E81-8EFE-475F-8169-AFC989CD27F8}">
      <dsp:nvSpPr>
        <dsp:cNvPr id="0" name=""/>
        <dsp:cNvSpPr/>
      </dsp:nvSpPr>
      <dsp:spPr>
        <a:xfrm>
          <a:off x="8678974" y="2816069"/>
          <a:ext cx="2812500" cy="1481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AR" sz="1600" kern="1200" dirty="0"/>
            <a:t>Algunos descubrimientos inicialmente diseñados para enfermedades raras, como las terapias de interferencia de ARN, se han expandido a patologías más comunes, demostrando el </a:t>
          </a:r>
          <a:r>
            <a:rPr lang="es-AR" sz="1600" b="1" kern="1200" dirty="0">
              <a:solidFill>
                <a:srgbClr val="C00000"/>
              </a:solidFill>
            </a:rPr>
            <a:t>potencial de estas innovaciones para todo el sistema sanitario</a:t>
          </a:r>
          <a:r>
            <a:rPr lang="es-AR" sz="1600" kern="1200" dirty="0"/>
            <a:t>.</a:t>
          </a:r>
          <a:endParaRPr lang="en-US" sz="1600" kern="1200" dirty="0"/>
        </a:p>
      </dsp:txBody>
      <dsp:txXfrm>
        <a:off x="8678974" y="2816069"/>
        <a:ext cx="2812500" cy="1481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72995-DD77-BA4C-88F7-B2B7D477A7BB}">
      <dsp:nvSpPr>
        <dsp:cNvPr id="0" name=""/>
        <dsp:cNvSpPr/>
      </dsp:nvSpPr>
      <dsp:spPr>
        <a:xfrm>
          <a:off x="0" y="1994"/>
          <a:ext cx="6506304" cy="18214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/>
            <a:t>Canadá comprometió 1.500 millones de dólares</a:t>
          </a:r>
          <a:r>
            <a:rPr lang="es-AR" sz="1900" kern="1200" dirty="0"/>
            <a:t> en tres años para mejorar el acceso a terapias, mientras que </a:t>
          </a:r>
          <a:r>
            <a:rPr lang="es-AR" sz="1900" b="1" kern="1200" dirty="0"/>
            <a:t>Australia destinó 3,3 millones de do</a:t>
          </a:r>
          <a:r>
            <a:rPr lang="es-AR" sz="1900" kern="1200" dirty="0"/>
            <a:t> para fortalecer el diagnóstico y la </a:t>
          </a:r>
          <a:r>
            <a:rPr lang="es-AR" sz="1900" kern="1200" dirty="0" err="1"/>
            <a:t>pesquiza</a:t>
          </a:r>
          <a:r>
            <a:rPr lang="es-AR" sz="1900" kern="1200" dirty="0"/>
            <a:t> en enfermedades raras. </a:t>
          </a:r>
          <a:endParaRPr lang="en-US" sz="1900" kern="1200" dirty="0"/>
        </a:p>
      </dsp:txBody>
      <dsp:txXfrm>
        <a:off x="88917" y="90911"/>
        <a:ext cx="6328470" cy="1643636"/>
      </dsp:txXfrm>
    </dsp:sp>
    <dsp:sp modelId="{BD765628-675B-944E-91F1-E1A8BB7C5C2B}">
      <dsp:nvSpPr>
        <dsp:cNvPr id="0" name=""/>
        <dsp:cNvSpPr/>
      </dsp:nvSpPr>
      <dsp:spPr>
        <a:xfrm>
          <a:off x="0" y="1878184"/>
          <a:ext cx="6506304" cy="1821470"/>
        </a:xfrm>
        <a:prstGeom prst="roundRect">
          <a:avLst/>
        </a:prstGeom>
        <a:solidFill>
          <a:schemeClr val="accent2">
            <a:hueOff val="-82826"/>
            <a:satOff val="-27168"/>
            <a:lumOff val="-9901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dirty="0"/>
            <a:t>En Europa, algunos sistemas de evaluación sanitaria aceptan umbrales de costo-efectividad hasta </a:t>
          </a:r>
          <a:r>
            <a:rPr lang="es-AR" sz="1900" b="1" kern="1200" dirty="0"/>
            <a:t>diez veces superiores</a:t>
          </a:r>
          <a:r>
            <a:rPr lang="es-AR" sz="1900" kern="1200" dirty="0"/>
            <a:t> para medicamentos </a:t>
          </a:r>
          <a:r>
            <a:rPr lang="es-AR" sz="1900" kern="1200" dirty="0" err="1"/>
            <a:t>ultrarraros</a:t>
          </a:r>
          <a:r>
            <a:rPr lang="es-AR" sz="1900" kern="1200" dirty="0"/>
            <a:t>. </a:t>
          </a:r>
          <a:endParaRPr lang="en-US" sz="1900" kern="1200" dirty="0"/>
        </a:p>
      </dsp:txBody>
      <dsp:txXfrm>
        <a:off x="88917" y="1967101"/>
        <a:ext cx="6328470" cy="1643636"/>
      </dsp:txXfrm>
    </dsp:sp>
    <dsp:sp modelId="{2A921458-CEE1-5B44-AC1F-3A940C893B48}">
      <dsp:nvSpPr>
        <dsp:cNvPr id="0" name=""/>
        <dsp:cNvSpPr/>
      </dsp:nvSpPr>
      <dsp:spPr>
        <a:xfrm>
          <a:off x="0" y="3754375"/>
          <a:ext cx="6506304" cy="1821470"/>
        </a:xfrm>
        <a:prstGeom prst="roundRect">
          <a:avLst/>
        </a:prstGeom>
        <a:solidFill>
          <a:schemeClr val="accent2">
            <a:hueOff val="-165653"/>
            <a:satOff val="-54335"/>
            <a:lumOff val="-19803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/>
            <a:t>Sin embargo, la creciente aparición de terapias génicas de altísimo costo —como </a:t>
          </a:r>
          <a:r>
            <a:rPr lang="es-AR" sz="1900" i="1" kern="1200"/>
            <a:t>Zolgensma</a:t>
          </a:r>
          <a:r>
            <a:rPr lang="es-AR" sz="1900" kern="1200"/>
            <a:t>, de más de 2 millones de dólares por dosis— plantea desafíos de sostenibilidad. Por ello, los países exploran modelos de pago por desempeño o en plazos, buscando equilibrar innovación, equidad y viabilidad presupuestaria.</a:t>
          </a:r>
          <a:endParaRPr lang="en-US" sz="1900" kern="1200"/>
        </a:p>
      </dsp:txBody>
      <dsp:txXfrm>
        <a:off x="88917" y="3843292"/>
        <a:ext cx="6328470" cy="16436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9448E-2BBB-9042-A193-8B12294B9682}">
      <dsp:nvSpPr>
        <dsp:cNvPr id="0" name=""/>
        <dsp:cNvSpPr/>
      </dsp:nvSpPr>
      <dsp:spPr>
        <a:xfrm rot="16200000">
          <a:off x="1276037" y="-1276037"/>
          <a:ext cx="2128603" cy="4680678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Quien financia?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Aportes de PAMI, COSSPRA, SSS, %Coparticipacion x provincia</a:t>
          </a:r>
        </a:p>
      </dsp:txBody>
      <dsp:txXfrm rot="5400000">
        <a:off x="0" y="0"/>
        <a:ext cx="4680678" cy="1596452"/>
      </dsp:txXfrm>
    </dsp:sp>
    <dsp:sp modelId="{18AC109B-3756-274A-8185-1C6022BBFA32}">
      <dsp:nvSpPr>
        <dsp:cNvPr id="0" name=""/>
        <dsp:cNvSpPr/>
      </dsp:nvSpPr>
      <dsp:spPr>
        <a:xfrm>
          <a:off x="4680678" y="0"/>
          <a:ext cx="4680678" cy="2128603"/>
        </a:xfrm>
        <a:prstGeom prst="round1Rect">
          <a:avLst/>
        </a:prstGeom>
        <a:gradFill rotWithShape="0">
          <a:gsLst>
            <a:gs pos="0">
              <a:schemeClr val="accent5">
                <a:hueOff val="2944118"/>
                <a:satOff val="9586"/>
                <a:lumOff val="3333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2944118"/>
                <a:satOff val="9586"/>
                <a:lumOff val="3333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2944118"/>
                <a:satOff val="9586"/>
                <a:lumOff val="3333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Cuanto y como paga?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Observatorio precios internacional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Riesgo compartido </a:t>
          </a:r>
        </a:p>
      </dsp:txBody>
      <dsp:txXfrm>
        <a:off x="4680678" y="0"/>
        <a:ext cx="4680678" cy="1596452"/>
      </dsp:txXfrm>
    </dsp:sp>
    <dsp:sp modelId="{1BAF61E8-4612-E44E-A570-7149970A1058}">
      <dsp:nvSpPr>
        <dsp:cNvPr id="0" name=""/>
        <dsp:cNvSpPr/>
      </dsp:nvSpPr>
      <dsp:spPr>
        <a:xfrm rot="10800000">
          <a:off x="0" y="2128603"/>
          <a:ext cx="4680678" cy="2128603"/>
        </a:xfrm>
        <a:prstGeom prst="round1Rect">
          <a:avLst/>
        </a:prstGeom>
        <a:gradFill rotWithShape="0">
          <a:gsLst>
            <a:gs pos="0">
              <a:schemeClr val="accent5">
                <a:hueOff val="5888237"/>
                <a:satOff val="19172"/>
                <a:lumOff val="6667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5888237"/>
                <a:satOff val="19172"/>
                <a:lumOff val="6667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5888237"/>
                <a:satOff val="19172"/>
                <a:lumOff val="6667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2000" kern="1200" dirty="0"/>
            <a:t>Que paga?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2000" kern="1200" dirty="0"/>
            <a:t>Costoefectividad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2000" kern="1200" dirty="0"/>
            <a:t>AGNETs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2000" kern="1200" dirty="0"/>
            <a:t>Nuevo PMO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2000" kern="1200" dirty="0"/>
            <a:t>Nuevo ANMAT</a:t>
          </a:r>
        </a:p>
      </dsp:txBody>
      <dsp:txXfrm rot="10800000">
        <a:off x="0" y="2660753"/>
        <a:ext cx="4680678" cy="1596452"/>
      </dsp:txXfrm>
    </dsp:sp>
    <dsp:sp modelId="{854274DB-7BA5-A246-B77F-147867A6FF33}">
      <dsp:nvSpPr>
        <dsp:cNvPr id="0" name=""/>
        <dsp:cNvSpPr/>
      </dsp:nvSpPr>
      <dsp:spPr>
        <a:xfrm rot="5400000">
          <a:off x="5956716" y="852565"/>
          <a:ext cx="2128603" cy="4680678"/>
        </a:xfrm>
        <a:prstGeom prst="round1Rect">
          <a:avLst/>
        </a:prstGeom>
        <a:gradFill rotWithShape="0">
          <a:gsLst>
            <a:gs pos="0">
              <a:schemeClr val="accent5">
                <a:hueOff val="8832355"/>
                <a:satOff val="28758"/>
                <a:lumOff val="1000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8832355"/>
                <a:satOff val="28758"/>
                <a:lumOff val="1000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8832355"/>
                <a:satOff val="28758"/>
                <a:lumOff val="1000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Que NO paga?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Sistema Judicial, no cobertura ante amparos si no cumplimenta requisitos de efectividad-ver PROMESA</a:t>
          </a:r>
        </a:p>
      </dsp:txBody>
      <dsp:txXfrm rot="-5400000">
        <a:off x="4680678" y="2660753"/>
        <a:ext cx="4680678" cy="1596452"/>
      </dsp:txXfrm>
    </dsp:sp>
    <dsp:sp modelId="{62585CBD-E93E-3947-8CA4-5464F8A78390}">
      <dsp:nvSpPr>
        <dsp:cNvPr id="0" name=""/>
        <dsp:cNvSpPr/>
      </dsp:nvSpPr>
      <dsp:spPr>
        <a:xfrm>
          <a:off x="2813466" y="1596452"/>
          <a:ext cx="3734423" cy="1064301"/>
        </a:xfrm>
        <a:prstGeom prst="roundRect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1" kern="1200" dirty="0"/>
            <a:t>Seguro de muy alto precio</a:t>
          </a:r>
        </a:p>
      </dsp:txBody>
      <dsp:txXfrm>
        <a:off x="2865421" y="1648407"/>
        <a:ext cx="3630513" cy="9603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A4DAF-BB8B-1F48-96EC-C77BE5DAF563}">
      <dsp:nvSpPr>
        <dsp:cNvPr id="0" name=""/>
        <dsp:cNvSpPr/>
      </dsp:nvSpPr>
      <dsp:spPr>
        <a:xfrm>
          <a:off x="5669614" y="4288770"/>
          <a:ext cx="4705309" cy="20182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5888237"/>
              <a:satOff val="19172"/>
              <a:lumOff val="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Compras Conjuntas total?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Fondo Estrategico OPS?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Seguro unico?</a:t>
          </a:r>
        </a:p>
      </dsp:txBody>
      <dsp:txXfrm>
        <a:off x="7125541" y="4837665"/>
        <a:ext cx="3205048" cy="1425015"/>
      </dsp:txXfrm>
    </dsp:sp>
    <dsp:sp modelId="{64949238-C782-8B4F-8F58-A7FFC4D3A97F}">
      <dsp:nvSpPr>
        <dsp:cNvPr id="0" name=""/>
        <dsp:cNvSpPr/>
      </dsp:nvSpPr>
      <dsp:spPr>
        <a:xfrm>
          <a:off x="23590" y="4288770"/>
          <a:ext cx="4988460" cy="20182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8832355"/>
              <a:satOff val="28758"/>
              <a:lumOff val="10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PMO</a:t>
          </a:r>
        </a:p>
      </dsp:txBody>
      <dsp:txXfrm>
        <a:off x="67924" y="4837665"/>
        <a:ext cx="3403254" cy="1425015"/>
      </dsp:txXfrm>
    </dsp:sp>
    <dsp:sp modelId="{56BEAE71-3099-B74B-A538-2FAA9BD767DA}">
      <dsp:nvSpPr>
        <dsp:cNvPr id="0" name=""/>
        <dsp:cNvSpPr/>
      </dsp:nvSpPr>
      <dsp:spPr>
        <a:xfrm>
          <a:off x="5249934" y="35178"/>
          <a:ext cx="5124989" cy="20182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2944118"/>
              <a:satOff val="9586"/>
              <a:lumOff val="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285750" lvl="1" indent="-285750" algn="l" defTabSz="12446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800" kern="1200" dirty="0"/>
            <a:t>AGNETs</a:t>
          </a:r>
        </a:p>
      </dsp:txBody>
      <dsp:txXfrm>
        <a:off x="6831765" y="79512"/>
        <a:ext cx="3498824" cy="1425015"/>
      </dsp:txXfrm>
    </dsp:sp>
    <dsp:sp modelId="{B984BA4F-82BA-5B4B-A326-ED0F81BA3F8A}">
      <dsp:nvSpPr>
        <dsp:cNvPr id="0" name=""/>
        <dsp:cNvSpPr/>
      </dsp:nvSpPr>
      <dsp:spPr>
        <a:xfrm>
          <a:off x="0" y="23452"/>
          <a:ext cx="4963286" cy="20182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kern="1200" dirty="0"/>
            <a:t>Medicamentos alto precio</a:t>
          </a:r>
        </a:p>
      </dsp:txBody>
      <dsp:txXfrm>
        <a:off x="44334" y="67786"/>
        <a:ext cx="3385632" cy="1425015"/>
      </dsp:txXfrm>
    </dsp:sp>
    <dsp:sp modelId="{A41509CB-503D-CD4B-B48B-06BB57ED922A}">
      <dsp:nvSpPr>
        <dsp:cNvPr id="0" name=""/>
        <dsp:cNvSpPr/>
      </dsp:nvSpPr>
      <dsp:spPr>
        <a:xfrm>
          <a:off x="2393454" y="359499"/>
          <a:ext cx="2730937" cy="2730937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VACUNAS</a:t>
          </a:r>
        </a:p>
      </dsp:txBody>
      <dsp:txXfrm>
        <a:off x="3193327" y="1159372"/>
        <a:ext cx="1931064" cy="1931064"/>
      </dsp:txXfrm>
    </dsp:sp>
    <dsp:sp modelId="{D0CC1100-5F32-B54C-BE95-AF9B17584E15}">
      <dsp:nvSpPr>
        <dsp:cNvPr id="0" name=""/>
        <dsp:cNvSpPr/>
      </dsp:nvSpPr>
      <dsp:spPr>
        <a:xfrm rot="5400000">
          <a:off x="5250532" y="359499"/>
          <a:ext cx="2730937" cy="2730937"/>
        </a:xfrm>
        <a:prstGeom prst="pieWedge">
          <a:avLst/>
        </a:prstGeom>
        <a:solidFill>
          <a:schemeClr val="accent5">
            <a:hueOff val="2944118"/>
            <a:satOff val="9586"/>
            <a:lumOff val="3333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CONAIN</a:t>
          </a:r>
        </a:p>
      </dsp:txBody>
      <dsp:txXfrm rot="-5400000">
        <a:off x="5250532" y="1159372"/>
        <a:ext cx="1931064" cy="1931064"/>
      </dsp:txXfrm>
    </dsp:sp>
    <dsp:sp modelId="{4AABF775-38D5-BD42-8A7F-1E2BFCEBCA7A}">
      <dsp:nvSpPr>
        <dsp:cNvPr id="0" name=""/>
        <dsp:cNvSpPr/>
      </dsp:nvSpPr>
      <dsp:spPr>
        <a:xfrm rot="10800000">
          <a:off x="5250532" y="3216577"/>
          <a:ext cx="2730937" cy="2730937"/>
        </a:xfrm>
        <a:prstGeom prst="pieWedge">
          <a:avLst/>
        </a:prstGeom>
        <a:solidFill>
          <a:schemeClr val="accent5">
            <a:hueOff val="5888237"/>
            <a:satOff val="19172"/>
            <a:lumOff val="6667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COMPRAS MSAL (Fondo Rotatorio OPS-Centralizadas)</a:t>
          </a:r>
        </a:p>
      </dsp:txBody>
      <dsp:txXfrm rot="10800000">
        <a:off x="5250532" y="3216577"/>
        <a:ext cx="1931064" cy="1931064"/>
      </dsp:txXfrm>
    </dsp:sp>
    <dsp:sp modelId="{3CEF66E1-CA72-EF41-B6A8-1A47C8F524AA}">
      <dsp:nvSpPr>
        <dsp:cNvPr id="0" name=""/>
        <dsp:cNvSpPr/>
      </dsp:nvSpPr>
      <dsp:spPr>
        <a:xfrm rot="16200000">
          <a:off x="2393454" y="3216577"/>
          <a:ext cx="2730937" cy="2730937"/>
        </a:xfrm>
        <a:prstGeom prst="pieWedge">
          <a:avLst/>
        </a:prstGeom>
        <a:solidFill>
          <a:schemeClr val="accent5">
            <a:hueOff val="8832355"/>
            <a:satOff val="28758"/>
            <a:lumOff val="1000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CALENDARIO</a:t>
          </a:r>
        </a:p>
      </dsp:txBody>
      <dsp:txXfrm rot="5400000">
        <a:off x="3193327" y="3216577"/>
        <a:ext cx="1931064" cy="1931064"/>
      </dsp:txXfrm>
    </dsp:sp>
    <dsp:sp modelId="{68201323-C35D-3C41-8CF8-4EBF654CD42C}">
      <dsp:nvSpPr>
        <dsp:cNvPr id="0" name=""/>
        <dsp:cNvSpPr/>
      </dsp:nvSpPr>
      <dsp:spPr>
        <a:xfrm>
          <a:off x="4716012" y="2585876"/>
          <a:ext cx="942898" cy="819911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CA6D3-70E1-F345-85BC-3E4CA6F709C5}">
      <dsp:nvSpPr>
        <dsp:cNvPr id="0" name=""/>
        <dsp:cNvSpPr/>
      </dsp:nvSpPr>
      <dsp:spPr>
        <a:xfrm rot="10800000">
          <a:off x="4716012" y="2901226"/>
          <a:ext cx="942898" cy="819911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D5386F-3F8E-1042-90A0-3D38865EE092}" type="datetimeFigureOut">
              <a:rPr lang="es-AR" smtClean="0"/>
              <a:t>6/11/25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EB9FC-96CE-A04C-9D2D-5AB8A94E4E1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443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51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Google Shape;95;p4:notes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es-AR" altLang="es-AR"/>
          </a:p>
        </p:txBody>
      </p:sp>
      <p:sp>
        <p:nvSpPr>
          <p:cNvPr id="20483" name="Google Shape;96;p4:notes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65693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FD34-ED74-443B-B570-25D042A44E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34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1831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35" b="1" i="0">
                <a:solidFill>
                  <a:srgbClr val="007C8F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6395" y="2636958"/>
            <a:ext cx="4922241" cy="1710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82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52795" y="2636195"/>
            <a:ext cx="4922240" cy="1710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82" b="0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678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4.hcdn.gob.ar/dependencias/dsecretaria/Periodo2025/PDF2025/TP2025/1388-D-2025.pdf" TargetMode="External"/><Relationship Id="rId3" Type="http://schemas.openxmlformats.org/officeDocument/2006/relationships/image" Target="../media/image34.png"/><Relationship Id="rId7" Type="http://schemas.openxmlformats.org/officeDocument/2006/relationships/hyperlink" Target="https://www4.hcdn.gob.ar/dependencias/dsecretaria/Periodo2024/PDF2024/TP2024/3728-D-2024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4.hcdn.gob.ar/dependencias/dsecretaria/Periodo2024/PDF2024/TP2024/2575-D-2024.pdf" TargetMode="External"/><Relationship Id="rId5" Type="http://schemas.openxmlformats.org/officeDocument/2006/relationships/hyperlink" Target="https://www4.hcdn.gob.ar/dependencias/dsecretaria/Periodo2024/PDF2024/TP2024/0237-D-2024.pdf" TargetMode="External"/><Relationship Id="rId4" Type="http://schemas.openxmlformats.org/officeDocument/2006/relationships/hyperlink" Target="https://www4.hcdn.gob.ar/dependencias/dsecretaria/Periodo2024/PDF2024/TP2024/0703-D-2024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AC11200-8B97-4CB4-99EF-7C0FA210F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9E35B4-5240-6532-DF59-488F57143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230" y="4484772"/>
            <a:ext cx="10869750" cy="1237298"/>
          </a:xfrm>
        </p:spPr>
        <p:txBody>
          <a:bodyPr>
            <a:normAutofit/>
          </a:bodyPr>
          <a:lstStyle/>
          <a:p>
            <a:r>
              <a:rPr lang="es-AR" sz="4000"/>
              <a:t>MESA DE DEBATE: Seguro nacional para medicamentos de altísimo precio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25589B8-3519-7650-C343-A7FC66D6B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230" y="5620702"/>
            <a:ext cx="11021006" cy="1237298"/>
          </a:xfrm>
        </p:spPr>
        <p:txBody>
          <a:bodyPr>
            <a:normAutofit/>
          </a:bodyPr>
          <a:lstStyle/>
          <a:p>
            <a:pPr algn="r">
              <a:lnSpc>
                <a:spcPct val="102000"/>
              </a:lnSpc>
              <a:spcAft>
                <a:spcPts val="600"/>
              </a:spcAft>
            </a:pPr>
            <a:r>
              <a:rPr lang="es-AR" sz="2000" b="1" dirty="0"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Pablo </a:t>
            </a:r>
            <a:r>
              <a:rPr lang="es-AR" sz="2000" b="1" dirty="0" err="1"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Yedlin</a:t>
            </a:r>
            <a:endParaRPr lang="es-AR" sz="2000" b="1" dirty="0"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algn="r">
              <a:lnSpc>
                <a:spcPct val="102000"/>
              </a:lnSpc>
              <a:spcAft>
                <a:spcPts val="600"/>
              </a:spcAft>
            </a:pPr>
            <a:r>
              <a:rPr lang="es-AR" sz="2000" b="1" dirty="0"/>
              <a:t>Diputado Nacional</a:t>
            </a:r>
          </a:p>
          <a:p>
            <a:pPr algn="r">
              <a:lnSpc>
                <a:spcPct val="102000"/>
              </a:lnSpc>
              <a:spcAft>
                <a:spcPts val="600"/>
              </a:spcAft>
            </a:pPr>
            <a:r>
              <a:rPr lang="es-AR" sz="2000" b="1" dirty="0"/>
              <a:t>Presidente Comisión </a:t>
            </a:r>
            <a:r>
              <a:rPr lang="es-AR" sz="2000" b="1" dirty="0" err="1"/>
              <a:t>ASySP</a:t>
            </a:r>
            <a:r>
              <a:rPr lang="es-AR" sz="2000" b="1" dirty="0"/>
              <a:t>-HCDN</a:t>
            </a:r>
            <a:endParaRPr lang="es-AR" sz="1400" b="1" dirty="0"/>
          </a:p>
        </p:txBody>
      </p:sp>
      <p:sp>
        <p:nvSpPr>
          <p:cNvPr id="1033" name="Freeform 6">
            <a:extLst>
              <a:ext uri="{FF2B5EF4-FFF2-40B4-BE49-F238E27FC236}">
                <a16:creationId xmlns:a16="http://schemas.microsoft.com/office/drawing/2014/main" id="{BB502E7E-3C82-47F3-B817-7507C01A1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H="1">
            <a:off x="1046527" y="-13329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BD6ADD-98DA-B144-B598-3AC9826A0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686" y="1123470"/>
            <a:ext cx="4213432" cy="2770332"/>
          </a:xfrm>
          <a:prstGeom prst="rect">
            <a:avLst/>
          </a:prstGeom>
        </p:spPr>
      </p:pic>
      <p:pic>
        <p:nvPicPr>
          <p:cNvPr id="1026" name="Picture 2" descr="Los altos precios de los medicamentos nos afectan a todos">
            <a:extLst>
              <a:ext uri="{FF2B5EF4-FFF2-40B4-BE49-F238E27FC236}">
                <a16:creationId xmlns:a16="http://schemas.microsoft.com/office/drawing/2014/main" id="{0C3CA201-B44A-ABA9-6735-7766D274A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6520" y="1150340"/>
            <a:ext cx="4776849" cy="274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Freeform 6">
            <a:extLst>
              <a:ext uri="{FF2B5EF4-FFF2-40B4-BE49-F238E27FC236}">
                <a16:creationId xmlns:a16="http://schemas.microsoft.com/office/drawing/2014/main" id="{3E5C639E-7A0B-46B2-9273-986E8BE7F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V="1">
            <a:off x="7838485" y="614084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183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50A6AC6-4D92-5C9E-8DEE-54307FA0B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753" y="2153577"/>
            <a:ext cx="5554801" cy="2550845"/>
          </a:xfrm>
          <a:prstGeom prst="rect">
            <a:avLst/>
          </a:prstGeom>
          <a:effectLst>
            <a:outerShdw blurRad="50800" dist="2540000" dir="5400000" algn="ctr" rotWithShape="0">
              <a:srgbClr val="000000">
                <a:alpha val="0"/>
              </a:srgbClr>
            </a:outerShdw>
            <a:reflection blurRad="1270000" stA="0" endPos="65000" dist="50800" dir="5400000" sy="-100000" algn="bl" rotWithShape="0"/>
          </a:effec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EB72B4A-94CC-9A86-7F85-8230C12388D9}"/>
              </a:ext>
            </a:extLst>
          </p:cNvPr>
          <p:cNvSpPr txBox="1">
            <a:spLocks/>
          </p:cNvSpPr>
          <p:nvPr/>
        </p:nvSpPr>
        <p:spPr>
          <a:xfrm>
            <a:off x="3679154" y="290286"/>
            <a:ext cx="6959247" cy="816249"/>
          </a:xfrm>
          <a:prstGeom prst="rect">
            <a:avLst/>
          </a:prstGeom>
        </p:spPr>
        <p:txBody>
          <a:bodyPr vert="horz" lIns="91434" tIns="45717" rIns="91434" bIns="45717" rtlCol="0" anchor="b">
            <a:normAutofit fontScale="92500" lnSpcReduction="10000"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5599" b="1" kern="0" dirty="0">
                <a:solidFill>
                  <a:sysClr val="windowText" lastClr="000000"/>
                </a:solidFill>
                <a:latin typeface="TT Hoves" panose="02000503030000020004"/>
              </a:rPr>
              <a:t>ANTES DE EMPEZAR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790555-91BE-FFD5-F387-FAF6E4188852}"/>
              </a:ext>
            </a:extLst>
          </p:cNvPr>
          <p:cNvSpPr txBox="1"/>
          <p:nvPr/>
        </p:nvSpPr>
        <p:spPr>
          <a:xfrm>
            <a:off x="6456554" y="1311929"/>
            <a:ext cx="5554801" cy="5255785"/>
          </a:xfrm>
          <a:prstGeom prst="rect">
            <a:avLst/>
          </a:prstGeom>
        </p:spPr>
        <p:txBody>
          <a:bodyPr vert="horz" lIns="91434" tIns="45717" rIns="91434" bIns="45717" rtlCol="0" anchor="t">
            <a:normAutofit/>
          </a:bodyPr>
          <a:lstStyle/>
          <a:p>
            <a:pPr marL="342884" indent="-228589" defTabSz="91435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600" b="1" noProof="0" dirty="0">
                <a:solidFill>
                  <a:prstClr val="black">
                    <a:alpha val="80000"/>
                  </a:prstClr>
                </a:solidFill>
                <a:latin typeface="TT Hoves" panose="02000503030000020004"/>
                <a:ea typeface="+mj-ea"/>
                <a:cs typeface="+mj-cs"/>
                <a:sym typeface="Calibri"/>
              </a:rPr>
              <a:t>Soy médico, pediatra y sanitarista</a:t>
            </a:r>
          </a:p>
          <a:p>
            <a:pPr marL="342884" indent="-228589" defTabSz="91435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600" b="1" noProof="0" dirty="0">
                <a:solidFill>
                  <a:prstClr val="black">
                    <a:alpha val="80000"/>
                  </a:prstClr>
                </a:solidFill>
                <a:latin typeface="TT Hoves" panose="02000503030000020004"/>
                <a:ea typeface="+mj-ea"/>
                <a:cs typeface="+mj-cs"/>
                <a:sym typeface="Calibri"/>
              </a:rPr>
              <a:t>Soy político.</a:t>
            </a:r>
          </a:p>
          <a:p>
            <a:pPr marL="342884" indent="-228589" defTabSz="91435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600" b="1" noProof="0" dirty="0">
                <a:solidFill>
                  <a:prstClr val="black">
                    <a:alpha val="80000"/>
                  </a:prstClr>
                </a:solidFill>
                <a:latin typeface="TT Hoves" panose="02000503030000020004"/>
                <a:ea typeface="+mj-ea"/>
                <a:cs typeface="+mj-cs"/>
                <a:sym typeface="Calibri"/>
              </a:rPr>
              <a:t>Soy del norte grande, tucumano</a:t>
            </a:r>
          </a:p>
          <a:p>
            <a:pPr marL="342884" indent="-228589" defTabSz="91435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600" b="1" noProof="0" dirty="0">
                <a:solidFill>
                  <a:prstClr val="black">
                    <a:alpha val="80000"/>
                  </a:prstClr>
                </a:solidFill>
                <a:latin typeface="TT Hoves" panose="02000503030000020004"/>
                <a:ea typeface="+mj-ea"/>
                <a:cs typeface="+mj-cs"/>
                <a:sym typeface="Calibri"/>
              </a:rPr>
              <a:t>Profesor universitario de salud pública.</a:t>
            </a:r>
          </a:p>
          <a:p>
            <a:pPr marL="342884" indent="-228589" defTabSz="91435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600" b="1" noProof="0" dirty="0">
                <a:solidFill>
                  <a:prstClr val="black">
                    <a:alpha val="80000"/>
                  </a:prstClr>
                </a:solidFill>
                <a:latin typeface="TT Hoves" panose="02000503030000020004"/>
                <a:ea typeface="+mj-ea"/>
                <a:cs typeface="+mj-cs"/>
                <a:sym typeface="Calibri"/>
              </a:rPr>
              <a:t>Sin conflictos de interés para esta charla.</a:t>
            </a:r>
          </a:p>
          <a:p>
            <a:pPr marL="342884" indent="-228589" defTabSz="91435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_tradnl" sz="3600" b="1" noProof="0" dirty="0">
              <a:solidFill>
                <a:prstClr val="black">
                  <a:alpha val="80000"/>
                </a:prstClr>
              </a:solidFill>
              <a:latin typeface="TT Hoves" panose="02000503030000020004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214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88911C-0EC7-40A9-9BCB-CA8A66E46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3023EA8-527A-4FA2-A71D-626F9127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60C46CD6-ADBB-41BC-8969-7C707D433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B6C38415-998B-45FB-A12C-BD0B184CB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C8D89F71-9459-4318-ACAE-874616C3A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462" y="968188"/>
            <a:ext cx="1019404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155503"/>
              </p:ext>
            </p:extLst>
          </p:nvPr>
        </p:nvGraphicFramePr>
        <p:xfrm>
          <a:off x="1184790" y="1143001"/>
          <a:ext cx="9838811" cy="4546601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{3B4B98B0-60AC-42C2-AFA5-B58CD77FA1E5}</a:tableStyleId>
              </a:tblPr>
              <a:tblGrid>
                <a:gridCol w="1313919">
                  <a:extLst>
                    <a:ext uri="{9D8B030D-6E8A-4147-A177-3AD203B41FA5}">
                      <a16:colId xmlns:a16="http://schemas.microsoft.com/office/drawing/2014/main" val="3047646574"/>
                    </a:ext>
                  </a:extLst>
                </a:gridCol>
                <a:gridCol w="2444239">
                  <a:extLst>
                    <a:ext uri="{9D8B030D-6E8A-4147-A177-3AD203B41FA5}">
                      <a16:colId xmlns:a16="http://schemas.microsoft.com/office/drawing/2014/main" val="2499109903"/>
                    </a:ext>
                  </a:extLst>
                </a:gridCol>
                <a:gridCol w="2827895">
                  <a:extLst>
                    <a:ext uri="{9D8B030D-6E8A-4147-A177-3AD203B41FA5}">
                      <a16:colId xmlns:a16="http://schemas.microsoft.com/office/drawing/2014/main" val="2887940412"/>
                    </a:ext>
                  </a:extLst>
                </a:gridCol>
                <a:gridCol w="3252758">
                  <a:extLst>
                    <a:ext uri="{9D8B030D-6E8A-4147-A177-3AD203B41FA5}">
                      <a16:colId xmlns:a16="http://schemas.microsoft.com/office/drawing/2014/main" val="3399482178"/>
                    </a:ext>
                  </a:extLst>
                </a:gridCol>
              </a:tblGrid>
              <a:tr h="680180">
                <a:tc>
                  <a:txBody>
                    <a:bodyPr/>
                    <a:lstStyle/>
                    <a:p>
                      <a:pPr algn="ctr"/>
                      <a:endParaRPr lang="en-US" sz="18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72931" marR="34019" marT="56100" marB="5610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cap="none" spc="0">
                          <a:solidFill>
                            <a:schemeClr val="bg1"/>
                          </a:solidFill>
                        </a:rPr>
                        <a:t>Costo de un medicamento</a:t>
                      </a:r>
                      <a:endParaRPr lang="en-US" sz="18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72931" marR="34019" marT="56100" marB="56100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cap="none" spc="0">
                          <a:solidFill>
                            <a:schemeClr val="bg1"/>
                          </a:solidFill>
                        </a:rPr>
                        <a:t>Precio de un medicamento</a:t>
                      </a:r>
                      <a:endParaRPr lang="en-US" sz="18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72931" marR="34019" marT="56100" marB="5610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cap="none" spc="0">
                          <a:solidFill>
                            <a:schemeClr val="bg1"/>
                          </a:solidFill>
                        </a:rPr>
                        <a:t>Valor de un medicamento</a:t>
                      </a:r>
                      <a:endParaRPr lang="en-US" sz="18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72931" marR="34019" marT="56100" marB="5610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51958"/>
                  </a:ext>
                </a:extLst>
              </a:tr>
              <a:tr h="1595805">
                <a:tc>
                  <a:txBody>
                    <a:bodyPr/>
                    <a:lstStyle/>
                    <a:p>
                      <a:pPr algn="l"/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Definición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2931" marR="34019" marT="56100" marB="5610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Es el </a:t>
                      </a:r>
                      <a:r>
                        <a:rPr lang="es-ES" sz="1800" b="1" cap="none" spc="0">
                          <a:solidFill>
                            <a:schemeClr val="tx1"/>
                          </a:solidFill>
                        </a:rPr>
                        <a:t>gasto real incurrido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 para producir un medicamento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2931" marR="34019" marT="56100" marB="561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Es la </a:t>
                      </a:r>
                      <a:r>
                        <a:rPr lang="es-ES" sz="1800" b="1" cap="none" spc="0">
                          <a:solidFill>
                            <a:schemeClr val="tx1"/>
                          </a:solidFill>
                        </a:rPr>
                        <a:t>cantidad de dinero que se cobra por el medicamento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 al consumidor o sistema de salud.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2931" marR="34019" marT="56100" marB="561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Beneficio clínico, económico y social</a:t>
                      </a:r>
                      <a:r>
                        <a:rPr lang="es-E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un medicamento aporta.</a:t>
                      </a: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2931" marR="34019" marT="56100" marB="561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515754"/>
                  </a:ext>
                </a:extLst>
              </a:tr>
              <a:tr h="2270616">
                <a:tc>
                  <a:txBody>
                    <a:bodyPr/>
                    <a:lstStyle/>
                    <a:p>
                      <a:pPr algn="l"/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Como se evalúa/</a:t>
                      </a:r>
                    </a:p>
                    <a:p>
                      <a:pPr algn="l"/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ejemplos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2931" marR="34019" marT="56100" marB="5610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No guarda relación directa con el precio final de venta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2931" marR="34019" marT="56100" marB="561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Precio de venta al público (PVP)</a:t>
                      </a:r>
                    </a:p>
                    <a:p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Precio de salida del laboratorio (PSL)</a:t>
                      </a:r>
                    </a:p>
                    <a:p>
                      <a:r>
                        <a:rPr lang="es-ES" sz="1800" cap="none" spc="0">
                          <a:solidFill>
                            <a:schemeClr val="tx1"/>
                          </a:solidFill>
                        </a:rPr>
                        <a:t>Precio de reembolso (pagado por el financiador)</a:t>
                      </a:r>
                    </a:p>
                  </a:txBody>
                  <a:tcPr marL="72931" marR="34019" marT="56100" marB="561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Evaluación de tecnologías sanitarias (ETS)</a:t>
                      </a:r>
                      <a:endParaRPr lang="en-US" sz="1800" kern="12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s-E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Análisis de costo-efectividad / costo-utilidad.</a:t>
                      </a:r>
                      <a:endParaRPr lang="en-US" sz="1800" kern="12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931" marR="34019" marT="56100" marB="561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237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30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C3874E-39CB-6319-C199-1D7EA8C5B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"/>
            <a:ext cx="7963786" cy="6858000"/>
          </a:xfrm>
        </p:spPr>
        <p:txBody>
          <a:bodyPr>
            <a:normAutofit fontScale="92500"/>
          </a:bodyPr>
          <a:lstStyle/>
          <a:p>
            <a:r>
              <a:rPr lang="es-AR" sz="2800" dirty="0"/>
              <a:t>Proliferación de terapias avanzadas como </a:t>
            </a:r>
            <a:r>
              <a:rPr lang="es-AR" sz="2800" b="1" dirty="0"/>
              <a:t>medicamentos biológicos</a:t>
            </a:r>
            <a:r>
              <a:rPr lang="es-AR" sz="2800" dirty="0"/>
              <a:t>, terapias </a:t>
            </a:r>
            <a:r>
              <a:rPr lang="es-AR" sz="2800" b="1" dirty="0"/>
              <a:t>génicas</a:t>
            </a:r>
            <a:r>
              <a:rPr lang="es-AR" sz="2800" dirty="0"/>
              <a:t> y tratamientos para </a:t>
            </a:r>
            <a:r>
              <a:rPr lang="es-AR" sz="2800" b="1" dirty="0"/>
              <a:t>enfermedades raras</a:t>
            </a:r>
            <a:r>
              <a:rPr lang="es-AR" sz="2800" dirty="0"/>
              <a:t>, cuyos costos superan cientos de miles o millones de dólares por paciente. </a:t>
            </a:r>
          </a:p>
          <a:p>
            <a:r>
              <a:rPr lang="es-AR" sz="2800" dirty="0"/>
              <a:t>El gasto farmacéutico global está </a:t>
            </a:r>
            <a:r>
              <a:rPr lang="es-AR" sz="2800" dirty="0" err="1"/>
              <a:t>concentrandose</a:t>
            </a:r>
            <a:r>
              <a:rPr lang="es-AR" sz="2800" dirty="0"/>
              <a:t> en estos fármacos, que representan aproximadamente </a:t>
            </a:r>
            <a:r>
              <a:rPr lang="es-AR" sz="2800" b="1" dirty="0"/>
              <a:t>la mitad del gasto total en medicamentos</a:t>
            </a:r>
            <a:r>
              <a:rPr lang="es-AR" sz="2800" dirty="0"/>
              <a:t>, aunque solo benefician a un pequeño porcentaje de pacientes, lo que plantea desafíos de equidad y sostenibilidad financiera.</a:t>
            </a:r>
          </a:p>
          <a:p>
            <a:r>
              <a:rPr lang="es-AR" sz="2800" dirty="0"/>
              <a:t>Hay una tendencia en países hacia </a:t>
            </a:r>
            <a:r>
              <a:rPr lang="es-AR" sz="2800" b="1" dirty="0"/>
              <a:t>seguros nacionales con cobertura regulada y negociada</a:t>
            </a:r>
            <a:r>
              <a:rPr lang="es-AR" sz="2800" dirty="0"/>
              <a:t>, basada en el </a:t>
            </a:r>
            <a:r>
              <a:rPr lang="es-AR" sz="2800" b="1" dirty="0"/>
              <a:t>valor</a:t>
            </a:r>
            <a:r>
              <a:rPr lang="es-AR" sz="2800" dirty="0"/>
              <a:t> terapéutico y mecanismos de </a:t>
            </a:r>
            <a:r>
              <a:rPr lang="es-AR" sz="2800" b="1" dirty="0"/>
              <a:t>control de gasto</a:t>
            </a:r>
            <a:r>
              <a:rPr lang="es-AR" sz="2800" dirty="0"/>
              <a:t>, para garantizar acceso equitativo y sostenible a medicamentos de muy alto precio.</a:t>
            </a:r>
          </a:p>
          <a:p>
            <a:pPr marL="0" indent="0">
              <a:buNone/>
            </a:pPr>
            <a:endParaRPr lang="es-AR" sz="2800" dirty="0"/>
          </a:p>
        </p:txBody>
      </p:sp>
      <p:pic>
        <p:nvPicPr>
          <p:cNvPr id="4098" name="Picture 2" descr="Medicamentos de alto costo: ¿El precio no tiene techo? - COFA">
            <a:extLst>
              <a:ext uri="{FF2B5EF4-FFF2-40B4-BE49-F238E27FC236}">
                <a16:creationId xmlns:a16="http://schemas.microsoft.com/office/drawing/2014/main" id="{E51C0DEE-AD16-7485-9117-B1E29CFE0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606" y="2873828"/>
            <a:ext cx="2455766" cy="137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661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78774" y="299765"/>
            <a:ext cx="11539549" cy="369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6" tIns="45716" rIns="45716" bIns="45716" numCol="1" spcCol="38100" rtlCol="0" anchor="t">
            <a:spAutoFit/>
          </a:bodyPr>
          <a:lstStyle/>
          <a:p>
            <a:pPr defTabSz="914358" hangingPunct="0"/>
            <a:endParaRPr lang="en-US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26728"/>
          <a:stretch/>
        </p:blipFill>
        <p:spPr>
          <a:xfrm>
            <a:off x="984722" y="187330"/>
            <a:ext cx="4963745" cy="153003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388957" y="2439702"/>
            <a:ext cx="4064404" cy="3536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6" tIns="45716" rIns="45716" bIns="45716" numCol="1" spcCol="38100" rtlCol="0" anchor="t">
            <a:spAutoFit/>
          </a:bodyPr>
          <a:lstStyle/>
          <a:p>
            <a:pPr defTabSz="914358" hangingPunct="0"/>
            <a:r>
              <a:rPr lang="es-ES" sz="1698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  <a:sym typeface="Calibri"/>
              </a:rPr>
              <a:t>Revista Panamericana Salud Publica 2024</a:t>
            </a:r>
            <a:endParaRPr lang="en-US" sz="1698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84722" y="2790452"/>
            <a:ext cx="57129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/>
              <a:t>“Los medicamentos son bienes especiales, ya que quien los eligen, no los consumen ni los pagan; quienes lo pagan, no los consumen ni eligen; y quienes los consumen ni los eligen ni los pagan pero los necesitan”. </a:t>
            </a:r>
          </a:p>
          <a:p>
            <a:endParaRPr lang="es-ES" sz="2000" b="1" dirty="0"/>
          </a:p>
          <a:p>
            <a:r>
              <a:rPr lang="es-ES" sz="2000" b="1" u="sng" dirty="0"/>
              <a:t>Conceptos: </a:t>
            </a:r>
            <a:r>
              <a:rPr lang="es-ES" sz="2000" b="1" dirty="0"/>
              <a:t>Medicamentos esenciales-disponibilidad-calidad-prioridades-debates a nivel mundial y en cada país-precios confidenciales-políticas de coberturas.</a:t>
            </a:r>
            <a:endParaRPr lang="en-US" sz="2000" b="1" dirty="0"/>
          </a:p>
        </p:txBody>
      </p:sp>
      <p:sp>
        <p:nvSpPr>
          <p:cNvPr id="4" name="Rectángulo 3"/>
          <p:cNvSpPr/>
          <p:nvPr/>
        </p:nvSpPr>
        <p:spPr>
          <a:xfrm>
            <a:off x="6738640" y="187330"/>
            <a:ext cx="5136538" cy="27139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279" indent="-173279">
              <a:buFont typeface="Arial" panose="020B0604020202020204" pitchFamily="34" charset="0"/>
              <a:buChar char="•"/>
            </a:pPr>
            <a:r>
              <a:rPr lang="es-ES" sz="1455" dirty="0">
                <a:solidFill>
                  <a:schemeClr val="tx1"/>
                </a:solidFill>
              </a:rPr>
              <a:t>MECANISMOS DE AUTORIZACIÓN Y REGISTRO  DE MEDICAMENTOS</a:t>
            </a:r>
          </a:p>
          <a:p>
            <a:pPr marL="173279" indent="-173279">
              <a:buFont typeface="Arial" panose="020B0604020202020204" pitchFamily="34" charset="0"/>
              <a:buChar char="•"/>
            </a:pPr>
            <a:r>
              <a:rPr lang="en-US" sz="1455" dirty="0">
                <a:solidFill>
                  <a:schemeClr val="tx1"/>
                </a:solidFill>
              </a:rPr>
              <a:t>¿INNOVACIONES O NOVEDADES?</a:t>
            </a:r>
          </a:p>
          <a:p>
            <a:pPr marL="173279" indent="-173279">
              <a:buFont typeface="Arial" panose="020B0604020202020204" pitchFamily="34" charset="0"/>
              <a:buChar char="•"/>
            </a:pPr>
            <a:r>
              <a:rPr lang="en-US" sz="1455" dirty="0">
                <a:solidFill>
                  <a:schemeClr val="tx1"/>
                </a:solidFill>
              </a:rPr>
              <a:t>EL PRECIO</a:t>
            </a:r>
          </a:p>
          <a:p>
            <a:pPr marL="173279" indent="-173279">
              <a:buFont typeface="Arial" panose="020B0604020202020204" pitchFamily="34" charset="0"/>
              <a:buChar char="•"/>
            </a:pPr>
            <a:r>
              <a:rPr lang="es-ES" sz="1455" dirty="0">
                <a:solidFill>
                  <a:schemeClr val="tx1"/>
                </a:solidFill>
              </a:rPr>
              <a:t>UN ESCENARIO COMPLEJO PARA  LOS FINANCIADORES DE LA SALUD</a:t>
            </a:r>
          </a:p>
          <a:p>
            <a:pPr marL="173279" indent="-173279">
              <a:buFont typeface="Arial" panose="020B0604020202020204" pitchFamily="34" charset="0"/>
              <a:buChar char="•"/>
            </a:pPr>
            <a:r>
              <a:rPr lang="es-ES" sz="1455" dirty="0">
                <a:solidFill>
                  <a:schemeClr val="tx1"/>
                </a:solidFill>
              </a:rPr>
              <a:t>DERECHOS INDIVIDUALES VERSUS  DERECHOS COLECTIVOS</a:t>
            </a:r>
          </a:p>
          <a:p>
            <a:pPr marL="173279" indent="-173279">
              <a:buFont typeface="Arial" panose="020B0604020202020204" pitchFamily="34" charset="0"/>
              <a:buChar char="•"/>
            </a:pPr>
            <a:r>
              <a:rPr lang="es-ES" sz="1455" dirty="0">
                <a:solidFill>
                  <a:schemeClr val="tx1"/>
                </a:solidFill>
              </a:rPr>
              <a:t>LOS MEDICAMENTOS DE ALTO COSTO, LOS DERECHOS Y LA SOSTENIBILIDAD DEL SISTEMA</a:t>
            </a:r>
            <a:endParaRPr lang="en-US" sz="1455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43068" y="1835876"/>
            <a:ext cx="6095572" cy="4284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092" dirty="0"/>
              <a:t>Farmacólogo y docente en la Universidad Nacional de La Plata, especializado en políticas de acceso a medicamentos y su impacto en sistemas de salud</a:t>
            </a:r>
            <a:endParaRPr lang="en-US" sz="1092" dirty="0"/>
          </a:p>
        </p:txBody>
      </p:sp>
      <p:graphicFrame>
        <p:nvGraphicFramePr>
          <p:cNvPr id="10" name="CuadroTexto 6">
            <a:extLst>
              <a:ext uri="{FF2B5EF4-FFF2-40B4-BE49-F238E27FC236}">
                <a16:creationId xmlns:a16="http://schemas.microsoft.com/office/drawing/2014/main" id="{2A4ECA73-BC66-BEBE-E79D-3DE78FB53DE1}"/>
              </a:ext>
            </a:extLst>
          </p:cNvPr>
          <p:cNvGraphicFramePr/>
          <p:nvPr/>
        </p:nvGraphicFramePr>
        <p:xfrm>
          <a:off x="6738640" y="2790452"/>
          <a:ext cx="5136538" cy="4271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84501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ED9C52C-8328-B6C3-C3F7-AB76C2E04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877" y="199292"/>
            <a:ext cx="6884799" cy="2521904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FEC5EA-44C1-817E-02F1-149FB37D3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062" y="2954214"/>
            <a:ext cx="11242430" cy="3903785"/>
          </a:xfrm>
        </p:spPr>
        <p:txBody>
          <a:bodyPr>
            <a:normAutofit/>
          </a:bodyPr>
          <a:lstStyle/>
          <a:p>
            <a:r>
              <a:rPr lang="es-AR" sz="1800" b="1" dirty="0"/>
              <a:t>Política Regional para Ampliar el Acceso Equitativo a Tecnologías Sanitarias de Alto Costo y Alto Precio 2025</a:t>
            </a:r>
            <a:r>
              <a:rPr lang="es-AR" sz="1800" dirty="0"/>
              <a:t>, se reconoce el aumento sostenido de precios amenaza la sostenibilidad de los sistemas de salud en la Región de las Américas. </a:t>
            </a:r>
          </a:p>
          <a:p>
            <a:r>
              <a:rPr lang="es-AR" sz="1800" dirty="0"/>
              <a:t>Destaca el rápido crecimiento de </a:t>
            </a:r>
            <a:r>
              <a:rPr lang="es-AR" sz="1800" b="1" dirty="0"/>
              <a:t>medicamentos innovadores y terapias génicas</a:t>
            </a:r>
            <a:r>
              <a:rPr lang="es-AR" sz="1800" dirty="0"/>
              <a:t> con costos que pueden superar los </a:t>
            </a:r>
            <a:r>
              <a:rPr lang="es-AR" sz="1800" b="1" dirty="0"/>
              <a:t>1–2 millones de USD por tratamiento</a:t>
            </a:r>
            <a:r>
              <a:rPr lang="es-AR" sz="1800" dirty="0"/>
              <a:t>. Hemofilia B 4 </a:t>
            </a:r>
            <a:r>
              <a:rPr lang="es-AR" sz="1800" dirty="0" err="1"/>
              <a:t>mill</a:t>
            </a:r>
            <a:r>
              <a:rPr lang="es-AR" sz="1800" dirty="0"/>
              <a:t> USD.</a:t>
            </a:r>
          </a:p>
          <a:p>
            <a:r>
              <a:rPr lang="es-AR" sz="1800" dirty="0"/>
              <a:t>Las recomendaciones a los países incluyen: </a:t>
            </a:r>
            <a:r>
              <a:rPr lang="es-AR" sz="1800" b="1" dirty="0"/>
              <a:t>fortalecer las capacidades nacionales de innovación, evaluación y producción pública</a:t>
            </a:r>
            <a:r>
              <a:rPr lang="es-AR" sz="1800" dirty="0"/>
              <a:t>, mejorar los </a:t>
            </a:r>
            <a:r>
              <a:rPr lang="es-AR" sz="1800" b="1" dirty="0"/>
              <a:t>procesos de selección y priorización</a:t>
            </a:r>
            <a:r>
              <a:rPr lang="es-AR" sz="1800" dirty="0"/>
              <a:t> de tecnologías, </a:t>
            </a:r>
            <a:r>
              <a:rPr lang="es-AR" sz="1800" b="1" dirty="0"/>
              <a:t>reforzar los marcos regulatorios</a:t>
            </a:r>
            <a:r>
              <a:rPr lang="es-AR" sz="1800" dirty="0"/>
              <a:t> y promover </a:t>
            </a:r>
            <a:r>
              <a:rPr lang="es-AR" sz="1800" b="1" dirty="0"/>
              <a:t>mecanismos de compra conjunta y uso de fondos rotatorios regionales</a:t>
            </a:r>
            <a:r>
              <a:rPr lang="es-AR" sz="1800" dirty="0"/>
              <a:t>.</a:t>
            </a:r>
          </a:p>
          <a:p>
            <a:r>
              <a:rPr lang="es-AR" sz="1800" dirty="0"/>
              <a:t>Asimismo, se insta a </a:t>
            </a:r>
            <a:r>
              <a:rPr lang="es-AR" sz="1800" b="1" dirty="0"/>
              <a:t>armonizar criterios de evaluación económica y de valor terapéutico</a:t>
            </a:r>
            <a:r>
              <a:rPr lang="es-AR" sz="1800" dirty="0"/>
              <a:t>, </a:t>
            </a:r>
            <a:r>
              <a:rPr lang="es-AR" sz="1800" b="1" dirty="0"/>
              <a:t>reducir la judicialización</a:t>
            </a:r>
            <a:r>
              <a:rPr lang="es-AR" sz="1800" dirty="0"/>
              <a:t>, y fomentar la </a:t>
            </a:r>
            <a:r>
              <a:rPr lang="es-AR" sz="1800" b="1" dirty="0"/>
              <a:t>transparencia en precios y acuerdos de acceso</a:t>
            </a:r>
            <a:r>
              <a:rPr lang="es-AR" sz="1800" dirty="0"/>
              <a:t>.</a:t>
            </a:r>
            <a:br>
              <a:rPr lang="es-AR" sz="1800" dirty="0"/>
            </a:br>
            <a:r>
              <a:rPr lang="es-AR" sz="1800" dirty="0"/>
              <a:t>El objetivo final es garantizar </a:t>
            </a:r>
            <a:r>
              <a:rPr lang="es-AR" sz="1800" b="1" dirty="0"/>
              <a:t>acceso equitativo, sostenibilidad financiera y uso racional</a:t>
            </a:r>
            <a:r>
              <a:rPr lang="es-AR" sz="1800" dirty="0"/>
              <a:t> de las tecnologías de mayor impacto en salud pública.</a:t>
            </a:r>
          </a:p>
        </p:txBody>
      </p:sp>
    </p:spTree>
    <p:extLst>
      <p:ext uri="{BB962C8B-B14F-4D97-AF65-F5344CB8AC3E}">
        <p14:creationId xmlns:p14="http://schemas.microsoft.com/office/powerpoint/2010/main" val="2949329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B9F89C22-0475-4427-B7C8-0269AD40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61542" y="267596"/>
            <a:ext cx="5072437" cy="6200078"/>
          </a:xfrm>
        </p:spPr>
        <p:txBody>
          <a:bodyPr>
            <a:normAutofit lnSpcReduction="10000"/>
          </a:bodyPr>
          <a:lstStyle/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Un medicamento de 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alto precio</a:t>
            </a: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, y tomando en cuenta solo el precio de venta al público o el precio de referencia internacional si no está autorizada su comercialización en nuestro país, posee un 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precio anual de adquisición igual o superior a 1.5 del producto bruto interno per cápita (ej. USD 20.787, equivalentes a ARS 31.180.500 (Oct 25))</a:t>
            </a:r>
          </a:p>
          <a:p>
            <a:pPr marL="0" indent="0">
              <a:buNone/>
            </a:pP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Mientras que 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un medicamento de muy alto precio tiene un precio anual de adquisición igual o superior a 3 del producto bruto interno per cápita (ej. USD 41.574, equivalentes a ARS 62.361.000 (Octubre 25) </a:t>
            </a:r>
          </a:p>
          <a:p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Para los medicamentos que comprendan tratamientos inferiores a un año, se deberá estimar su precio anualizado en base al precio de adquisición y el seguimiento máximo de los estudios publicados para la tecnología en la indicación evaluada.”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r="7764"/>
          <a:stretch/>
        </p:blipFill>
        <p:spPr>
          <a:xfrm>
            <a:off x="6033979" y="654549"/>
            <a:ext cx="5966174" cy="3784001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6096000" y="4667003"/>
            <a:ext cx="6907444" cy="195517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Trabajo financiado con Beca Salud Investiga MSAL </a:t>
            </a:r>
          </a:p>
          <a:p>
            <a:pPr>
              <a:spcAft>
                <a:spcPts val="600"/>
              </a:spcAft>
            </a:pPr>
            <a:endParaRPr lang="es-E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endParaRPr lang="es-E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</a:pPr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PBI actual per </a:t>
            </a:r>
            <a:r>
              <a:rPr lang="es-E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</a:t>
            </a:r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2024 USD 13858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6CB4B4D-7CA3-9044-876B-883B54F8677D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6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9F44909-0FDE-994A-4536-985AAF483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314" y="0"/>
            <a:ext cx="8403771" cy="688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57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479E59-32D0-6C02-9B7C-5B94C2D9E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128" y="199182"/>
            <a:ext cx="7379607" cy="66588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sz="2400" b="1" dirty="0"/>
              <a:t>Qué son las enfermedades raras y la disyuntiva ética</a:t>
            </a:r>
          </a:p>
          <a:p>
            <a:pPr marL="0" indent="0">
              <a:buNone/>
            </a:pPr>
            <a:br>
              <a:rPr lang="es-AR" dirty="0"/>
            </a:br>
            <a:r>
              <a:rPr lang="es-AR" sz="2400" dirty="0"/>
              <a:t>Afectan a un </a:t>
            </a:r>
            <a:r>
              <a:rPr lang="es-AR" sz="2400" b="1" dirty="0">
                <a:solidFill>
                  <a:srgbClr val="C00000"/>
                </a:solidFill>
              </a:rPr>
              <a:t>número reducido de personas</a:t>
            </a:r>
            <a:r>
              <a:rPr lang="es-AR" sz="2400" dirty="0"/>
              <a:t>: hasta 5 por cada 10.000 en la UE y UK, o hasta 200.000 en USA o 50000 en </a:t>
            </a:r>
            <a:r>
              <a:rPr lang="es-AR" sz="2400" dirty="0" err="1"/>
              <a:t>Japon</a:t>
            </a:r>
            <a:r>
              <a:rPr lang="es-AR" sz="2400" dirty="0"/>
              <a:t>. </a:t>
            </a:r>
          </a:p>
          <a:p>
            <a:pPr marL="0" indent="0">
              <a:buNone/>
            </a:pPr>
            <a:r>
              <a:rPr lang="es-AR" sz="2400" dirty="0"/>
              <a:t>Se estima que existen más de 6.000, impactando al 5-8 % de la población mundial. </a:t>
            </a:r>
          </a:p>
          <a:p>
            <a:pPr marL="0" indent="0">
              <a:buNone/>
            </a:pPr>
            <a:r>
              <a:rPr lang="es-AR" sz="2400" dirty="0"/>
              <a:t>La mayoría son genéticas, crónicas y potencialmente mortales. </a:t>
            </a:r>
          </a:p>
          <a:p>
            <a:pPr marL="0" indent="0">
              <a:buNone/>
            </a:pPr>
            <a:r>
              <a:rPr lang="es-AR" sz="2400" dirty="0"/>
              <a:t>El debate ético principal radica en la </a:t>
            </a:r>
            <a:r>
              <a:rPr lang="es-AR" sz="2400" b="1" dirty="0">
                <a:solidFill>
                  <a:srgbClr val="C00000"/>
                </a:solidFill>
              </a:rPr>
              <a:t>tensión entre el derecho individual a recibir tratamiento y la obligación colectiva de optimizar recursos sanitarios. </a:t>
            </a:r>
          </a:p>
          <a:p>
            <a:pPr marL="0" indent="0">
              <a:buNone/>
            </a:pPr>
            <a:r>
              <a:rPr lang="es-AR" sz="2400" dirty="0"/>
              <a:t>Algunos autores sostienen que los pacientes con enfermedades raras merecen un trato preferente por equidad, mientras otros priorizan la eficiencia global del sistema sanitario, generando una disyuntiva entre justicia y maximización de salud.</a:t>
            </a:r>
          </a:p>
          <a:p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5074B5-283C-495F-8B63-A95ECD56D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91" y="765512"/>
            <a:ext cx="3797809" cy="532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97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E1665A6-74DB-4F44-A6EF-F01205E87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1E345C-EF4C-11AE-41F0-4B9DAA75AE8B}"/>
              </a:ext>
            </a:extLst>
          </p:cNvPr>
          <p:cNvSpPr txBox="1"/>
          <p:nvPr/>
        </p:nvSpPr>
        <p:spPr>
          <a:xfrm>
            <a:off x="643467" y="685800"/>
            <a:ext cx="10905066" cy="14859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Cuántas tienen tratamiento disponible?</a:t>
            </a:r>
            <a:endParaRPr lang="en-US" sz="440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endParaRPr lang="en-US" sz="44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E5BC5BA-8440-CAAC-F5DC-A0B4B417EE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267847"/>
              </p:ext>
            </p:extLst>
          </p:nvPr>
        </p:nvGraphicFramePr>
        <p:xfrm>
          <a:off x="331304" y="1616765"/>
          <a:ext cx="11569148" cy="4863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8074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7A52C-277C-99EE-9345-9B13FA19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Qué hacen los países?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021EC2-7C31-DA38-A845-289EE4647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25602"/>
            <a:ext cx="4362376" cy="47751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br>
              <a:rPr lang="es-AR" sz="1800" dirty="0"/>
            </a:br>
            <a:r>
              <a:rPr lang="es-AR" sz="1800" dirty="0"/>
              <a:t>Los países de ingresos altos han implementado marcos legislativos y programas específicos. </a:t>
            </a:r>
          </a:p>
          <a:p>
            <a:pPr marL="0" indent="0">
              <a:buNone/>
            </a:pPr>
            <a:r>
              <a:rPr lang="es-AR" sz="1800" dirty="0"/>
              <a:t>La </a:t>
            </a:r>
            <a:r>
              <a:rPr lang="es-AR" sz="1800" b="1" dirty="0"/>
              <a:t>Unión Europea, Estados Unidos y Japón</a:t>
            </a:r>
            <a:r>
              <a:rPr lang="es-AR" sz="1800" dirty="0"/>
              <a:t> otorgan exclusividad comercial (de 7 a 10 años), reducciones de tasas y beneficios fiscales a las llamadas “drogas huérfanas”.</a:t>
            </a:r>
          </a:p>
          <a:p>
            <a:pPr marL="0" indent="0">
              <a:buNone/>
            </a:pPr>
            <a:r>
              <a:rPr lang="es-AR" sz="1800" dirty="0"/>
              <a:t>Canadá y Australia adoptaron planes nacionales más recientes, centrados en ampliar el diagnóstico y la cobertura.</a:t>
            </a:r>
          </a:p>
          <a:p>
            <a:pPr marL="0" indent="0">
              <a:buNone/>
            </a:pPr>
            <a:r>
              <a:rPr lang="es-AR" sz="1800" dirty="0"/>
              <a:t>Además, se promueven </a:t>
            </a:r>
            <a:r>
              <a:rPr lang="es-AR" sz="1800" b="1" dirty="0"/>
              <a:t>asociaciones público-privadas, registros de pacientes, redes de referencia y consorcios internacionales como el </a:t>
            </a:r>
            <a:r>
              <a:rPr lang="es-AR" sz="1800" b="1" dirty="0" err="1"/>
              <a:t>IRDiRC</a:t>
            </a:r>
            <a:r>
              <a:rPr lang="es-AR" sz="1800" b="1" dirty="0"/>
              <a:t>, </a:t>
            </a:r>
            <a:r>
              <a:rPr lang="es-AR" sz="1800" dirty="0"/>
              <a:t>que facilitan investigación colaborativa y ensayos clínicos.</a:t>
            </a:r>
          </a:p>
          <a:p>
            <a:pPr marL="0" indent="0">
              <a:buNone/>
            </a:pPr>
            <a:r>
              <a:rPr lang="es-AR" sz="1800" dirty="0"/>
              <a:t> Estas medidas buscan crear ecosistemas sostenibles de innovación y acceso.</a:t>
            </a:r>
          </a:p>
        </p:txBody>
      </p:sp>
      <p:pic>
        <p:nvPicPr>
          <p:cNvPr id="4" name="Marcador de contenido 6">
            <a:extLst>
              <a:ext uri="{FF2B5EF4-FFF2-40B4-BE49-F238E27FC236}">
                <a16:creationId xmlns:a16="http://schemas.microsoft.com/office/drawing/2014/main" id="{43082CF1-D780-2BDA-9167-9DF92D8BF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965" y="1551355"/>
            <a:ext cx="5733975" cy="37552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960E043-7DD7-7E76-6358-7E47CED4A143}"/>
              </a:ext>
            </a:extLst>
          </p:cNvPr>
          <p:cNvSpPr txBox="1"/>
          <p:nvPr/>
        </p:nvSpPr>
        <p:spPr>
          <a:xfrm>
            <a:off x="5727350" y="5572035"/>
            <a:ext cx="6464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 err="1"/>
              <a:t>IRDiRC</a:t>
            </a:r>
            <a:r>
              <a:rPr lang="es-AR" b="1" dirty="0"/>
              <a:t>: International Rare </a:t>
            </a:r>
            <a:r>
              <a:rPr lang="es-AR" b="1" dirty="0" err="1"/>
              <a:t>Diseases</a:t>
            </a:r>
            <a:r>
              <a:rPr lang="es-AR" b="1" dirty="0"/>
              <a:t> </a:t>
            </a:r>
            <a:r>
              <a:rPr lang="es-AR" b="1" dirty="0" err="1"/>
              <a:t>Research</a:t>
            </a:r>
            <a:r>
              <a:rPr lang="es-AR" b="1" dirty="0"/>
              <a:t> </a:t>
            </a:r>
            <a:r>
              <a:rPr lang="es-AR" b="1" dirty="0" err="1"/>
              <a:t>Consortium</a:t>
            </a:r>
            <a:r>
              <a:rPr lang="es-AR" b="1" dirty="0"/>
              <a:t>-</a:t>
            </a:r>
            <a:r>
              <a:rPr lang="es-AR" dirty="0"/>
              <a:t> creado en </a:t>
            </a:r>
            <a:r>
              <a:rPr lang="es-AR" b="1" dirty="0"/>
              <a:t>2011</a:t>
            </a:r>
            <a:r>
              <a:rPr lang="es-AR" dirty="0"/>
              <a:t> por la </a:t>
            </a:r>
            <a:r>
              <a:rPr lang="es-AR" b="1" dirty="0"/>
              <a:t>Comisión Europea</a:t>
            </a:r>
            <a:r>
              <a:rPr lang="es-AR" dirty="0"/>
              <a:t> y el </a:t>
            </a:r>
            <a:r>
              <a:rPr lang="es-AR" b="1" dirty="0"/>
              <a:t>NIH</a:t>
            </a:r>
            <a:r>
              <a:rPr lang="es-AR" dirty="0"/>
              <a:t>, </a:t>
            </a:r>
            <a:r>
              <a:rPr lang="es-AR" b="1" dirty="0"/>
              <a:t>impulsar la investigación global en enfermedades raras</a:t>
            </a:r>
            <a:r>
              <a:rPr lang="es-AR" dirty="0"/>
              <a:t> y acelerar el desarrollo de diagnósticos y tratamientos.</a:t>
            </a:r>
          </a:p>
        </p:txBody>
      </p:sp>
    </p:spTree>
    <p:extLst>
      <p:ext uri="{BB962C8B-B14F-4D97-AF65-F5344CB8AC3E}">
        <p14:creationId xmlns:p14="http://schemas.microsoft.com/office/powerpoint/2010/main" val="2006154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DE4E0F-154D-C427-6C00-BC9E1AE39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es-AR" b="1" dirty="0"/>
              <a:t>Cuánto y cómo invierten los países?</a:t>
            </a:r>
            <a:endParaRPr lang="es-AR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C6886A4-8845-96F9-0A5D-62E83A291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696726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9660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7DCBC-3DE0-CDC6-16FC-F1D4A04C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7E28D49-5B88-950F-5299-0E86F24BC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0"/>
            <a:ext cx="4307243" cy="2364971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75957F2-E609-632C-C109-D1AB71CEC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333" y="2311852"/>
            <a:ext cx="3387110" cy="440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A1B7AC7-3370-1F52-39E1-D99A542A8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32371"/>
            <a:ext cx="5446357" cy="682562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B911CFF-E7EF-7035-6F0B-1B758F1D2E47}"/>
              </a:ext>
            </a:extLst>
          </p:cNvPr>
          <p:cNvSpPr txBox="1"/>
          <p:nvPr/>
        </p:nvSpPr>
        <p:spPr>
          <a:xfrm>
            <a:off x="805352" y="3050771"/>
            <a:ext cx="1333981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Case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study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of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discrepancies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in comparative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effectiveness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sources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drugs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with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RCT data in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England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Australia, and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Canada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(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among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cases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with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RCT Data in at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least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one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but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not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es-AR" sz="1200" b="0" i="0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countries</a:t>
            </a:r>
            <a:r>
              <a:rPr lang="es-AR" sz="1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)</a:t>
            </a:r>
            <a:endParaRPr lang="es-AR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09FC40-EB53-0ECF-2158-9DCA928BE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817" y="4078470"/>
            <a:ext cx="9124665" cy="414372"/>
          </a:xfrm>
          <a:prstGeom prst="rect">
            <a:avLst/>
          </a:prstGeom>
          <a:effectLst>
            <a:outerShdw blurRad="522342" dist="50800" dir="5400000" algn="ctr" rotWithShape="0">
              <a:srgbClr val="00B050"/>
            </a:outerShdw>
          </a:effectLst>
        </p:spPr>
      </p:pic>
    </p:spTree>
    <p:extLst>
      <p:ext uri="{BB962C8B-B14F-4D97-AF65-F5344CB8AC3E}">
        <p14:creationId xmlns:p14="http://schemas.microsoft.com/office/powerpoint/2010/main" val="2696411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88911C-0EC7-40A9-9BCB-CA8A66E46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023EA8-527A-4FA2-A71D-626F9127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60C46CD6-ADBB-41BC-8969-7C707D433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B6C38415-998B-45FB-A12C-BD0B184CB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8D89F71-9459-4318-ACAE-874616C3A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462" y="968188"/>
            <a:ext cx="1019404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C7C2B2BD-DE4E-545D-5419-9B88F64270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0099473"/>
              </p:ext>
            </p:extLst>
          </p:nvPr>
        </p:nvGraphicFramePr>
        <p:xfrm>
          <a:off x="1371600" y="1259175"/>
          <a:ext cx="9361357" cy="4257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187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>
            <a:spLocks noChangeArrowheads="1"/>
          </p:cNvSpPr>
          <p:nvPr/>
        </p:nvSpPr>
        <p:spPr bwMode="auto">
          <a:xfrm>
            <a:off x="952862" y="282797"/>
            <a:ext cx="3533527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AGENCIA REGULADORA </a:t>
            </a:r>
          </a:p>
        </p:txBody>
      </p:sp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5800747" y="238350"/>
            <a:ext cx="5979032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" altLang="es-ES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AGENCIA U ORGANISMO  EVALUACIÓN DE TECNOLOGIAS </a:t>
            </a:r>
          </a:p>
        </p:txBody>
      </p:sp>
      <p:sp>
        <p:nvSpPr>
          <p:cNvPr id="7" name="Distinto de 6"/>
          <p:cNvSpPr/>
          <p:nvPr/>
        </p:nvSpPr>
        <p:spPr>
          <a:xfrm>
            <a:off x="4486388" y="158980"/>
            <a:ext cx="1314358" cy="650829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>
              <a:solidFill>
                <a:schemeClr val="tx1"/>
              </a:solidFill>
            </a:endParaRPr>
          </a:p>
        </p:txBody>
      </p:sp>
      <p:sp>
        <p:nvSpPr>
          <p:cNvPr id="9" name="Rectángulo: esquinas redondeadas 8"/>
          <p:cNvSpPr/>
          <p:nvPr/>
        </p:nvSpPr>
        <p:spPr>
          <a:xfrm>
            <a:off x="1273514" y="1097127"/>
            <a:ext cx="2495375" cy="129530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9462" name="CuadroTexto 9"/>
          <p:cNvSpPr txBox="1">
            <a:spLocks noChangeArrowheads="1"/>
          </p:cNvSpPr>
          <p:nvPr/>
        </p:nvSpPr>
        <p:spPr bwMode="auto">
          <a:xfrm>
            <a:off x="1524321" y="1265390"/>
            <a:ext cx="188581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chemeClr val="bg1"/>
                </a:solidFill>
              </a:rPr>
              <a:t>NUEVA TECNOLOGÍA SANITARIA</a:t>
            </a:r>
          </a:p>
        </p:txBody>
      </p:sp>
      <p:sp>
        <p:nvSpPr>
          <p:cNvPr id="11" name="Rectángulo: esquinas redondeadas 10"/>
          <p:cNvSpPr/>
          <p:nvPr/>
        </p:nvSpPr>
        <p:spPr>
          <a:xfrm>
            <a:off x="4553058" y="2800394"/>
            <a:ext cx="2495375" cy="1295309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9464" name="CuadroTexto 11"/>
          <p:cNvSpPr txBox="1">
            <a:spLocks noChangeArrowheads="1"/>
          </p:cNvSpPr>
          <p:nvPr/>
        </p:nvSpPr>
        <p:spPr bwMode="auto">
          <a:xfrm>
            <a:off x="4676875" y="3022629"/>
            <a:ext cx="224774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chemeClr val="bg1"/>
                </a:solidFill>
              </a:rPr>
              <a:t>APROBACION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chemeClr val="bg1"/>
                </a:solidFill>
              </a:rPr>
              <a:t>USO Y COMERCIALIZACION</a:t>
            </a:r>
          </a:p>
        </p:txBody>
      </p:sp>
      <p:sp>
        <p:nvSpPr>
          <p:cNvPr id="13" name="Rectángulo: esquinas redondeadas 12"/>
          <p:cNvSpPr/>
          <p:nvPr/>
        </p:nvSpPr>
        <p:spPr>
          <a:xfrm>
            <a:off x="8743764" y="2828967"/>
            <a:ext cx="2495375" cy="1295309"/>
          </a:xfrm>
          <a:prstGeom prst="roundRect">
            <a:avLst/>
          </a:prstGeom>
          <a:solidFill>
            <a:srgbClr val="0095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9466" name="CuadroTexto 13"/>
          <p:cNvSpPr txBox="1">
            <a:spLocks noChangeArrowheads="1"/>
          </p:cNvSpPr>
          <p:nvPr/>
        </p:nvSpPr>
        <p:spPr bwMode="auto">
          <a:xfrm>
            <a:off x="9048543" y="3290898"/>
            <a:ext cx="1885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chemeClr val="bg1"/>
                </a:solidFill>
              </a:rPr>
              <a:t>COBERTURA</a:t>
            </a:r>
          </a:p>
        </p:txBody>
      </p:sp>
      <p:sp>
        <p:nvSpPr>
          <p:cNvPr id="15" name="Flecha: hacia arriba 14"/>
          <p:cNvSpPr/>
          <p:nvPr/>
        </p:nvSpPr>
        <p:spPr>
          <a:xfrm rot="5400000">
            <a:off x="7704025" y="2755949"/>
            <a:ext cx="523838" cy="1441349"/>
          </a:xfrm>
          <a:prstGeom prst="upArrow">
            <a:avLst>
              <a:gd name="adj1" fmla="val 50001"/>
              <a:gd name="adj2" fmla="val 50000"/>
            </a:avLst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grpSp>
        <p:nvGrpSpPr>
          <p:cNvPr id="19468" name="Grupo 26"/>
          <p:cNvGrpSpPr>
            <a:grpSpLocks/>
          </p:cNvGrpSpPr>
          <p:nvPr/>
        </p:nvGrpSpPr>
        <p:grpSpPr bwMode="auto">
          <a:xfrm>
            <a:off x="6553168" y="1089188"/>
            <a:ext cx="5943183" cy="1295309"/>
            <a:chOff x="6496050" y="4512468"/>
            <a:chExt cx="5943600" cy="1295400"/>
          </a:xfrm>
        </p:grpSpPr>
        <p:sp>
          <p:nvSpPr>
            <p:cNvPr id="16" name="Rectángulo: esquinas redondeadas 15"/>
            <p:cNvSpPr/>
            <p:nvPr/>
          </p:nvSpPr>
          <p:spPr>
            <a:xfrm>
              <a:off x="6496050" y="4512468"/>
              <a:ext cx="2495550" cy="1295400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AR"/>
            </a:p>
          </p:txBody>
        </p:sp>
        <p:sp>
          <p:nvSpPr>
            <p:cNvPr id="19481" name="CuadroTexto 16"/>
            <p:cNvSpPr txBox="1">
              <a:spLocks noChangeArrowheads="1"/>
            </p:cNvSpPr>
            <p:nvPr/>
          </p:nvSpPr>
          <p:spPr bwMode="auto">
            <a:xfrm>
              <a:off x="6800851" y="4680881"/>
              <a:ext cx="1885948" cy="923395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AR" altLang="es-AR" sz="1800" b="1">
                  <a:solidFill>
                    <a:schemeClr val="bg1"/>
                  </a:solidFill>
                </a:rPr>
                <a:t>EVALUACION DE TECNOLOGÍA SANITARIA</a:t>
              </a:r>
            </a:p>
          </p:txBody>
        </p:sp>
        <p:sp>
          <p:nvSpPr>
            <p:cNvPr id="19482" name="CuadroTexto 17"/>
            <p:cNvSpPr txBox="1">
              <a:spLocks noChangeArrowheads="1"/>
            </p:cNvSpPr>
            <p:nvPr/>
          </p:nvSpPr>
          <p:spPr bwMode="auto">
            <a:xfrm>
              <a:off x="8991600" y="4656951"/>
              <a:ext cx="3448050" cy="92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AR" altLang="es-AR" sz="1800" b="1"/>
                <a:t>. ¿SE DEBE CUBRIR?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AR" altLang="es-AR" sz="1800" b="1"/>
                <a:t>. ¿A QUIENES?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AR" altLang="es-AR" sz="1800" b="1"/>
                <a:t>. ¿A QUE PRECIO?</a:t>
              </a:r>
            </a:p>
          </p:txBody>
        </p:sp>
      </p:grpSp>
      <p:sp>
        <p:nvSpPr>
          <p:cNvPr id="19" name="Flecha: hacia arriba 18"/>
          <p:cNvSpPr/>
          <p:nvPr/>
        </p:nvSpPr>
        <p:spPr>
          <a:xfrm rot="10800000">
            <a:off x="2200549" y="2678166"/>
            <a:ext cx="495265" cy="1557228"/>
          </a:xfrm>
          <a:prstGeom prst="upArrow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20" name="Rectángulo: esquinas redondeadas 19"/>
          <p:cNvSpPr/>
          <p:nvPr/>
        </p:nvSpPr>
        <p:spPr>
          <a:xfrm>
            <a:off x="1200493" y="4379847"/>
            <a:ext cx="2495375" cy="1295309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9471" name="CuadroTexto 20"/>
          <p:cNvSpPr txBox="1">
            <a:spLocks noChangeArrowheads="1"/>
          </p:cNvSpPr>
          <p:nvPr/>
        </p:nvSpPr>
        <p:spPr bwMode="auto">
          <a:xfrm>
            <a:off x="1505272" y="4681450"/>
            <a:ext cx="1885818" cy="64633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chemeClr val="bg1"/>
                </a:solidFill>
              </a:rPr>
              <a:t>AGENCIA REGULADORA</a:t>
            </a:r>
          </a:p>
        </p:txBody>
      </p:sp>
      <p:grpSp>
        <p:nvGrpSpPr>
          <p:cNvPr id="19472" name="Grupo 25"/>
          <p:cNvGrpSpPr>
            <a:grpSpLocks/>
          </p:cNvGrpSpPr>
          <p:nvPr/>
        </p:nvGrpSpPr>
        <p:grpSpPr bwMode="auto">
          <a:xfrm>
            <a:off x="952860" y="2651370"/>
            <a:ext cx="1095299" cy="1380260"/>
            <a:chOff x="1993113" y="2688714"/>
            <a:chExt cx="1885950" cy="1373042"/>
          </a:xfrm>
        </p:grpSpPr>
        <p:sp>
          <p:nvSpPr>
            <p:cNvPr id="22" name="CuadroTexto 21"/>
            <p:cNvSpPr txBox="1"/>
            <p:nvPr/>
          </p:nvSpPr>
          <p:spPr>
            <a:xfrm>
              <a:off x="1993113" y="2688714"/>
              <a:ext cx="1885950" cy="30616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AR" sz="1400" dirty="0"/>
                <a:t>CALIDAD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1993113" y="3203099"/>
              <a:ext cx="1885950" cy="30616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AR" sz="1400" dirty="0"/>
                <a:t>EFICACIA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1993113" y="3755588"/>
              <a:ext cx="1885950" cy="30616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AR" sz="1400" dirty="0"/>
                <a:t>SEGURIDAD</a:t>
              </a:r>
            </a:p>
          </p:txBody>
        </p:sp>
      </p:grpSp>
      <p:pic>
        <p:nvPicPr>
          <p:cNvPr id="19473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497" y="5949870"/>
            <a:ext cx="1650337" cy="5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Flecha: hacia arriba 27"/>
          <p:cNvSpPr/>
          <p:nvPr/>
        </p:nvSpPr>
        <p:spPr>
          <a:xfrm rot="3817748">
            <a:off x="3529193" y="3024217"/>
            <a:ext cx="523838" cy="1441349"/>
          </a:xfrm>
          <a:prstGeom prst="upArrow">
            <a:avLst>
              <a:gd name="adj1" fmla="val 50001"/>
              <a:gd name="adj2" fmla="val 50000"/>
            </a:avLst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30" name="Flecha: hacia arriba 29"/>
          <p:cNvSpPr/>
          <p:nvPr/>
        </p:nvSpPr>
        <p:spPr>
          <a:xfrm rot="10800000">
            <a:off x="7605608" y="2552762"/>
            <a:ext cx="495265" cy="738136"/>
          </a:xfrm>
          <a:prstGeom prst="upArrow">
            <a:avLst>
              <a:gd name="adj1" fmla="val 50001"/>
              <a:gd name="adj2" fmla="val 50000"/>
            </a:avLst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pic>
        <p:nvPicPr>
          <p:cNvPr id="19476" name="Imagen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322" y="3102333"/>
            <a:ext cx="766805" cy="73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8378" y="5687748"/>
            <a:ext cx="1464189" cy="92939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3311" y="5510328"/>
            <a:ext cx="1567703" cy="10432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0648" y="4308350"/>
            <a:ext cx="2070580" cy="99055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5535" y="4755501"/>
            <a:ext cx="1664728" cy="93224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0350" y="5717826"/>
            <a:ext cx="1369429" cy="10257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48543" y="4379847"/>
            <a:ext cx="1477858" cy="1477858"/>
          </a:xfrm>
          <a:prstGeom prst="rect">
            <a:avLst/>
          </a:prstGeom>
        </p:spPr>
      </p:pic>
      <p:pic>
        <p:nvPicPr>
          <p:cNvPr id="1026" name="Picture 2" descr="Salud. Comisión Nacional de Evaluación de Tecnologías Sanitarias. y  Excelencia Clínica, realiza evaluaciones.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759" y="5794493"/>
            <a:ext cx="1773968" cy="9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curvado 25"/>
          <p:cNvCxnSpPr/>
          <p:nvPr/>
        </p:nvCxnSpPr>
        <p:spPr>
          <a:xfrm rot="5400000">
            <a:off x="5247170" y="4871560"/>
            <a:ext cx="2899514" cy="857221"/>
          </a:xfrm>
          <a:prstGeom prst="curvedConnector3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54449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EC27341-4ABB-43EF-9E57-10A858F9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rgbClr val="5E5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98C55-54CC-433B-905F-FB0B2D200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3414014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59" y="1091431"/>
            <a:ext cx="2781372" cy="46745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E21906-D4D4-4F16-9228-3E004930E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1968" y="485853"/>
            <a:ext cx="3575304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567" y="1037560"/>
            <a:ext cx="2941124" cy="478231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65BCC85-4C69-4CFB-A36A-6A489B87F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139" y="484069"/>
            <a:ext cx="3899229" cy="28642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970" y="798656"/>
            <a:ext cx="1817635" cy="223022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A14BDAC-394B-4E9A-8ECE-61AA1A7C2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139" y="3509152"/>
            <a:ext cx="3899229" cy="28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5930" y="3830885"/>
            <a:ext cx="1823714" cy="2224042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6CB4B4D-7CA3-9044-876B-883B54F8677D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16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9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2"/>
          <p:cNvSpPr>
            <a:spLocks noGrp="1"/>
          </p:cNvSpPr>
          <p:nvPr>
            <p:ph idx="1"/>
          </p:nvPr>
        </p:nvSpPr>
        <p:spPr>
          <a:xfrm>
            <a:off x="-465500" y="274411"/>
            <a:ext cx="7866440" cy="435103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 HDCN AGENCIAS/ORGANISMOS ETS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1800" dirty="0"/>
              <a:t> </a:t>
            </a:r>
            <a:endParaRPr lang="en-US" sz="1800" dirty="0"/>
          </a:p>
          <a:p>
            <a:endParaRPr lang="en-US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479" y="748951"/>
            <a:ext cx="4283194" cy="4574567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775789" y="618078"/>
            <a:ext cx="6752651" cy="507418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279" indent="-173279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AR" sz="1455" dirty="0">
              <a:solidFill>
                <a:schemeClr val="tx1"/>
              </a:solidFill>
              <a:hlinkClick r:id="rId4"/>
            </a:endParaRPr>
          </a:p>
          <a:p>
            <a:pPr marL="173279" indent="-17327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1455" dirty="0">
                <a:solidFill>
                  <a:schemeClr val="tx1"/>
                </a:solidFill>
                <a:latin typeface="+mj-lt"/>
                <a:hlinkClick r:id="rId4"/>
              </a:rPr>
              <a:t>0703-D-2024</a:t>
            </a:r>
            <a:r>
              <a:rPr lang="es-AR" sz="1455" dirty="0">
                <a:solidFill>
                  <a:schemeClr val="tx1"/>
                </a:solidFill>
                <a:latin typeface="+mj-lt"/>
              </a:rPr>
              <a:t> 	</a:t>
            </a:r>
            <a:r>
              <a:rPr lang="es-AR" sz="1455" b="1" dirty="0">
                <a:solidFill>
                  <a:schemeClr val="tx1"/>
                </a:solidFill>
                <a:latin typeface="+mj-lt"/>
              </a:rPr>
              <a:t>GOLLAN, DANIEL</a:t>
            </a:r>
            <a:r>
              <a:rPr lang="es-AR" sz="1455" dirty="0">
                <a:solidFill>
                  <a:schemeClr val="tx1"/>
                </a:solidFill>
                <a:latin typeface="+mj-lt"/>
              </a:rPr>
              <a:t>: DE LEY. REGULACIÓN DE MEDICAMENTOS Y TECNOLOGIAS DE ALTO PRECIO. </a:t>
            </a:r>
          </a:p>
          <a:p>
            <a:pPr marL="173279" indent="-17327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AR" sz="1455" dirty="0">
                <a:solidFill>
                  <a:schemeClr val="tx1"/>
                </a:solidFill>
                <a:latin typeface="+mj-lt"/>
                <a:hlinkClick r:id="rId5"/>
              </a:rPr>
              <a:t>0237-D-2024</a:t>
            </a:r>
            <a:r>
              <a:rPr lang="es-AR" sz="1455" dirty="0">
                <a:solidFill>
                  <a:schemeClr val="tx1"/>
                </a:solidFill>
                <a:latin typeface="+mj-lt"/>
              </a:rPr>
              <a:t> 	</a:t>
            </a:r>
            <a:r>
              <a:rPr lang="es-AR" sz="1455" b="1" dirty="0">
                <a:solidFill>
                  <a:schemeClr val="tx1"/>
                </a:solidFill>
                <a:latin typeface="+mj-lt"/>
              </a:rPr>
              <a:t>CISNEROS, CARLOS:</a:t>
            </a:r>
            <a:r>
              <a:rPr lang="es-AR" sz="1455" dirty="0">
                <a:solidFill>
                  <a:schemeClr val="tx1"/>
                </a:solidFill>
                <a:latin typeface="+mj-lt"/>
              </a:rPr>
              <a:t> DE LEY. CREACIÓN DEL INSTITUTO NACIONAL DE EVALUACIÓN DE TECNOLOGÍAS DE LA SALUD (INETS). </a:t>
            </a:r>
            <a:endParaRPr lang="es-AR" sz="1455" b="1" dirty="0">
              <a:solidFill>
                <a:schemeClr val="tx1"/>
              </a:solidFill>
              <a:latin typeface="+mj-lt"/>
            </a:endParaRPr>
          </a:p>
          <a:p>
            <a:pPr marL="173279" indent="-17327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55" dirty="0">
                <a:solidFill>
                  <a:schemeClr val="tx1"/>
                </a:solidFill>
                <a:latin typeface="+mj-lt"/>
                <a:hlinkClick r:id="rId6"/>
              </a:rPr>
              <a:t>2575-D-2024</a:t>
            </a:r>
            <a:r>
              <a:rPr lang="es-ES" sz="1455" dirty="0">
                <a:solidFill>
                  <a:schemeClr val="tx1"/>
                </a:solidFill>
                <a:latin typeface="+mj-lt"/>
              </a:rPr>
              <a:t>	</a:t>
            </a:r>
            <a:r>
              <a:rPr lang="es-ES" sz="1455" b="1" dirty="0">
                <a:solidFill>
                  <a:schemeClr val="tx1"/>
                </a:solidFill>
                <a:latin typeface="+mj-lt"/>
              </a:rPr>
              <a:t>MAQUIEYRA, MARTIN; :</a:t>
            </a:r>
            <a:r>
              <a:rPr lang="es-ES" sz="1455" dirty="0">
                <a:solidFill>
                  <a:schemeClr val="tx1"/>
                </a:solidFill>
                <a:latin typeface="+mj-lt"/>
              </a:rPr>
              <a:t> DE LEY. AGENCIA NACIONAL DE EVALUACIÓN DE TECNOLOGÍAS SANITARIAS (AGNET). CREACIÓN.  </a:t>
            </a:r>
          </a:p>
          <a:p>
            <a:pPr marL="173279" indent="-17327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55" dirty="0">
                <a:solidFill>
                  <a:schemeClr val="tx1"/>
                </a:solidFill>
                <a:latin typeface="+mj-lt"/>
                <a:hlinkClick r:id="rId7"/>
              </a:rPr>
              <a:t>3728-D-2024</a:t>
            </a:r>
            <a:r>
              <a:rPr lang="es-ES" sz="1455" dirty="0">
                <a:solidFill>
                  <a:schemeClr val="tx1"/>
                </a:solidFill>
                <a:latin typeface="+mj-lt"/>
              </a:rPr>
              <a:t>	</a:t>
            </a:r>
            <a:r>
              <a:rPr lang="es-ES" sz="1455" b="1" dirty="0">
                <a:solidFill>
                  <a:schemeClr val="tx1"/>
                </a:solidFill>
                <a:latin typeface="+mj-lt"/>
              </a:rPr>
              <a:t>FEIN, MONICA: </a:t>
            </a:r>
            <a:r>
              <a:rPr lang="es-ES" sz="1455" dirty="0">
                <a:solidFill>
                  <a:schemeClr val="tx1"/>
                </a:solidFill>
                <a:latin typeface="+mj-lt"/>
              </a:rPr>
              <a:t>DE LEY. CREACIÓN DEL "INSTITUTO NACIONAL DE EVALUACIÓN DE TECNOLOGÍAS SANITARIAS - INETS -", EN EL ÁMBITO DEL MINISTERIO DE SALUD DE LA NACIÓN. </a:t>
            </a:r>
          </a:p>
          <a:p>
            <a:pPr marL="173279" indent="-17327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55" dirty="0">
                <a:solidFill>
                  <a:schemeClr val="tx1"/>
                </a:solidFill>
                <a:latin typeface="+mj-lt"/>
                <a:hlinkClick r:id="rId8"/>
              </a:rPr>
              <a:t>1388-D-2025</a:t>
            </a:r>
            <a:r>
              <a:rPr lang="en-US" sz="1455" dirty="0">
                <a:solidFill>
                  <a:schemeClr val="tx1"/>
                </a:solidFill>
                <a:latin typeface="+mj-lt"/>
              </a:rPr>
              <a:t>  </a:t>
            </a:r>
            <a:r>
              <a:rPr lang="en-US" sz="1455" b="1" dirty="0">
                <a:solidFill>
                  <a:schemeClr val="tx1"/>
                </a:solidFill>
                <a:latin typeface="+mj-lt"/>
              </a:rPr>
              <a:t>CAMPAGNOLI, MARCELA; </a:t>
            </a:r>
            <a:r>
              <a:rPr lang="en-US" sz="1455" dirty="0">
                <a:solidFill>
                  <a:schemeClr val="tx1"/>
                </a:solidFill>
                <a:latin typeface="+mj-lt"/>
              </a:rPr>
              <a:t>DE LEY. DECLÁRESE DE INTERÉS NACIONAL Y ESTRATÉGICO EN EL ÁMBITO DE LA SALUD PÚBLICA NACIONAL, LA EVALUACIÓN DE TECNOLOGÍAS SANITARIAS. CRÉASE EL INSTITUTO NACIONAL DE EVALUACIÓN DE TECNOLOGÍAS SANITARIAS. </a:t>
            </a:r>
            <a:endParaRPr lang="es-ES" sz="1455" b="1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1455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455" dirty="0">
              <a:solidFill>
                <a:schemeClr val="tx1"/>
              </a:solidFill>
            </a:endParaRPr>
          </a:p>
          <a:p>
            <a:pPr marL="173279" indent="-173279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55" dirty="0">
              <a:solidFill>
                <a:schemeClr val="tx1"/>
              </a:solidFill>
            </a:endParaRPr>
          </a:p>
        </p:txBody>
      </p:sp>
      <p:sp>
        <p:nvSpPr>
          <p:cNvPr id="3" name="Distinto de 2"/>
          <p:cNvSpPr/>
          <p:nvPr/>
        </p:nvSpPr>
        <p:spPr>
          <a:xfrm>
            <a:off x="82108" y="6061926"/>
            <a:ext cx="964043" cy="602571"/>
          </a:xfrm>
          <a:prstGeom prst="mathNotEqual">
            <a:avLst>
              <a:gd name="adj1" fmla="val 20347"/>
              <a:gd name="adj2" fmla="val 6600000"/>
              <a:gd name="adj3" fmla="val 1176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47016" y="5783725"/>
            <a:ext cx="6752651" cy="9722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183" dirty="0">
                <a:solidFill>
                  <a:schemeClr val="tx2"/>
                </a:solidFill>
              </a:rPr>
              <a:t>Conformación, momento de actuación, transparencia, informes vinculantes, precios, financiamiento, otros</a:t>
            </a:r>
            <a:endParaRPr lang="en-US" sz="2183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53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22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  <p:sp useBgFill="1">
        <p:nvSpPr>
          <p:cNvPr id="36" name="Rectangle 26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2B2824-3E6B-4143-8360-DE75D149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770" y="4883213"/>
            <a:ext cx="9707116" cy="9367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1600" b="1" cap="all" dirty="0"/>
              <a:t>15 de Abril 2025, </a:t>
            </a:r>
            <a:r>
              <a:rPr lang="en-US" sz="1600" b="1" cap="all" dirty="0" err="1"/>
              <a:t>reunión</a:t>
            </a:r>
            <a:r>
              <a:rPr lang="en-US" sz="1600" b="1" cap="all" dirty="0"/>
              <a:t> </a:t>
            </a:r>
            <a:r>
              <a:rPr lang="en-US" sz="1600" b="1" cap="all" dirty="0" err="1"/>
              <a:t>en</a:t>
            </a:r>
            <a:r>
              <a:rPr lang="en-US" sz="1600" b="1" cap="all" dirty="0"/>
              <a:t> </a:t>
            </a:r>
            <a:r>
              <a:rPr lang="en-US" sz="1600" b="1" cap="all" dirty="0" err="1"/>
              <a:t>comisión</a:t>
            </a:r>
            <a:r>
              <a:rPr lang="en-US" sz="1600" b="1" cap="all" dirty="0"/>
              <a:t> de </a:t>
            </a:r>
            <a:r>
              <a:rPr lang="en-US" sz="1600" b="1" cap="all" dirty="0" err="1"/>
              <a:t>salud</a:t>
            </a:r>
            <a:r>
              <a:rPr lang="en-US" sz="1600" b="1" cap="all" dirty="0"/>
              <a:t> y </a:t>
            </a:r>
            <a:r>
              <a:rPr lang="en-US" sz="1600" b="1" cap="all" dirty="0" err="1"/>
              <a:t>acción</a:t>
            </a:r>
            <a:r>
              <a:rPr lang="en-US" sz="1600" b="1" cap="all" dirty="0"/>
              <a:t> social, se </a:t>
            </a:r>
            <a:r>
              <a:rPr lang="en-US" sz="1600" b="1" cap="all" dirty="0" err="1"/>
              <a:t>debatieron</a:t>
            </a:r>
            <a:r>
              <a:rPr lang="en-US" sz="1600" b="1" cap="all" dirty="0"/>
              <a:t> </a:t>
            </a:r>
            <a:r>
              <a:rPr lang="en-US" sz="1600" b="1" cap="all" dirty="0" err="1"/>
              <a:t>los</a:t>
            </a:r>
            <a:r>
              <a:rPr lang="en-US" sz="1600" b="1" cap="all" dirty="0"/>
              <a:t> </a:t>
            </a:r>
            <a:r>
              <a:rPr lang="en-US" sz="1600" b="1" cap="all" dirty="0" err="1"/>
              <a:t>proyectos</a:t>
            </a:r>
            <a:r>
              <a:rPr lang="en-US" sz="1600" b="1" cap="all" dirty="0"/>
              <a:t> de ley DE AGENCIAS con </a:t>
            </a:r>
            <a:r>
              <a:rPr lang="en-US" sz="1600" b="1" cap="all" dirty="0" err="1"/>
              <a:t>estado</a:t>
            </a:r>
            <a:r>
              <a:rPr lang="en-US" sz="1600" b="1" cap="all" dirty="0"/>
              <a:t> </a:t>
            </a:r>
            <a:r>
              <a:rPr lang="en-US" sz="1600" b="1" cap="all" dirty="0" err="1"/>
              <a:t>parlamentario</a:t>
            </a:r>
            <a:r>
              <a:rPr lang="en-US" sz="1600" b="1" cap="all" dirty="0"/>
              <a:t>.</a:t>
            </a:r>
            <a:br>
              <a:rPr lang="en-US" sz="1600" b="1" cap="all" dirty="0"/>
            </a:br>
            <a:br>
              <a:rPr lang="en-US" sz="1600" b="1" cap="all" dirty="0"/>
            </a:br>
            <a:r>
              <a:rPr lang="en-US" sz="1600" b="1" cap="all" dirty="0" err="1"/>
              <a:t>Asistieron</a:t>
            </a:r>
            <a:r>
              <a:rPr lang="en-US" sz="1600" b="1" cap="all" dirty="0"/>
              <a:t> </a:t>
            </a:r>
            <a:r>
              <a:rPr lang="en-US" sz="1600" b="1" cap="all" dirty="0" err="1"/>
              <a:t>referentes</a:t>
            </a:r>
            <a:r>
              <a:rPr lang="en-US" sz="1600" b="1" cap="all" dirty="0"/>
              <a:t> </a:t>
            </a:r>
            <a:r>
              <a:rPr lang="en-US" sz="1600" b="1" cap="all" dirty="0" err="1"/>
              <a:t>académicos</a:t>
            </a:r>
            <a:r>
              <a:rPr lang="en-US" sz="1600" b="1" cap="all" dirty="0"/>
              <a:t>, ONGs, </a:t>
            </a:r>
            <a:r>
              <a:rPr lang="en-US" sz="1600" b="1" cap="all" dirty="0" err="1"/>
              <a:t>financiadores</a:t>
            </a:r>
            <a:r>
              <a:rPr lang="en-US" sz="1600" b="1" cap="all" dirty="0"/>
              <a:t>, </a:t>
            </a:r>
            <a:r>
              <a:rPr lang="en-US" sz="1600" b="1" cap="all" dirty="0" err="1"/>
              <a:t>cámaras</a:t>
            </a:r>
            <a:r>
              <a:rPr lang="en-US" sz="1600" b="1" cap="all" dirty="0"/>
              <a:t> </a:t>
            </a:r>
            <a:r>
              <a:rPr lang="en-US" sz="1600" b="1" cap="all" dirty="0" err="1"/>
              <a:t>farmacéuticas</a:t>
            </a:r>
            <a:r>
              <a:rPr lang="en-US" sz="1600" b="1" cap="all" dirty="0"/>
              <a:t> e </a:t>
            </a:r>
            <a:r>
              <a:rPr lang="en-US" sz="1600" b="1" cap="all" dirty="0" err="1"/>
              <a:t>insumos</a:t>
            </a:r>
            <a:r>
              <a:rPr lang="en-US" sz="1600" b="1" cap="all" dirty="0"/>
              <a:t> entre </a:t>
            </a:r>
            <a:r>
              <a:rPr lang="en-US" sz="1600" b="1" cap="all" dirty="0" err="1"/>
              <a:t>otros</a:t>
            </a:r>
            <a:r>
              <a:rPr lang="en-US" sz="1600" b="1" cap="all" dirty="0"/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31ADD-6DF6-400E-A266-DC42C0F1E4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47" b="-1"/>
          <a:stretch>
            <a:fillRect/>
          </a:stretch>
        </p:blipFill>
        <p:spPr>
          <a:xfrm>
            <a:off x="648614" y="643467"/>
            <a:ext cx="5120503" cy="354366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54AA987-FA81-4DE5-954B-93B10FC1E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548" r="-1" b="-1"/>
          <a:stretch>
            <a:fillRect/>
          </a:stretch>
        </p:blipFill>
        <p:spPr>
          <a:xfrm>
            <a:off x="6422881" y="643467"/>
            <a:ext cx="5120503" cy="3543662"/>
          </a:xfrm>
          <a:prstGeom prst="rect">
            <a:avLst/>
          </a:prstGeom>
        </p:spPr>
      </p:pic>
      <p:sp>
        <p:nvSpPr>
          <p:cNvPr id="37" name="Freeform: Shape 28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38" name="Freeform: Shape 30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1720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67E2D8A-19BE-48A0-889C-CCAC0234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056" r="10391"/>
          <a:stretch/>
        </p:blipFill>
        <p:spPr>
          <a:xfrm>
            <a:off x="1023562" y="1142446"/>
            <a:ext cx="5071256" cy="4253066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89913" y="1614334"/>
            <a:ext cx="5526315" cy="42530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enviadas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MSAL 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esa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reunion, sin 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514350" indent="-514350">
              <a:buAutoNum type="arabicPeriod"/>
            </a:pPr>
            <a:r>
              <a:rPr lang="en-US" dirty="0" err="1"/>
              <a:t>Autonomía</a:t>
            </a:r>
            <a:r>
              <a:rPr lang="en-US" dirty="0"/>
              <a:t> </a:t>
            </a:r>
            <a:r>
              <a:rPr lang="en-US" dirty="0" err="1"/>
              <a:t>técnica</a:t>
            </a:r>
            <a:r>
              <a:rPr lang="en-US" dirty="0"/>
              <a:t> e </a:t>
            </a:r>
            <a:r>
              <a:rPr lang="en-US" dirty="0" err="1"/>
              <a:t>independencia</a:t>
            </a:r>
            <a:r>
              <a:rPr lang="en-US" dirty="0"/>
              <a:t> </a:t>
            </a:r>
            <a:r>
              <a:rPr lang="en-US" dirty="0" err="1"/>
              <a:t>institucional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s-ES" dirty="0"/>
              <a:t>Gobernanza plural, participación y control ético</a:t>
            </a:r>
          </a:p>
          <a:p>
            <a:pPr marL="514350" indent="-514350">
              <a:buAutoNum type="arabicPeriod"/>
            </a:pPr>
            <a:r>
              <a:rPr lang="es-ES" dirty="0"/>
              <a:t>Carácter vinculante de las decisiones. (seleccionadas).</a:t>
            </a:r>
          </a:p>
          <a:p>
            <a:pPr marL="514350" indent="-514350">
              <a:buAutoNum type="arabicPeriod"/>
            </a:pPr>
            <a:r>
              <a:rPr lang="es-ES" dirty="0"/>
              <a:t>Transparencia y acceso público a la información.</a:t>
            </a:r>
          </a:p>
          <a:p>
            <a:pPr marL="514350" indent="-514350">
              <a:buAutoNum type="arabicPeriod"/>
            </a:pPr>
            <a:r>
              <a:rPr lang="es-ES" dirty="0"/>
              <a:t>Enfoque centrado en la salud pública, la equidad y la innovación significativa.</a:t>
            </a:r>
          </a:p>
          <a:p>
            <a:pPr marL="514350" indent="-514350">
              <a:buAutoNum type="arabicPeriod"/>
            </a:pPr>
            <a:r>
              <a:rPr lang="es-ES" dirty="0"/>
              <a:t>Debate sobre los criterios de fijación de precios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94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FAE263-CA3C-8CD2-23B0-D5B71A9F5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455" y="5578762"/>
            <a:ext cx="5264727" cy="961735"/>
          </a:xfrm>
        </p:spPr>
        <p:txBody>
          <a:bodyPr>
            <a:normAutofit fontScale="90000"/>
          </a:bodyPr>
          <a:lstStyle/>
          <a:p>
            <a:r>
              <a:rPr lang="es-AR" dirty="0"/>
              <a:t>Agencia por provincia?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FBF78C1-3A3A-5A51-B69A-DE12695E6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6307" y="665019"/>
            <a:ext cx="3993148" cy="57126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6CF1B5B-7CB4-673A-6F5B-EEE9624D8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465" y="521852"/>
            <a:ext cx="4362399" cy="505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18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4B1ED61-F397-0000-525E-7A13CCCE6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348" y="347582"/>
            <a:ext cx="4925660" cy="2997818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520AC2F-11F5-A055-DD93-BC00A6593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84698" y="3512600"/>
            <a:ext cx="4792960" cy="33094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005180-8BD0-E284-963F-906FEF5D7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42" y="442291"/>
            <a:ext cx="5048960" cy="597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840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8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9134B3C-8C42-2B7B-2068-01EBAED70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7269" y="2016617"/>
            <a:ext cx="3355942" cy="373283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s-ES_tradnl" sz="2200" b="1" cap="all" noProof="0" dirty="0"/>
              <a:t>Desafíos actuales, que proponemos su inclusión en nueva ley ANMAT,  incluyen:</a:t>
            </a:r>
            <a:br>
              <a:rPr lang="es-ES_tradnl" sz="2200" b="1" cap="all" noProof="0" dirty="0"/>
            </a:br>
            <a:br>
              <a:rPr lang="es-ES_tradnl" sz="1500" cap="all" noProof="0" dirty="0"/>
            </a:br>
            <a:r>
              <a:rPr lang="es-ES_tradnl" sz="1500" cap="all" noProof="0" dirty="0"/>
              <a:t>-Lograr TRAZABILIDAD para todos los medicamentos incorporando inicialmente todos los de alto riesgo.</a:t>
            </a:r>
            <a:br>
              <a:rPr lang="es-ES_tradnl" sz="1500" cap="all" noProof="0" dirty="0"/>
            </a:br>
            <a:br>
              <a:rPr lang="es-ES_tradnl" sz="1500" cap="all" noProof="0" dirty="0"/>
            </a:br>
            <a:r>
              <a:rPr lang="es-ES_tradnl" sz="1500" cap="all" noProof="0" dirty="0"/>
              <a:t>-Fortalecer la interconexión entre jurisdicciones, OOSS, farmacias y hospitales.</a:t>
            </a:r>
            <a:br>
              <a:rPr lang="es-ES_tradnl" sz="1500" cap="all" noProof="0" dirty="0"/>
            </a:br>
            <a:br>
              <a:rPr lang="es-ES_tradnl" sz="1500" cap="all" noProof="0" dirty="0"/>
            </a:br>
            <a:r>
              <a:rPr lang="es-ES_tradnl" sz="1500" cap="all" noProof="0" dirty="0"/>
              <a:t>-Asegurar capacidad tecnológica y fiscalización activa para sostener el control de opioides, (fentanilo), en un contexto de creciente riesgo sanitario.</a:t>
            </a:r>
            <a:br>
              <a:rPr lang="es-ES_tradnl" sz="1500" cap="all" noProof="0" dirty="0"/>
            </a:br>
            <a:br>
              <a:rPr lang="es-ES_tradnl" sz="1500" cap="all" noProof="0" dirty="0"/>
            </a:br>
            <a:r>
              <a:rPr lang="es-ES_tradnl" sz="1500" cap="all" noProof="0" dirty="0"/>
              <a:t>-Consolidar un sistema de alertas en tiempo real accesible a todos los agentes del sistema de salud.</a:t>
            </a:r>
            <a:br>
              <a:rPr lang="es-ES_tradnl" sz="1500" cap="all" noProof="0" dirty="0"/>
            </a:br>
            <a:endParaRPr lang="es-ES_tradnl" sz="1500" cap="all" noProof="0" dirty="0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2EC8D9A-1EA3-5E75-B12C-A2E7988528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2349703"/>
              </p:ext>
            </p:extLst>
          </p:nvPr>
        </p:nvGraphicFramePr>
        <p:xfrm>
          <a:off x="1152939" y="1046923"/>
          <a:ext cx="6122504" cy="5047216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348287">
                  <a:extLst>
                    <a:ext uri="{9D8B030D-6E8A-4147-A177-3AD203B41FA5}">
                      <a16:colId xmlns:a16="http://schemas.microsoft.com/office/drawing/2014/main" val="1226221810"/>
                    </a:ext>
                  </a:extLst>
                </a:gridCol>
                <a:gridCol w="2052379">
                  <a:extLst>
                    <a:ext uri="{9D8B030D-6E8A-4147-A177-3AD203B41FA5}">
                      <a16:colId xmlns:a16="http://schemas.microsoft.com/office/drawing/2014/main" val="712344300"/>
                    </a:ext>
                  </a:extLst>
                </a:gridCol>
                <a:gridCol w="3721838">
                  <a:extLst>
                    <a:ext uri="{9D8B030D-6E8A-4147-A177-3AD203B41FA5}">
                      <a16:colId xmlns:a16="http://schemas.microsoft.com/office/drawing/2014/main" val="2798658975"/>
                    </a:ext>
                  </a:extLst>
                </a:gridCol>
              </a:tblGrid>
              <a:tr h="302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0" kern="0" cap="none" spc="60">
                          <a:solidFill>
                            <a:schemeClr val="bg1"/>
                          </a:solidFill>
                          <a:effectLst/>
                        </a:rPr>
                        <a:t>Año</a:t>
                      </a:r>
                      <a:endParaRPr lang="es-AR" sz="1050" b="0" kern="100" cap="none" spc="6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0" kern="0" cap="none" spc="60" dirty="0">
                          <a:solidFill>
                            <a:schemeClr val="bg1"/>
                          </a:solidFill>
                          <a:effectLst/>
                        </a:rPr>
                        <a:t>Norma / Disposición</a:t>
                      </a:r>
                      <a:endParaRPr lang="es-AR" sz="1050" b="0" kern="100" cap="none" spc="6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0" kern="0" cap="none" spc="60">
                          <a:solidFill>
                            <a:schemeClr val="bg1"/>
                          </a:solidFill>
                          <a:effectLst/>
                        </a:rPr>
                        <a:t>Contenido clave</a:t>
                      </a:r>
                      <a:endParaRPr lang="es-AR" sz="1050" b="0" kern="100" cap="none" spc="6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680078"/>
                  </a:ext>
                </a:extLst>
              </a:tr>
              <a:tr h="651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1" kern="0" cap="none" spc="0">
                          <a:solidFill>
                            <a:schemeClr val="tx1"/>
                          </a:solidFill>
                          <a:effectLst/>
                        </a:rPr>
                        <a:t>1964</a:t>
                      </a:r>
                      <a:endParaRPr lang="es-AR" sz="105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Ley 16.463 – “Ley de Medicamentos”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Regula la importación, exportación, producción, fraccionamiento y comercialización de medicamentos y drogas. Crea la base legal del control sanitario.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002549"/>
                  </a:ext>
                </a:extLst>
              </a:tr>
              <a:tr h="83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1" kern="0" cap="none" spc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es-AR" sz="105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Resolución 435/2011 – Ministerio de Salud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Crea el Sistema Nacional de Trazabilidad de Medicamentos y la Red Federal de Trazabilidad, coordinada por ANMAT y los ministerios provinciales. Define el marco operativo para el seguimiento electrónico.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692340"/>
                  </a:ext>
                </a:extLst>
              </a:tr>
              <a:tr h="651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1" kern="0" cap="none" spc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es-AR" sz="105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Disposición ANMAT 3683/2011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Reglamenta la Resolución 435/2011. Establece la obligatoriedad de identificación unívoca de cada unidad mediante código GS1 DataMatrix y el reporte electrónico de movimientos.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8145520"/>
                  </a:ext>
                </a:extLst>
              </a:tr>
              <a:tr h="463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1" kern="0" cap="none" spc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es-AR" sz="105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Disposición ANMAT 1831/2012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Amplía el listado de medicamentos alcanzados por trazabilidad (antirretrovirales, oncológicos, inmunosupresores, biológicos).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885133"/>
                  </a:ext>
                </a:extLst>
              </a:tr>
              <a:tr h="83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1" kern="0" cap="none" spc="0"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es-AR" sz="105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Disposición ANMAT 963/2012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100" cap="none" spc="0">
                          <a:solidFill>
                            <a:schemeClr val="tx1"/>
                          </a:solidFill>
                          <a:effectLst/>
                        </a:rPr>
                        <a:t>Actualiza el listado de IFA bajo trazabilidad obligatoria, incorpora antibióticos de uso hospitalario y define exigencias de interoperabilidad tecnológica entre actores (laboratorios, droguerías, farmacias).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4433257"/>
                  </a:ext>
                </a:extLst>
              </a:tr>
              <a:tr h="463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1" kern="0" cap="none" spc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es-AR" sz="105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Disposición ANMAT 10564/2016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 dirty="0">
                          <a:solidFill>
                            <a:schemeClr val="tx1"/>
                          </a:solidFill>
                          <a:effectLst/>
                        </a:rPr>
                        <a:t>Actualiza el sistema y amplía la cobertura a más IFA de alto riesgo o costo. Introduce interoperabilidad entre agentes sanitarios.</a:t>
                      </a:r>
                      <a:endParaRPr lang="es-AR" sz="105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339253"/>
                  </a:ext>
                </a:extLst>
              </a:tr>
              <a:tr h="83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b="1" kern="0" cap="none" spc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es-AR" sz="105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>
                          <a:solidFill>
                            <a:schemeClr val="tx1"/>
                          </a:solidFill>
                          <a:effectLst/>
                        </a:rPr>
                        <a:t>Disposición ANMAT 6223/2025</a:t>
                      </a:r>
                      <a:endParaRPr lang="es-AR" sz="105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050" kern="0" cap="none" spc="0" dirty="0">
                          <a:solidFill>
                            <a:schemeClr val="tx1"/>
                          </a:solidFill>
                          <a:effectLst/>
                        </a:rPr>
                        <a:t>Moderniza el sistema de trazabilidad. Actualiza lineamientos de inclusión/exclusión de IFA. Incorpora medicamentos de alta vigilancia y riesgo de desvío, entre ellos fentanilo, psicotrópicos y estupefacientes, al seguimiento obligatorio en tiempo real.</a:t>
                      </a:r>
                      <a:endParaRPr lang="es-AR" sz="105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24" marR="2224" marT="57981" marB="222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26729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D92722C3-FB98-7789-3DEF-FB108D9DD54D}"/>
              </a:ext>
            </a:extLst>
          </p:cNvPr>
          <p:cNvSpPr txBox="1"/>
          <p:nvPr/>
        </p:nvSpPr>
        <p:spPr>
          <a:xfrm>
            <a:off x="4302160" y="177323"/>
            <a:ext cx="3861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>
                <a:latin typeface="ACADEMY ENGRAVED LET PLAIN:1.0" panose="02000000000000000000" pitchFamily="2" charset="0"/>
                <a:cs typeface="AL BAYAN PLAIN" pitchFamily="2" charset="-78"/>
              </a:rPr>
              <a:t>TRAZABILIDAD</a:t>
            </a:r>
          </a:p>
        </p:txBody>
      </p:sp>
    </p:spTree>
    <p:extLst>
      <p:ext uri="{BB962C8B-B14F-4D97-AF65-F5344CB8AC3E}">
        <p14:creationId xmlns:p14="http://schemas.microsoft.com/office/powerpoint/2010/main" val="2629377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ADFD524-E199-F943-71D5-DE6E3A944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8103"/>
            <a:ext cx="5099764" cy="2362200"/>
          </a:xfrm>
          <a:prstGeom prst="rect">
            <a:avLst/>
          </a:prstGeom>
        </p:spPr>
      </p:pic>
      <p:pic>
        <p:nvPicPr>
          <p:cNvPr id="2050" name="Picture 2" descr="Comisión de Acción Social y Salud Pública">
            <a:extLst>
              <a:ext uri="{FF2B5EF4-FFF2-40B4-BE49-F238E27FC236}">
                <a16:creationId xmlns:a16="http://schemas.microsoft.com/office/drawing/2014/main" id="{5C69D3B8-521B-0B88-E101-8A0F0E0415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501" y="118103"/>
            <a:ext cx="5246066" cy="350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6F6013-5186-A3C7-9A1F-5F4B3425A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945" y="5345791"/>
            <a:ext cx="7236622" cy="124187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909523B-8520-1458-9F4B-503652DB1B6E}"/>
              </a:ext>
            </a:extLst>
          </p:cNvPr>
          <p:cNvSpPr txBox="1"/>
          <p:nvPr/>
        </p:nvSpPr>
        <p:spPr>
          <a:xfrm>
            <a:off x="952327" y="2584913"/>
            <a:ext cx="362243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/>
              <a:t>4686-D-2925</a:t>
            </a:r>
          </a:p>
          <a:p>
            <a:endParaRPr lang="es-A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Creación del organismo:</a:t>
            </a:r>
            <a:r>
              <a:rPr lang="es-AR" dirty="0"/>
              <a:t> como entidad </a:t>
            </a:r>
            <a:r>
              <a:rPr lang="es-AR" b="1" dirty="0"/>
              <a:t>descentralizada y autárquica</a:t>
            </a:r>
            <a:r>
              <a:rPr lang="es-AR" dirty="0"/>
              <a:t> bajo el Ministerio de Salud de la Nación.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Competencias principales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Funciones regulatorias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/>
              <a:t>Ámbito y autoridad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Fiscalización y trazabilidad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Troqueles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RRHH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Presupuesto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Otros.</a:t>
            </a:r>
          </a:p>
        </p:txBody>
      </p:sp>
      <p:pic>
        <p:nvPicPr>
          <p:cNvPr id="2052" name="Picture 4" descr="La ANMAT ya redujo más de 300 trámites">
            <a:extLst>
              <a:ext uri="{FF2B5EF4-FFF2-40B4-BE49-F238E27FC236}">
                <a16:creationId xmlns:a16="http://schemas.microsoft.com/office/drawing/2014/main" id="{5C5FB5A7-D00B-D2ED-E207-87857EF38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758" y="3048001"/>
            <a:ext cx="3540281" cy="198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46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624E16E8-84BF-4D4C-A746-2537B1C15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F890A3A2-97E0-41D2-BD93-30D3DFA73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718CB90A-6005-4951-84F5-70B5863EF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D8ADC4A-AAC4-41CB-9BE8-376ED0A17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606" y="3545187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400" u="sng" cap="all" dirty="0"/>
              <a:t>5 de Nov 24:</a:t>
            </a:r>
            <a:br>
              <a:rPr lang="en-US" sz="1400" u="sng" cap="all" dirty="0"/>
            </a:br>
            <a:r>
              <a:rPr lang="en-US" sz="1400" cap="all" dirty="0" err="1"/>
              <a:t>Superintendencia</a:t>
            </a:r>
            <a:r>
              <a:rPr lang="en-US" sz="1400" cap="all" dirty="0"/>
              <a:t> SS, </a:t>
            </a:r>
            <a:br>
              <a:rPr lang="en-US" sz="1400" cap="all" dirty="0"/>
            </a:br>
            <a:r>
              <a:rPr lang="en-US" sz="1400" cap="all" dirty="0"/>
              <a:t>OS </a:t>
            </a:r>
            <a:r>
              <a:rPr lang="en-US" sz="1400" cap="all" dirty="0" err="1"/>
              <a:t>Nac</a:t>
            </a:r>
            <a:r>
              <a:rPr lang="en-US" sz="1400" cap="all" dirty="0"/>
              <a:t>, COSSPRA, UAS, CEDIM, IECS,</a:t>
            </a:r>
            <a:br>
              <a:rPr lang="en-US" sz="1400" cap="all" dirty="0"/>
            </a:br>
            <a:r>
              <a:rPr lang="en-US" sz="1400" cap="all" dirty="0"/>
              <a:t>ISALUD, IPEGSA, BOREAL.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095742" y="240169"/>
            <a:ext cx="5607906" cy="460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102000"/>
              </a:lnSpc>
              <a:spcAft>
                <a:spcPts val="600"/>
              </a:spcAft>
            </a:pPr>
            <a:r>
              <a:rPr lang="es-ES_tradnl" b="1" noProof="0" dirty="0">
                <a:latin typeface="Al Nile" pitchFamily="2" charset="-78"/>
                <a:cs typeface="Al Nile" pitchFamily="2" charset="-78"/>
              </a:rPr>
              <a:t>PROYECTO DE LEY NUEVO PMO </a:t>
            </a:r>
            <a:r>
              <a:rPr lang="es-ES_tradnl" noProof="0" dirty="0">
                <a:latin typeface="Al Nile" pitchFamily="2" charset="-78"/>
                <a:cs typeface="Al Nile" pitchFamily="2" charset="-78"/>
              </a:rPr>
              <a:t>(nomenclador único obligatorio de prestaciones de salud en Argentina) </a:t>
            </a:r>
          </a:p>
          <a:p>
            <a:pPr defTabSz="914400">
              <a:lnSpc>
                <a:spcPct val="102000"/>
              </a:lnSpc>
              <a:spcAft>
                <a:spcPts val="600"/>
              </a:spcAft>
            </a:pPr>
            <a:endParaRPr lang="es-ES_tradnl" noProof="0" dirty="0">
              <a:latin typeface="Al Nile" pitchFamily="2" charset="-78"/>
              <a:cs typeface="Al Nile" pitchFamily="2" charset="-78"/>
            </a:endParaRPr>
          </a:p>
          <a:p>
            <a:pPr marL="342900" indent="-342900" defTabSz="914400">
              <a:lnSpc>
                <a:spcPct val="10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noProof="0" dirty="0">
                <a:latin typeface="Al Nile" pitchFamily="2" charset="-78"/>
                <a:cs typeface="Al Nile" pitchFamily="2" charset="-78"/>
              </a:rPr>
              <a:t>Definir prestaciones de salud para todos los Argentinos, independientemente de su cobertura sanitaria.</a:t>
            </a:r>
          </a:p>
          <a:p>
            <a:pPr marL="342900" indent="-342900" defTabSz="914400">
              <a:lnSpc>
                <a:spcPct val="10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noProof="0" dirty="0">
                <a:latin typeface="Al Nile" pitchFamily="2" charset="-78"/>
                <a:cs typeface="Al Nile" pitchFamily="2" charset="-78"/>
              </a:rPr>
              <a:t>Líneas de Cuidado y estrictos protocolos basados en evidencia.</a:t>
            </a:r>
          </a:p>
          <a:p>
            <a:pPr marL="342900" indent="-342900" defTabSz="914400">
              <a:lnSpc>
                <a:spcPct val="10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noProof="0" dirty="0">
                <a:latin typeface="Al Nile" pitchFamily="2" charset="-78"/>
                <a:cs typeface="Al Nile" pitchFamily="2" charset="-78"/>
              </a:rPr>
              <a:t>Limite exigible.</a:t>
            </a:r>
          </a:p>
          <a:p>
            <a:pPr marL="342900" indent="-342900" defTabSz="914400">
              <a:lnSpc>
                <a:spcPct val="10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dirty="0">
                <a:latin typeface="Al Nile" pitchFamily="2" charset="-78"/>
                <a:cs typeface="Al Nile" pitchFamily="2" charset="-78"/>
              </a:rPr>
              <a:t>C</a:t>
            </a:r>
            <a:r>
              <a:rPr lang="es-ES_tradnl" noProof="0" dirty="0" err="1">
                <a:latin typeface="Al Nile" pitchFamily="2" charset="-78"/>
                <a:cs typeface="Al Nile" pitchFamily="2" charset="-78"/>
              </a:rPr>
              <a:t>olaborar</a:t>
            </a:r>
            <a:r>
              <a:rPr lang="es-ES_tradnl" noProof="0" dirty="0">
                <a:latin typeface="Al Nile" pitchFamily="2" charset="-78"/>
                <a:cs typeface="Al Nile" pitchFamily="2" charset="-78"/>
              </a:rPr>
              <a:t> en las normas de prescripción, protocolos terapéuticos, auditoria y todos los requisitos</a:t>
            </a:r>
          </a:p>
          <a:p>
            <a:pPr marL="342900" indent="-342900" defTabSz="914400">
              <a:lnSpc>
                <a:spcPct val="10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dirty="0">
                <a:latin typeface="Al Nile" pitchFamily="2" charset="-78"/>
                <a:cs typeface="Al Nile" pitchFamily="2" charset="-78"/>
              </a:rPr>
              <a:t>R</a:t>
            </a:r>
            <a:r>
              <a:rPr lang="es-ES_tradnl" noProof="0" dirty="0" err="1">
                <a:latin typeface="Al Nile" pitchFamily="2" charset="-78"/>
                <a:cs typeface="Al Nile" pitchFamily="2" charset="-78"/>
              </a:rPr>
              <a:t>ecomendación</a:t>
            </a:r>
            <a:r>
              <a:rPr lang="es-ES_tradnl" noProof="0" dirty="0">
                <a:latin typeface="Al Nile" pitchFamily="2" charset="-78"/>
                <a:cs typeface="Al Nile" pitchFamily="2" charset="-78"/>
              </a:rPr>
              <a:t> vinculante de la CONETEC u organismo que en un futuro lo reemplace la exclusión de prestaciones o incorporación nuevas prestaciones en salud de acuerdo a la mejor evidencia.</a:t>
            </a:r>
          </a:p>
          <a:p>
            <a:pPr marL="342900" indent="-342900" defTabSz="914400">
              <a:lnSpc>
                <a:spcPct val="10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dirty="0">
                <a:latin typeface="Al Nile" pitchFamily="2" charset="-78"/>
                <a:cs typeface="Al Nile" pitchFamily="2" charset="-78"/>
              </a:rPr>
              <a:t>A</a:t>
            </a:r>
            <a:r>
              <a:rPr lang="es-ES_tradnl" noProof="0" dirty="0" err="1">
                <a:latin typeface="Al Nile" pitchFamily="2" charset="-78"/>
                <a:cs typeface="Al Nile" pitchFamily="2" charset="-78"/>
              </a:rPr>
              <a:t>nálisis</a:t>
            </a:r>
            <a:r>
              <a:rPr lang="es-ES_tradnl" noProof="0" dirty="0">
                <a:latin typeface="Al Nile" pitchFamily="2" charset="-78"/>
                <a:cs typeface="Al Nile" pitchFamily="2" charset="-78"/>
              </a:rPr>
              <a:t> de costo efectividad, calidad y beneficio social.</a:t>
            </a:r>
          </a:p>
          <a:p>
            <a:pPr marL="342900" indent="-342900" defTabSz="914400">
              <a:lnSpc>
                <a:spcPct val="10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_tradnl" noProof="0" dirty="0">
              <a:latin typeface="Al Nile" pitchFamily="2" charset="-78"/>
              <a:cs typeface="Al Nile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5273FD-3547-4F47-8B37-09F248D8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4721739" cy="5349671"/>
            <a:chOff x="752858" y="744469"/>
            <a:chExt cx="4721739" cy="5349671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21EE547B-A169-464C-98F2-5C1FD7B47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99584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C5BED5E0-4F7B-42FA-9B35-7D0DCF554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</p:grp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rcRect t="22620" r="3" b="33409"/>
          <a:stretch>
            <a:fillRect/>
          </a:stretch>
        </p:blipFill>
        <p:spPr>
          <a:xfrm>
            <a:off x="1155560" y="1129352"/>
            <a:ext cx="3914583" cy="22951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rcRect t="40012" r="3" b="16017"/>
          <a:stretch>
            <a:fillRect/>
          </a:stretch>
        </p:blipFill>
        <p:spPr>
          <a:xfrm>
            <a:off x="1155560" y="3424496"/>
            <a:ext cx="3914583" cy="2295144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6CB4B4D-7CA3-9044-876B-883B54F8677D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8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3083">
            <a:extLst>
              <a:ext uri="{FF2B5EF4-FFF2-40B4-BE49-F238E27FC236}">
                <a16:creationId xmlns:a16="http://schemas.microsoft.com/office/drawing/2014/main" id="{A67E2D8A-19BE-48A0-889C-CCAC0234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25FA7E-C0E5-9301-2F66-1F9E27F2ECD2}"/>
              </a:ext>
            </a:extLst>
          </p:cNvPr>
          <p:cNvSpPr txBox="1"/>
          <p:nvPr/>
        </p:nvSpPr>
        <p:spPr>
          <a:xfrm>
            <a:off x="1035886" y="449313"/>
            <a:ext cx="9031750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/>
              <a:t>1. </a:t>
            </a:r>
            <a:r>
              <a:rPr lang="es-AR" b="1" u="sng" dirty="0"/>
              <a:t>Evaluación y financiamiento: nacional y centralizado</a:t>
            </a:r>
            <a:r>
              <a:rPr lang="es-AR" u="sng" dirty="0"/>
              <a:t>. </a:t>
            </a:r>
            <a:r>
              <a:rPr lang="es-AR" dirty="0"/>
              <a:t>los países con mejores resultados aplican regulaciones nacionales que garantizan igualdad de acceso y precios uniformes para toda la población.</a:t>
            </a:r>
          </a:p>
          <a:p>
            <a:endParaRPr lang="es-AR" dirty="0"/>
          </a:p>
          <a:p>
            <a:r>
              <a:rPr lang="es-AR" dirty="0"/>
              <a:t>2. </a:t>
            </a:r>
            <a:r>
              <a:rPr lang="es-AR" b="1" u="sng" dirty="0"/>
              <a:t>Vinculación del reembolso al valor terapéutico</a:t>
            </a:r>
            <a:r>
              <a:rPr lang="es-AR" dirty="0"/>
              <a:t>: La cobertura y el precio se negocian en función del beneficio clínico comparativo y la relación costoefectividad, utilizando análisis de costo-efectividad y umbrales ajustados para enfermedades raras o poblaciones vulnerables. Las agencias de evaluación de tecnologías sanitarias como NICE (Reino Unido), PBAC (Australia) y CADTH (Canadá) son modelos internacionales.</a:t>
            </a:r>
          </a:p>
          <a:p>
            <a:endParaRPr lang="es-AR" dirty="0"/>
          </a:p>
          <a:p>
            <a:r>
              <a:rPr lang="es-AR" dirty="0"/>
              <a:t>3. </a:t>
            </a:r>
            <a:r>
              <a:rPr lang="es-AR" b="1" u="sng" dirty="0"/>
              <a:t>Negociación directa y revisión periódica de precios: </a:t>
            </a:r>
            <a:r>
              <a:rPr lang="es-AR" dirty="0"/>
              <a:t>Los gobiernos o aseguradoras nacionales negocian precios con los fabricantes y revisan los precios periódicamente, ajustándolos según nueva evidencia o competencia. Se emplean mecanismos como </a:t>
            </a:r>
            <a:r>
              <a:rPr lang="es-AR" b="1" i="1" dirty="0"/>
              <a:t>precios de referencia internos y externos, y reembolsos</a:t>
            </a:r>
            <a:r>
              <a:rPr lang="es-AR" i="1" dirty="0"/>
              <a:t> </a:t>
            </a:r>
            <a:r>
              <a:rPr lang="es-AR" dirty="0"/>
              <a:t>si el gasto supera ciertos límites.</a:t>
            </a:r>
          </a:p>
          <a:p>
            <a:endParaRPr lang="es-AR" dirty="0"/>
          </a:p>
          <a:p>
            <a:r>
              <a:rPr lang="es-AR" dirty="0"/>
              <a:t>4. </a:t>
            </a:r>
            <a:r>
              <a:rPr lang="es-AR" b="1" u="sng" dirty="0"/>
              <a:t>Mecanismos de control de gasto</a:t>
            </a:r>
            <a:r>
              <a:rPr lang="es-AR" u="sng" dirty="0"/>
              <a:t>: </a:t>
            </a:r>
            <a:r>
              <a:rPr lang="es-AR" dirty="0"/>
              <a:t>Algunos países establecen techos de crecimiento anual del gasto farmacéutico y exigen a las farmacéuticas devolver el exceso de ingresos si se supera el límite, como ocurre en Francia y Reino Unido.</a:t>
            </a:r>
            <a:r>
              <a:rPr lang="es-AR" b="1" baseline="30000" dirty="0"/>
              <a:t> </a:t>
            </a:r>
          </a:p>
          <a:p>
            <a:endParaRPr lang="es-AR" b="1" baseline="30000" dirty="0"/>
          </a:p>
          <a:p>
            <a:r>
              <a:rPr lang="es-AR" dirty="0"/>
              <a:t>5. </a:t>
            </a:r>
            <a:r>
              <a:rPr lang="es-AR" b="1" u="sng" dirty="0"/>
              <a:t>Decisiones políticas para medicamentos de impacto presupuestario alto</a:t>
            </a:r>
            <a:r>
              <a:rPr lang="es-AR" u="sng" dirty="0"/>
              <a:t>: </a:t>
            </a:r>
            <a:r>
              <a:rPr lang="es-AR" dirty="0"/>
              <a:t>En Australia y Noruega, la cobertura de medicamentos extremadamente costosos requiere aprobación parlamentaria o del gabinete, asegurando transparencia y control democrático.</a:t>
            </a:r>
          </a:p>
        </p:txBody>
      </p:sp>
    </p:spTree>
    <p:extLst>
      <p:ext uri="{BB962C8B-B14F-4D97-AF65-F5344CB8AC3E}">
        <p14:creationId xmlns:p14="http://schemas.microsoft.com/office/powerpoint/2010/main" val="381543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9414B02-82D0-7A93-D755-3FBB2AA79A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1228880"/>
              </p:ext>
            </p:extLst>
          </p:nvPr>
        </p:nvGraphicFramePr>
        <p:xfrm>
          <a:off x="1195753" y="269631"/>
          <a:ext cx="10374924" cy="6307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7129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95" y="116114"/>
            <a:ext cx="6670614" cy="401995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574" y="1818160"/>
            <a:ext cx="6296750" cy="510290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50C1F8C-063E-9DD1-9DE8-DA31B2E9A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8171" y="116114"/>
            <a:ext cx="2353658" cy="1657257"/>
          </a:xfrm>
          <a:prstGeom prst="rect">
            <a:avLst/>
          </a:prstGeom>
        </p:spPr>
      </p:pic>
      <p:pic>
        <p:nvPicPr>
          <p:cNvPr id="5122" name="Picture 2" descr="Fondo Rotatorio de la OPS - OPS/OMS | Organización Panamericana de la Salud">
            <a:extLst>
              <a:ext uri="{FF2B5EF4-FFF2-40B4-BE49-F238E27FC236}">
                <a16:creationId xmlns:a16="http://schemas.microsoft.com/office/drawing/2014/main" id="{F6B32045-19E9-F563-6A48-8B646E233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95" y="4907568"/>
            <a:ext cx="2935724" cy="98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OPS - OMS El Salvador - El Fondo Estratégico de la Organización  Panamericana de la Salud (OPS) es un mecanismo solidario de compras  conjuntas de medicamentos esenciales y suministros de salud estratégicos">
            <a:extLst>
              <a:ext uri="{FF2B5EF4-FFF2-40B4-BE49-F238E27FC236}">
                <a16:creationId xmlns:a16="http://schemas.microsoft.com/office/drawing/2014/main" id="{14E2A784-7F64-AA12-7626-D5607B1FD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275" y="4657186"/>
            <a:ext cx="2167611" cy="174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022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B48814-9243-C3B7-8336-26C05E359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32" y="367393"/>
            <a:ext cx="5198568" cy="61232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A62C86-33CB-1AD6-D2CF-E1F89B86F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104" y="406069"/>
            <a:ext cx="5029782" cy="6123214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5027D0FA-4B0B-EF37-2300-47E7F8EB8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9704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4CE42-176D-BDAC-D6F3-5BD69D019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1D20DE-684D-8879-51CB-DEC45AA6B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306" y="533400"/>
            <a:ext cx="5431507" cy="5588942"/>
          </a:xfrm>
          <a:prstGeom prst="rect">
            <a:avLst/>
          </a:prstGeo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FAD0BEC4-EEB4-B217-78BD-E7E2BE7F5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9200" y="563335"/>
            <a:ext cx="5102731" cy="57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30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A7F06-302D-A619-5A6D-BF378B474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688E7DB-634E-41D5-00CA-3B0360AD5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43" y="2895601"/>
            <a:ext cx="96012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5400" b="1" dirty="0"/>
              <a:t>MUCHAS GRACIAS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70549674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Recorte</Template>
  <TotalTime>2864</TotalTime>
  <Words>2447</Words>
  <Application>Microsoft Macintosh PowerPoint</Application>
  <PresentationFormat>Panorámica</PresentationFormat>
  <Paragraphs>194</Paragraphs>
  <Slides>30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40" baseType="lpstr">
      <vt:lpstr>ACADEMY ENGRAVED LET PLAIN:1.0</vt:lpstr>
      <vt:lpstr>ADLaM Display</vt:lpstr>
      <vt:lpstr>Al Nile</vt:lpstr>
      <vt:lpstr>Aptos</vt:lpstr>
      <vt:lpstr>Arial</vt:lpstr>
      <vt:lpstr>Franklin Gothic Book</vt:lpstr>
      <vt:lpstr>Georgia</vt:lpstr>
      <vt:lpstr>Trebuchet MS</vt:lpstr>
      <vt:lpstr>TT Hoves</vt:lpstr>
      <vt:lpstr>Recorte</vt:lpstr>
      <vt:lpstr>MESA DE DEBATE: Seguro nacional para medicamentos de altísimo precio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Qué hacen los países?</vt:lpstr>
      <vt:lpstr>Cuánto y cómo invierten los países?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15 de Abril 2025, reunión en comisión de salud y acción social, se debatieron los proyectos de ley DE AGENCIAS con estado parlamentario.  Asistieron referentes académicos, ONGs, financiadores, cámaras farmacéuticas e insumos entre otros.</vt:lpstr>
      <vt:lpstr>Presentación de PowerPoint</vt:lpstr>
      <vt:lpstr>Agencia por provincia?</vt:lpstr>
      <vt:lpstr>Presentación de PowerPoint</vt:lpstr>
      <vt:lpstr>Desafíos actuales, que proponemos su inclusión en nueva ley ANMAT,  incluyen:  -Lograr TRAZABILIDAD para todos los medicamentos incorporando inicialmente todos los de alto riesgo.  -Fortalecer la interconexión entre jurisdicciones, OOSS, farmacias y hospitales.  -Asegurar capacidad tecnológica y fiscalización activa para sostener el control de opioides, (fentanilo), en un contexto de creciente riesgo sanitario.  -Consolidar un sistema de alertas en tiempo real accesible a todos los agentes del sistema de salud. </vt:lpstr>
      <vt:lpstr>Presentación de PowerPoint</vt:lpstr>
      <vt:lpstr>5 de Nov 24: Superintendencia SS,  OS Nac, COSSPRA, UAS, CEDIM, IECS, ISALUD, IPEGSA, BOREAL.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Grinblat, Natalia (Consultant WDC)</dc:creator>
  <cp:lastModifiedBy>Grinblat, Natalia (Consultant WDC)</cp:lastModifiedBy>
  <cp:revision>27</cp:revision>
  <dcterms:created xsi:type="dcterms:W3CDTF">2025-10-11T09:39:43Z</dcterms:created>
  <dcterms:modified xsi:type="dcterms:W3CDTF">2025-11-06T15:27:57Z</dcterms:modified>
</cp:coreProperties>
</file>