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74" r:id="rId7"/>
    <p:sldId id="265" r:id="rId8"/>
    <p:sldId id="266" r:id="rId9"/>
    <p:sldId id="261" r:id="rId10"/>
    <p:sldId id="270" r:id="rId11"/>
    <p:sldId id="275" r:id="rId1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08" y="67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D98089-333F-4AC9-9678-DBC77ACC453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34F6BEF-F837-44E4-A6C9-4F9E290608F0}">
      <dgm:prSet/>
      <dgm:spPr/>
      <dgm:t>
        <a:bodyPr/>
        <a:lstStyle/>
        <a:p>
          <a:r>
            <a:rPr lang="es-ES" dirty="0"/>
            <a:t>• Definición operativa: un mecanismo de recaudación + mancomunación de riesgos + compra estratégica que garantiza un paquete explícito de prestaciones a una población definida bajo reglas de acceso, pago y calidad.	</a:t>
          </a:r>
          <a:endParaRPr lang="en-US" dirty="0"/>
        </a:p>
      </dgm:t>
    </dgm:pt>
    <dgm:pt modelId="{9A4BD436-D86B-471C-8212-5F0FEBBD1B00}" type="parTrans" cxnId="{7287A94A-B87E-4342-9244-76ACEBFC13D0}">
      <dgm:prSet/>
      <dgm:spPr/>
      <dgm:t>
        <a:bodyPr/>
        <a:lstStyle/>
        <a:p>
          <a:endParaRPr lang="en-US"/>
        </a:p>
      </dgm:t>
    </dgm:pt>
    <dgm:pt modelId="{83CF7810-92A7-486A-A9B8-AFFBDE4960D5}" type="sibTrans" cxnId="{7287A94A-B87E-4342-9244-76ACEBFC13D0}">
      <dgm:prSet/>
      <dgm:spPr/>
      <dgm:t>
        <a:bodyPr/>
        <a:lstStyle/>
        <a:p>
          <a:endParaRPr lang="en-US"/>
        </a:p>
      </dgm:t>
    </dgm:pt>
    <dgm:pt modelId="{D3B55D20-58B3-4A35-8984-53159D2E1496}">
      <dgm:prSet/>
      <dgm:spPr/>
      <dgm:t>
        <a:bodyPr/>
        <a:lstStyle/>
        <a:p>
          <a:r>
            <a:rPr lang="es-ES" dirty="0"/>
            <a:t>• Elementos mínimos: población elegible y padrón; canasta/PMO provincial (y definiciones complementarias a Res. 310/PMO); prima/cápita; red prestacional; mecanismos de pago (capitación, GRD, tarifarios, </a:t>
          </a:r>
          <a:r>
            <a:rPr lang="es-ES" dirty="0" err="1"/>
            <a:t>bundles</a:t>
          </a:r>
          <a:r>
            <a:rPr lang="es-ES" dirty="0"/>
            <a:t>); gobierno del dato; contratos y auditoría.	</a:t>
          </a:r>
          <a:endParaRPr lang="en-US" dirty="0"/>
        </a:p>
      </dgm:t>
    </dgm:pt>
    <dgm:pt modelId="{4CEC30AC-8206-4DAA-8793-55D1FAB9C50E}" type="parTrans" cxnId="{890A02FA-45EF-4B55-9832-85F60E676EA1}">
      <dgm:prSet/>
      <dgm:spPr/>
      <dgm:t>
        <a:bodyPr/>
        <a:lstStyle/>
        <a:p>
          <a:endParaRPr lang="en-US"/>
        </a:p>
      </dgm:t>
    </dgm:pt>
    <dgm:pt modelId="{CDEFD9E4-B5A1-4D34-8090-4F585E4D022A}" type="sibTrans" cxnId="{890A02FA-45EF-4B55-9832-85F60E676EA1}">
      <dgm:prSet/>
      <dgm:spPr/>
      <dgm:t>
        <a:bodyPr/>
        <a:lstStyle/>
        <a:p>
          <a:endParaRPr lang="en-US"/>
        </a:p>
      </dgm:t>
    </dgm:pt>
    <dgm:pt modelId="{F9D24870-96EC-43B2-8CDC-08836D836108}">
      <dgm:prSet/>
      <dgm:spPr/>
      <dgm:t>
        <a:bodyPr/>
        <a:lstStyle/>
        <a:p>
          <a:r>
            <a:rPr lang="es-ES" dirty="0"/>
            <a:t>• Qué NO es: no es solo “tarifario” ni un subsidio difuso; sin paquete, padrón y reglas de pago → no hay seguro.</a:t>
          </a:r>
          <a:endParaRPr lang="en-US" dirty="0"/>
        </a:p>
      </dgm:t>
    </dgm:pt>
    <dgm:pt modelId="{FBA2474F-EA58-4261-AB1B-49D859038425}" type="parTrans" cxnId="{798FBF88-EA85-4F48-AD6D-6DC611F21A29}">
      <dgm:prSet/>
      <dgm:spPr/>
      <dgm:t>
        <a:bodyPr/>
        <a:lstStyle/>
        <a:p>
          <a:endParaRPr lang="en-US"/>
        </a:p>
      </dgm:t>
    </dgm:pt>
    <dgm:pt modelId="{56F0EA05-8C42-4D7A-B9D6-091D6633D623}" type="sibTrans" cxnId="{798FBF88-EA85-4F48-AD6D-6DC611F21A29}">
      <dgm:prSet/>
      <dgm:spPr/>
      <dgm:t>
        <a:bodyPr/>
        <a:lstStyle/>
        <a:p>
          <a:endParaRPr lang="en-US"/>
        </a:p>
      </dgm:t>
    </dgm:pt>
    <dgm:pt modelId="{73105F01-D259-47B8-806C-3431FE9E554E}" type="pres">
      <dgm:prSet presAssocID="{86D98089-333F-4AC9-9678-DBC77ACC4534}" presName="linear" presStyleCnt="0">
        <dgm:presLayoutVars>
          <dgm:animLvl val="lvl"/>
          <dgm:resizeHandles val="exact"/>
        </dgm:presLayoutVars>
      </dgm:prSet>
      <dgm:spPr/>
    </dgm:pt>
    <dgm:pt modelId="{4AE66467-7E97-469D-A9F0-CC7DB958E7B9}" type="pres">
      <dgm:prSet presAssocID="{634F6BEF-F837-44E4-A6C9-4F9E290608F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EE9F39A-1DC4-4A01-8676-BA9F144DA982}" type="pres">
      <dgm:prSet presAssocID="{83CF7810-92A7-486A-A9B8-AFFBDE4960D5}" presName="spacer" presStyleCnt="0"/>
      <dgm:spPr/>
    </dgm:pt>
    <dgm:pt modelId="{60719774-6F87-4A51-A638-9C2399E107CF}" type="pres">
      <dgm:prSet presAssocID="{D3B55D20-58B3-4A35-8984-53159D2E149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59425E2-9C1C-4547-91C7-075C262F941C}" type="pres">
      <dgm:prSet presAssocID="{CDEFD9E4-B5A1-4D34-8090-4F585E4D022A}" presName="spacer" presStyleCnt="0"/>
      <dgm:spPr/>
    </dgm:pt>
    <dgm:pt modelId="{DFC9B7C3-9B73-42C3-84A7-41B0454CC9E6}" type="pres">
      <dgm:prSet presAssocID="{F9D24870-96EC-43B2-8CDC-08836D83610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8602800-F388-427E-AE08-E9925492BE48}" type="presOf" srcId="{D3B55D20-58B3-4A35-8984-53159D2E1496}" destId="{60719774-6F87-4A51-A638-9C2399E107CF}" srcOrd="0" destOrd="0" presId="urn:microsoft.com/office/officeart/2005/8/layout/vList2"/>
    <dgm:cxn modelId="{7287A94A-B87E-4342-9244-76ACEBFC13D0}" srcId="{86D98089-333F-4AC9-9678-DBC77ACC4534}" destId="{634F6BEF-F837-44E4-A6C9-4F9E290608F0}" srcOrd="0" destOrd="0" parTransId="{9A4BD436-D86B-471C-8212-5F0FEBBD1B00}" sibTransId="{83CF7810-92A7-486A-A9B8-AFFBDE4960D5}"/>
    <dgm:cxn modelId="{2C65CD58-289C-43D1-85F4-EAEC23AEDC4D}" type="presOf" srcId="{634F6BEF-F837-44E4-A6C9-4F9E290608F0}" destId="{4AE66467-7E97-469D-A9F0-CC7DB958E7B9}" srcOrd="0" destOrd="0" presId="urn:microsoft.com/office/officeart/2005/8/layout/vList2"/>
    <dgm:cxn modelId="{00CB8D59-2E72-4A5A-B219-0F8F43626B83}" type="presOf" srcId="{F9D24870-96EC-43B2-8CDC-08836D836108}" destId="{DFC9B7C3-9B73-42C3-84A7-41B0454CC9E6}" srcOrd="0" destOrd="0" presId="urn:microsoft.com/office/officeart/2005/8/layout/vList2"/>
    <dgm:cxn modelId="{798FBF88-EA85-4F48-AD6D-6DC611F21A29}" srcId="{86D98089-333F-4AC9-9678-DBC77ACC4534}" destId="{F9D24870-96EC-43B2-8CDC-08836D836108}" srcOrd="2" destOrd="0" parTransId="{FBA2474F-EA58-4261-AB1B-49D859038425}" sibTransId="{56F0EA05-8C42-4D7A-B9D6-091D6633D623}"/>
    <dgm:cxn modelId="{50E7F0B5-0322-494F-83D4-0F955122FA53}" type="presOf" srcId="{86D98089-333F-4AC9-9678-DBC77ACC4534}" destId="{73105F01-D259-47B8-806C-3431FE9E554E}" srcOrd="0" destOrd="0" presId="urn:microsoft.com/office/officeart/2005/8/layout/vList2"/>
    <dgm:cxn modelId="{890A02FA-45EF-4B55-9832-85F60E676EA1}" srcId="{86D98089-333F-4AC9-9678-DBC77ACC4534}" destId="{D3B55D20-58B3-4A35-8984-53159D2E1496}" srcOrd="1" destOrd="0" parTransId="{4CEC30AC-8206-4DAA-8793-55D1FAB9C50E}" sibTransId="{CDEFD9E4-B5A1-4D34-8090-4F585E4D022A}"/>
    <dgm:cxn modelId="{415B5736-B238-4104-BB17-05DE5F452DA0}" type="presParOf" srcId="{73105F01-D259-47B8-806C-3431FE9E554E}" destId="{4AE66467-7E97-469D-A9F0-CC7DB958E7B9}" srcOrd="0" destOrd="0" presId="urn:microsoft.com/office/officeart/2005/8/layout/vList2"/>
    <dgm:cxn modelId="{617A9DF2-D1F7-464E-9E3F-8C9575E85591}" type="presParOf" srcId="{73105F01-D259-47B8-806C-3431FE9E554E}" destId="{FEE9F39A-1DC4-4A01-8676-BA9F144DA982}" srcOrd="1" destOrd="0" presId="urn:microsoft.com/office/officeart/2005/8/layout/vList2"/>
    <dgm:cxn modelId="{D1DE4E73-319D-4456-A6C3-520A1D6C45F5}" type="presParOf" srcId="{73105F01-D259-47B8-806C-3431FE9E554E}" destId="{60719774-6F87-4A51-A638-9C2399E107CF}" srcOrd="2" destOrd="0" presId="urn:microsoft.com/office/officeart/2005/8/layout/vList2"/>
    <dgm:cxn modelId="{01773C1A-8605-43D5-936D-726994B1A5CC}" type="presParOf" srcId="{73105F01-D259-47B8-806C-3431FE9E554E}" destId="{C59425E2-9C1C-4547-91C7-075C262F941C}" srcOrd="3" destOrd="0" presId="urn:microsoft.com/office/officeart/2005/8/layout/vList2"/>
    <dgm:cxn modelId="{F4875C41-93AF-4974-ACDD-14F1481C9179}" type="presParOf" srcId="{73105F01-D259-47B8-806C-3431FE9E554E}" destId="{DFC9B7C3-9B73-42C3-84A7-41B0454CC9E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7AAFFC-154C-451D-974B-3398C6A5D83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D774801D-41B6-42BA-8162-3DB81F353974}">
      <dgm:prSet custT="1"/>
      <dgm:spPr/>
      <dgm:t>
        <a:bodyPr/>
        <a:lstStyle/>
        <a:p>
          <a:pPr>
            <a:defRPr cap="all"/>
          </a:pPr>
          <a:r>
            <a:rPr lang="es-ES" sz="1600" dirty="0"/>
            <a:t>•Asegurador Provincial: directorio con Salud + Hacienda + sociedad civil (consejo asesor).	</a:t>
          </a:r>
          <a:endParaRPr lang="en-US" sz="1600" dirty="0"/>
        </a:p>
      </dgm:t>
    </dgm:pt>
    <dgm:pt modelId="{74E166D7-B1A7-44F1-A99C-F778EF1DDFF9}" type="parTrans" cxnId="{D2B68FB3-A354-4AB9-A1A4-265335A61E35}">
      <dgm:prSet/>
      <dgm:spPr/>
      <dgm:t>
        <a:bodyPr/>
        <a:lstStyle/>
        <a:p>
          <a:endParaRPr lang="en-US"/>
        </a:p>
      </dgm:t>
    </dgm:pt>
    <dgm:pt modelId="{83582581-6C41-42E6-A39B-A6E09DF6EA08}" type="sibTrans" cxnId="{D2B68FB3-A354-4AB9-A1A4-265335A61E35}">
      <dgm:prSet/>
      <dgm:spPr/>
      <dgm:t>
        <a:bodyPr/>
        <a:lstStyle/>
        <a:p>
          <a:endParaRPr lang="en-US"/>
        </a:p>
      </dgm:t>
    </dgm:pt>
    <dgm:pt modelId="{BB080A10-773A-4BA7-A817-D6C19496E95B}">
      <dgm:prSet custT="1"/>
      <dgm:spPr/>
      <dgm:t>
        <a:bodyPr/>
        <a:lstStyle/>
        <a:p>
          <a:pPr>
            <a:defRPr cap="all"/>
          </a:pPr>
          <a:r>
            <a:rPr lang="es-ES" sz="1600" dirty="0"/>
            <a:t>•Separación de funciones: quien presta ≠ quien compra ≠ quien regula.	</a:t>
          </a:r>
          <a:endParaRPr lang="en-US" sz="1600" dirty="0"/>
        </a:p>
      </dgm:t>
    </dgm:pt>
    <dgm:pt modelId="{7355CA0A-3EEC-4C18-AA62-F7FDC44BF666}" type="parTrans" cxnId="{569FD709-EB37-4198-9C1A-B245EE1D167C}">
      <dgm:prSet/>
      <dgm:spPr/>
      <dgm:t>
        <a:bodyPr/>
        <a:lstStyle/>
        <a:p>
          <a:endParaRPr lang="en-US"/>
        </a:p>
      </dgm:t>
    </dgm:pt>
    <dgm:pt modelId="{2D50A7AB-2471-4B17-91CA-A84A6828656E}" type="sibTrans" cxnId="{569FD709-EB37-4198-9C1A-B245EE1D167C}">
      <dgm:prSet/>
      <dgm:spPr/>
      <dgm:t>
        <a:bodyPr/>
        <a:lstStyle/>
        <a:p>
          <a:endParaRPr lang="en-US"/>
        </a:p>
      </dgm:t>
    </dgm:pt>
    <dgm:pt modelId="{7491908A-D822-44ED-BD1F-5FBD54A3CB50}">
      <dgm:prSet custT="1"/>
      <dgm:spPr/>
      <dgm:t>
        <a:bodyPr/>
        <a:lstStyle/>
        <a:p>
          <a:pPr>
            <a:defRPr cap="all"/>
          </a:pPr>
          <a:r>
            <a:rPr lang="es-ES" sz="1600" dirty="0"/>
            <a:t>•Reglas de portabilidad/derivación: contratos público-privado con estándares.	</a:t>
          </a:r>
          <a:endParaRPr lang="en-US" sz="1600" dirty="0"/>
        </a:p>
      </dgm:t>
    </dgm:pt>
    <dgm:pt modelId="{6321CB94-B1CC-461D-ADC1-560BAB2536E3}" type="parTrans" cxnId="{ECB659D1-EB0A-4950-B3EB-9D3B0E882327}">
      <dgm:prSet/>
      <dgm:spPr/>
      <dgm:t>
        <a:bodyPr/>
        <a:lstStyle/>
        <a:p>
          <a:endParaRPr lang="en-US"/>
        </a:p>
      </dgm:t>
    </dgm:pt>
    <dgm:pt modelId="{5E0246D7-F1DF-45A4-9B0B-7B4A49024F27}" type="sibTrans" cxnId="{ECB659D1-EB0A-4950-B3EB-9D3B0E882327}">
      <dgm:prSet/>
      <dgm:spPr/>
      <dgm:t>
        <a:bodyPr/>
        <a:lstStyle/>
        <a:p>
          <a:endParaRPr lang="en-US"/>
        </a:p>
      </dgm:t>
    </dgm:pt>
    <dgm:pt modelId="{A1B587B4-5EE7-4827-BBF2-5B90A94BE8B3}">
      <dgm:prSet custT="1"/>
      <dgm:spPr/>
      <dgm:t>
        <a:bodyPr/>
        <a:lstStyle/>
        <a:p>
          <a:pPr>
            <a:defRPr cap="all"/>
          </a:pPr>
          <a:r>
            <a:rPr lang="es-ES" sz="1600" dirty="0"/>
            <a:t>•Datos: bus de interoperabilidad, autorización electrónica, trazabilidad, indicadores trimestrales públicos.</a:t>
          </a:r>
          <a:endParaRPr lang="en-US" sz="1600" dirty="0"/>
        </a:p>
      </dgm:t>
    </dgm:pt>
    <dgm:pt modelId="{FE0F8B9E-A660-46C0-A25C-7BF5B388A98E}" type="parTrans" cxnId="{6A02F7D6-64D4-4111-809C-D70EBF846DA1}">
      <dgm:prSet/>
      <dgm:spPr/>
      <dgm:t>
        <a:bodyPr/>
        <a:lstStyle/>
        <a:p>
          <a:endParaRPr lang="en-US"/>
        </a:p>
      </dgm:t>
    </dgm:pt>
    <dgm:pt modelId="{3CC73FB2-73FA-4460-AC50-D07CB9C4E928}" type="sibTrans" cxnId="{6A02F7D6-64D4-4111-809C-D70EBF846DA1}">
      <dgm:prSet/>
      <dgm:spPr/>
      <dgm:t>
        <a:bodyPr/>
        <a:lstStyle/>
        <a:p>
          <a:endParaRPr lang="en-US"/>
        </a:p>
      </dgm:t>
    </dgm:pt>
    <dgm:pt modelId="{E5AC539E-A012-42FD-A0D9-BC8C504B6AAD}" type="pres">
      <dgm:prSet presAssocID="{837AAFFC-154C-451D-974B-3398C6A5D830}" presName="root" presStyleCnt="0">
        <dgm:presLayoutVars>
          <dgm:dir/>
          <dgm:resizeHandles val="exact"/>
        </dgm:presLayoutVars>
      </dgm:prSet>
      <dgm:spPr/>
    </dgm:pt>
    <dgm:pt modelId="{52667198-D70E-463E-961B-C595E702F563}" type="pres">
      <dgm:prSet presAssocID="{D774801D-41B6-42BA-8162-3DB81F353974}" presName="compNode" presStyleCnt="0"/>
      <dgm:spPr/>
    </dgm:pt>
    <dgm:pt modelId="{4F34967D-E0F5-4289-ADDC-FCE920E4283E}" type="pres">
      <dgm:prSet presAssocID="{D774801D-41B6-42BA-8162-3DB81F353974}" presName="iconBgRect" presStyleLbl="bgShp" presStyleIdx="0" presStyleCnt="4"/>
      <dgm:spPr/>
    </dgm:pt>
    <dgm:pt modelId="{9FAA70E7-6CCE-4868-8FCF-4532F5E51E98}" type="pres">
      <dgm:prSet presAssocID="{D774801D-41B6-42BA-8162-3DB81F35397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o"/>
        </a:ext>
      </dgm:extLst>
    </dgm:pt>
    <dgm:pt modelId="{2E8C07DA-07E8-460F-A28A-080D53C224FE}" type="pres">
      <dgm:prSet presAssocID="{D774801D-41B6-42BA-8162-3DB81F353974}" presName="spaceRect" presStyleCnt="0"/>
      <dgm:spPr/>
    </dgm:pt>
    <dgm:pt modelId="{3C7FB007-1308-4A09-B65F-F425443D447C}" type="pres">
      <dgm:prSet presAssocID="{D774801D-41B6-42BA-8162-3DB81F353974}" presName="textRect" presStyleLbl="revTx" presStyleIdx="0" presStyleCnt="4">
        <dgm:presLayoutVars>
          <dgm:chMax val="1"/>
          <dgm:chPref val="1"/>
        </dgm:presLayoutVars>
      </dgm:prSet>
      <dgm:spPr/>
    </dgm:pt>
    <dgm:pt modelId="{67792FB5-C8E8-41BF-8E44-2BD93403941A}" type="pres">
      <dgm:prSet presAssocID="{83582581-6C41-42E6-A39B-A6E09DF6EA08}" presName="sibTrans" presStyleCnt="0"/>
      <dgm:spPr/>
    </dgm:pt>
    <dgm:pt modelId="{A6DF08FE-6925-40C1-8D86-9B2A6D2F1A95}" type="pres">
      <dgm:prSet presAssocID="{BB080A10-773A-4BA7-A817-D6C19496E95B}" presName="compNode" presStyleCnt="0"/>
      <dgm:spPr/>
    </dgm:pt>
    <dgm:pt modelId="{4C64C45B-69A7-483F-B4DE-9D37E21E3032}" type="pres">
      <dgm:prSet presAssocID="{BB080A10-773A-4BA7-A817-D6C19496E95B}" presName="iconBgRect" presStyleLbl="bgShp" presStyleIdx="1" presStyleCnt="4"/>
      <dgm:spPr/>
    </dgm:pt>
    <dgm:pt modelId="{5C348C46-B06D-4257-A976-8491CA3CF843}" type="pres">
      <dgm:prSet presAssocID="{BB080A10-773A-4BA7-A817-D6C19496E95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8EFAFF02-519D-48BB-A5A7-2A06D1239AF6}" type="pres">
      <dgm:prSet presAssocID="{BB080A10-773A-4BA7-A817-D6C19496E95B}" presName="spaceRect" presStyleCnt="0"/>
      <dgm:spPr/>
    </dgm:pt>
    <dgm:pt modelId="{1E4B5A89-90C6-4CA3-A2A0-376A7964A93E}" type="pres">
      <dgm:prSet presAssocID="{BB080A10-773A-4BA7-A817-D6C19496E95B}" presName="textRect" presStyleLbl="revTx" presStyleIdx="1" presStyleCnt="4">
        <dgm:presLayoutVars>
          <dgm:chMax val="1"/>
          <dgm:chPref val="1"/>
        </dgm:presLayoutVars>
      </dgm:prSet>
      <dgm:spPr/>
    </dgm:pt>
    <dgm:pt modelId="{8AC81788-1B38-4CB0-AD56-559781C1C4CB}" type="pres">
      <dgm:prSet presAssocID="{2D50A7AB-2471-4B17-91CA-A84A6828656E}" presName="sibTrans" presStyleCnt="0"/>
      <dgm:spPr/>
    </dgm:pt>
    <dgm:pt modelId="{B481D7EB-C37B-4663-AEBF-9F23D29410B9}" type="pres">
      <dgm:prSet presAssocID="{7491908A-D822-44ED-BD1F-5FBD54A3CB50}" presName="compNode" presStyleCnt="0"/>
      <dgm:spPr/>
    </dgm:pt>
    <dgm:pt modelId="{B6A006DD-8D70-40DB-9AAD-BAD7A44FEEF4}" type="pres">
      <dgm:prSet presAssocID="{7491908A-D822-44ED-BD1F-5FBD54A3CB50}" presName="iconBgRect" presStyleLbl="bgShp" presStyleIdx="2" presStyleCnt="4"/>
      <dgm:spPr/>
    </dgm:pt>
    <dgm:pt modelId="{8192D566-DA48-4096-8825-AAF7048F00BC}" type="pres">
      <dgm:prSet presAssocID="{7491908A-D822-44ED-BD1F-5FBD54A3CB5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sconectado"/>
        </a:ext>
      </dgm:extLst>
    </dgm:pt>
    <dgm:pt modelId="{5B587B96-2DA1-4BA3-BA62-5D445AB875BF}" type="pres">
      <dgm:prSet presAssocID="{7491908A-D822-44ED-BD1F-5FBD54A3CB50}" presName="spaceRect" presStyleCnt="0"/>
      <dgm:spPr/>
    </dgm:pt>
    <dgm:pt modelId="{3D8493B8-5D65-422B-95F1-0910A015CFF1}" type="pres">
      <dgm:prSet presAssocID="{7491908A-D822-44ED-BD1F-5FBD54A3CB50}" presName="textRect" presStyleLbl="revTx" presStyleIdx="2" presStyleCnt="4">
        <dgm:presLayoutVars>
          <dgm:chMax val="1"/>
          <dgm:chPref val="1"/>
        </dgm:presLayoutVars>
      </dgm:prSet>
      <dgm:spPr/>
    </dgm:pt>
    <dgm:pt modelId="{4A0EA77E-757C-4446-9DB5-2BEB909B8C79}" type="pres">
      <dgm:prSet presAssocID="{5E0246D7-F1DF-45A4-9B0B-7B4A49024F27}" presName="sibTrans" presStyleCnt="0"/>
      <dgm:spPr/>
    </dgm:pt>
    <dgm:pt modelId="{37284C9D-7A21-4D72-87C4-E76128B16F96}" type="pres">
      <dgm:prSet presAssocID="{A1B587B4-5EE7-4827-BBF2-5B90A94BE8B3}" presName="compNode" presStyleCnt="0"/>
      <dgm:spPr/>
    </dgm:pt>
    <dgm:pt modelId="{8E0ABC8F-0DCD-4EED-9453-6660CD07D689}" type="pres">
      <dgm:prSet presAssocID="{A1B587B4-5EE7-4827-BBF2-5B90A94BE8B3}" presName="iconBgRect" presStyleLbl="bgShp" presStyleIdx="3" presStyleCnt="4"/>
      <dgm:spPr/>
    </dgm:pt>
    <dgm:pt modelId="{54D6FB08-C0DD-4012-A3CE-7042C4FD585C}" type="pres">
      <dgm:prSet presAssocID="{A1B587B4-5EE7-4827-BBF2-5B90A94BE8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ador"/>
        </a:ext>
      </dgm:extLst>
    </dgm:pt>
    <dgm:pt modelId="{7014CF92-2666-4C2E-952D-20AF75A10F68}" type="pres">
      <dgm:prSet presAssocID="{A1B587B4-5EE7-4827-BBF2-5B90A94BE8B3}" presName="spaceRect" presStyleCnt="0"/>
      <dgm:spPr/>
    </dgm:pt>
    <dgm:pt modelId="{A2D2EEB9-685A-4F47-9509-ACBD6B1CEDAB}" type="pres">
      <dgm:prSet presAssocID="{A1B587B4-5EE7-4827-BBF2-5B90A94BE8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69FD709-EB37-4198-9C1A-B245EE1D167C}" srcId="{837AAFFC-154C-451D-974B-3398C6A5D830}" destId="{BB080A10-773A-4BA7-A817-D6C19496E95B}" srcOrd="1" destOrd="0" parTransId="{7355CA0A-3EEC-4C18-AA62-F7FDC44BF666}" sibTransId="{2D50A7AB-2471-4B17-91CA-A84A6828656E}"/>
    <dgm:cxn modelId="{1B51D27E-2C78-4AAA-B11D-EC1E530B038F}" type="presOf" srcId="{BB080A10-773A-4BA7-A817-D6C19496E95B}" destId="{1E4B5A89-90C6-4CA3-A2A0-376A7964A93E}" srcOrd="0" destOrd="0" presId="urn:microsoft.com/office/officeart/2018/5/layout/IconCircleLabelList"/>
    <dgm:cxn modelId="{94196989-DCBA-468E-BA38-40B237311A92}" type="presOf" srcId="{7491908A-D822-44ED-BD1F-5FBD54A3CB50}" destId="{3D8493B8-5D65-422B-95F1-0910A015CFF1}" srcOrd="0" destOrd="0" presId="urn:microsoft.com/office/officeart/2018/5/layout/IconCircleLabelList"/>
    <dgm:cxn modelId="{26897D91-D472-46AA-B3AA-2140A22B310E}" type="presOf" srcId="{A1B587B4-5EE7-4827-BBF2-5B90A94BE8B3}" destId="{A2D2EEB9-685A-4F47-9509-ACBD6B1CEDAB}" srcOrd="0" destOrd="0" presId="urn:microsoft.com/office/officeart/2018/5/layout/IconCircleLabelList"/>
    <dgm:cxn modelId="{D981C89C-0C08-46E1-A098-5B7B7CE1D5B0}" type="presOf" srcId="{D774801D-41B6-42BA-8162-3DB81F353974}" destId="{3C7FB007-1308-4A09-B65F-F425443D447C}" srcOrd="0" destOrd="0" presId="urn:microsoft.com/office/officeart/2018/5/layout/IconCircleLabelList"/>
    <dgm:cxn modelId="{4BA551AE-2BB8-44CF-99B8-54FD56C56A2A}" type="presOf" srcId="{837AAFFC-154C-451D-974B-3398C6A5D830}" destId="{E5AC539E-A012-42FD-A0D9-BC8C504B6AAD}" srcOrd="0" destOrd="0" presId="urn:microsoft.com/office/officeart/2018/5/layout/IconCircleLabelList"/>
    <dgm:cxn modelId="{D2B68FB3-A354-4AB9-A1A4-265335A61E35}" srcId="{837AAFFC-154C-451D-974B-3398C6A5D830}" destId="{D774801D-41B6-42BA-8162-3DB81F353974}" srcOrd="0" destOrd="0" parTransId="{74E166D7-B1A7-44F1-A99C-F778EF1DDFF9}" sibTransId="{83582581-6C41-42E6-A39B-A6E09DF6EA08}"/>
    <dgm:cxn modelId="{ECB659D1-EB0A-4950-B3EB-9D3B0E882327}" srcId="{837AAFFC-154C-451D-974B-3398C6A5D830}" destId="{7491908A-D822-44ED-BD1F-5FBD54A3CB50}" srcOrd="2" destOrd="0" parTransId="{6321CB94-B1CC-461D-ADC1-560BAB2536E3}" sibTransId="{5E0246D7-F1DF-45A4-9B0B-7B4A49024F27}"/>
    <dgm:cxn modelId="{6A02F7D6-64D4-4111-809C-D70EBF846DA1}" srcId="{837AAFFC-154C-451D-974B-3398C6A5D830}" destId="{A1B587B4-5EE7-4827-BBF2-5B90A94BE8B3}" srcOrd="3" destOrd="0" parTransId="{FE0F8B9E-A660-46C0-A25C-7BF5B388A98E}" sibTransId="{3CC73FB2-73FA-4460-AC50-D07CB9C4E928}"/>
    <dgm:cxn modelId="{C3553BB2-3E17-48F6-94C5-F895A45EC621}" type="presParOf" srcId="{E5AC539E-A012-42FD-A0D9-BC8C504B6AAD}" destId="{52667198-D70E-463E-961B-C595E702F563}" srcOrd="0" destOrd="0" presId="urn:microsoft.com/office/officeart/2018/5/layout/IconCircleLabelList"/>
    <dgm:cxn modelId="{5641714C-6282-49BF-A693-B6C2D74936CE}" type="presParOf" srcId="{52667198-D70E-463E-961B-C595E702F563}" destId="{4F34967D-E0F5-4289-ADDC-FCE920E4283E}" srcOrd="0" destOrd="0" presId="urn:microsoft.com/office/officeart/2018/5/layout/IconCircleLabelList"/>
    <dgm:cxn modelId="{84D9949E-9DED-45BB-B06A-DDA546D01092}" type="presParOf" srcId="{52667198-D70E-463E-961B-C595E702F563}" destId="{9FAA70E7-6CCE-4868-8FCF-4532F5E51E98}" srcOrd="1" destOrd="0" presId="urn:microsoft.com/office/officeart/2018/5/layout/IconCircleLabelList"/>
    <dgm:cxn modelId="{278535A5-4C71-4A39-9758-3333E6C8BDDE}" type="presParOf" srcId="{52667198-D70E-463E-961B-C595E702F563}" destId="{2E8C07DA-07E8-460F-A28A-080D53C224FE}" srcOrd="2" destOrd="0" presId="urn:microsoft.com/office/officeart/2018/5/layout/IconCircleLabelList"/>
    <dgm:cxn modelId="{705C0448-1965-4E9B-8184-39F36C0D4635}" type="presParOf" srcId="{52667198-D70E-463E-961B-C595E702F563}" destId="{3C7FB007-1308-4A09-B65F-F425443D447C}" srcOrd="3" destOrd="0" presId="urn:microsoft.com/office/officeart/2018/5/layout/IconCircleLabelList"/>
    <dgm:cxn modelId="{367A55D6-951A-495E-A4A5-0593702E4D87}" type="presParOf" srcId="{E5AC539E-A012-42FD-A0D9-BC8C504B6AAD}" destId="{67792FB5-C8E8-41BF-8E44-2BD93403941A}" srcOrd="1" destOrd="0" presId="urn:microsoft.com/office/officeart/2018/5/layout/IconCircleLabelList"/>
    <dgm:cxn modelId="{D3074C89-40CB-4235-A2D2-0853D0ED1D2A}" type="presParOf" srcId="{E5AC539E-A012-42FD-A0D9-BC8C504B6AAD}" destId="{A6DF08FE-6925-40C1-8D86-9B2A6D2F1A95}" srcOrd="2" destOrd="0" presId="urn:microsoft.com/office/officeart/2018/5/layout/IconCircleLabelList"/>
    <dgm:cxn modelId="{6A40BF05-4F61-4675-BAB0-1995662322EE}" type="presParOf" srcId="{A6DF08FE-6925-40C1-8D86-9B2A6D2F1A95}" destId="{4C64C45B-69A7-483F-B4DE-9D37E21E3032}" srcOrd="0" destOrd="0" presId="urn:microsoft.com/office/officeart/2018/5/layout/IconCircleLabelList"/>
    <dgm:cxn modelId="{17ED9F4C-3C51-4883-82EA-B886D67E9EC4}" type="presParOf" srcId="{A6DF08FE-6925-40C1-8D86-9B2A6D2F1A95}" destId="{5C348C46-B06D-4257-A976-8491CA3CF843}" srcOrd="1" destOrd="0" presId="urn:microsoft.com/office/officeart/2018/5/layout/IconCircleLabelList"/>
    <dgm:cxn modelId="{73F57E70-774E-4ED7-A4F0-1B95C7B4F69C}" type="presParOf" srcId="{A6DF08FE-6925-40C1-8D86-9B2A6D2F1A95}" destId="{8EFAFF02-519D-48BB-A5A7-2A06D1239AF6}" srcOrd="2" destOrd="0" presId="urn:microsoft.com/office/officeart/2018/5/layout/IconCircleLabelList"/>
    <dgm:cxn modelId="{24942CC3-B1FC-41DF-B204-C4042F1ED2EA}" type="presParOf" srcId="{A6DF08FE-6925-40C1-8D86-9B2A6D2F1A95}" destId="{1E4B5A89-90C6-4CA3-A2A0-376A7964A93E}" srcOrd="3" destOrd="0" presId="urn:microsoft.com/office/officeart/2018/5/layout/IconCircleLabelList"/>
    <dgm:cxn modelId="{8144A7CD-E763-4299-8BF1-BE08AA130702}" type="presParOf" srcId="{E5AC539E-A012-42FD-A0D9-BC8C504B6AAD}" destId="{8AC81788-1B38-4CB0-AD56-559781C1C4CB}" srcOrd="3" destOrd="0" presId="urn:microsoft.com/office/officeart/2018/5/layout/IconCircleLabelList"/>
    <dgm:cxn modelId="{9937E351-C459-4970-AD86-61A14AD52DC0}" type="presParOf" srcId="{E5AC539E-A012-42FD-A0D9-BC8C504B6AAD}" destId="{B481D7EB-C37B-4663-AEBF-9F23D29410B9}" srcOrd="4" destOrd="0" presId="urn:microsoft.com/office/officeart/2018/5/layout/IconCircleLabelList"/>
    <dgm:cxn modelId="{4D00B555-623F-4B0A-821B-B66EE4511C95}" type="presParOf" srcId="{B481D7EB-C37B-4663-AEBF-9F23D29410B9}" destId="{B6A006DD-8D70-40DB-9AAD-BAD7A44FEEF4}" srcOrd="0" destOrd="0" presId="urn:microsoft.com/office/officeart/2018/5/layout/IconCircleLabelList"/>
    <dgm:cxn modelId="{3B59D02C-E682-400F-9517-BFD0D20C0EA7}" type="presParOf" srcId="{B481D7EB-C37B-4663-AEBF-9F23D29410B9}" destId="{8192D566-DA48-4096-8825-AAF7048F00BC}" srcOrd="1" destOrd="0" presId="urn:microsoft.com/office/officeart/2018/5/layout/IconCircleLabelList"/>
    <dgm:cxn modelId="{652428C4-74F5-4F61-98D1-2D0FA868849B}" type="presParOf" srcId="{B481D7EB-C37B-4663-AEBF-9F23D29410B9}" destId="{5B587B96-2DA1-4BA3-BA62-5D445AB875BF}" srcOrd="2" destOrd="0" presId="urn:microsoft.com/office/officeart/2018/5/layout/IconCircleLabelList"/>
    <dgm:cxn modelId="{AD74A67C-1141-4D24-8D11-2A4DABE7FD42}" type="presParOf" srcId="{B481D7EB-C37B-4663-AEBF-9F23D29410B9}" destId="{3D8493B8-5D65-422B-95F1-0910A015CFF1}" srcOrd="3" destOrd="0" presId="urn:microsoft.com/office/officeart/2018/5/layout/IconCircleLabelList"/>
    <dgm:cxn modelId="{E19AA13D-B2A6-4A0F-A919-46A53D03F4F8}" type="presParOf" srcId="{E5AC539E-A012-42FD-A0D9-BC8C504B6AAD}" destId="{4A0EA77E-757C-4446-9DB5-2BEB909B8C79}" srcOrd="5" destOrd="0" presId="urn:microsoft.com/office/officeart/2018/5/layout/IconCircleLabelList"/>
    <dgm:cxn modelId="{90A479E8-1569-46B5-BF96-EA252F5DA714}" type="presParOf" srcId="{E5AC539E-A012-42FD-A0D9-BC8C504B6AAD}" destId="{37284C9D-7A21-4D72-87C4-E76128B16F96}" srcOrd="6" destOrd="0" presId="urn:microsoft.com/office/officeart/2018/5/layout/IconCircleLabelList"/>
    <dgm:cxn modelId="{078B079B-4A0F-4472-9517-4BC9567E8A25}" type="presParOf" srcId="{37284C9D-7A21-4D72-87C4-E76128B16F96}" destId="{8E0ABC8F-0DCD-4EED-9453-6660CD07D689}" srcOrd="0" destOrd="0" presId="urn:microsoft.com/office/officeart/2018/5/layout/IconCircleLabelList"/>
    <dgm:cxn modelId="{77EE3FCC-93FA-495A-8E07-506000760CB3}" type="presParOf" srcId="{37284C9D-7A21-4D72-87C4-E76128B16F96}" destId="{54D6FB08-C0DD-4012-A3CE-7042C4FD585C}" srcOrd="1" destOrd="0" presId="urn:microsoft.com/office/officeart/2018/5/layout/IconCircleLabelList"/>
    <dgm:cxn modelId="{A98BB462-981A-409E-B5C9-73767864FBD7}" type="presParOf" srcId="{37284C9D-7A21-4D72-87C4-E76128B16F96}" destId="{7014CF92-2666-4C2E-952D-20AF75A10F68}" srcOrd="2" destOrd="0" presId="urn:microsoft.com/office/officeart/2018/5/layout/IconCircleLabelList"/>
    <dgm:cxn modelId="{A828AEA9-595D-4CB2-8634-4B67662F373F}" type="presParOf" srcId="{37284C9D-7A21-4D72-87C4-E76128B16F96}" destId="{A2D2EEB9-685A-4F47-9509-ACBD6B1CEDA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2C647E-7989-4A81-A14C-E362257632A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CAB56D8-4D77-45E3-A438-529B7F85BF79}">
      <dgm:prSet/>
      <dgm:spPr/>
      <dgm:t>
        <a:bodyPr/>
        <a:lstStyle/>
        <a:p>
          <a:r>
            <a:rPr lang="es-ES" dirty="0"/>
            <a:t>• Políticas: resistencias (gremios, prestadores). → Pacto transicional y cronograma de no-perdedores (negociación colaborativa).	</a:t>
          </a:r>
          <a:endParaRPr lang="en-US" dirty="0"/>
        </a:p>
      </dgm:t>
    </dgm:pt>
    <dgm:pt modelId="{BED4F383-5CF5-46F7-A307-BE300EBAEBA8}" type="parTrans" cxnId="{DEFB1A23-4C7A-4687-B21A-62CCE024B861}">
      <dgm:prSet/>
      <dgm:spPr/>
      <dgm:t>
        <a:bodyPr/>
        <a:lstStyle/>
        <a:p>
          <a:endParaRPr lang="en-US"/>
        </a:p>
      </dgm:t>
    </dgm:pt>
    <dgm:pt modelId="{FB0DAE85-EF83-4F39-9745-A889E7DE0AF5}" type="sibTrans" cxnId="{DEFB1A23-4C7A-4687-B21A-62CCE024B861}">
      <dgm:prSet/>
      <dgm:spPr/>
      <dgm:t>
        <a:bodyPr/>
        <a:lstStyle/>
        <a:p>
          <a:endParaRPr lang="en-US"/>
        </a:p>
      </dgm:t>
    </dgm:pt>
    <dgm:pt modelId="{2AE5E0E9-6729-42F5-9B0B-3A7CB76B802B}">
      <dgm:prSet/>
      <dgm:spPr/>
      <dgm:t>
        <a:bodyPr/>
        <a:lstStyle/>
        <a:p>
          <a:r>
            <a:rPr lang="es-ES" dirty="0"/>
            <a:t>• Financieras: baches de caja. → Fondo de estabilización + adelantos condicionados a metas.	</a:t>
          </a:r>
          <a:endParaRPr lang="en-US" dirty="0"/>
        </a:p>
      </dgm:t>
    </dgm:pt>
    <dgm:pt modelId="{EC457235-B921-4714-9DDC-AFAC8722F7A4}" type="parTrans" cxnId="{1B39222E-C0E7-485B-B658-18C3C7862F18}">
      <dgm:prSet/>
      <dgm:spPr/>
      <dgm:t>
        <a:bodyPr/>
        <a:lstStyle/>
        <a:p>
          <a:endParaRPr lang="en-US"/>
        </a:p>
      </dgm:t>
    </dgm:pt>
    <dgm:pt modelId="{DE5DC026-2DF9-425C-8226-32F3EA9ED0A0}" type="sibTrans" cxnId="{1B39222E-C0E7-485B-B658-18C3C7862F18}">
      <dgm:prSet/>
      <dgm:spPr/>
      <dgm:t>
        <a:bodyPr/>
        <a:lstStyle/>
        <a:p>
          <a:endParaRPr lang="en-US"/>
        </a:p>
      </dgm:t>
    </dgm:pt>
    <dgm:pt modelId="{37375E23-750D-4982-81A6-9AAFFE8B907C}">
      <dgm:prSet/>
      <dgm:spPr/>
      <dgm:t>
        <a:bodyPr/>
        <a:lstStyle/>
        <a:p>
          <a:r>
            <a:rPr lang="es-ES" dirty="0"/>
            <a:t>• Técnicas: datos y auditoría débiles. → Pilotos “</a:t>
          </a:r>
          <a:r>
            <a:rPr lang="es-ES" dirty="0" err="1"/>
            <a:t>tracer</a:t>
          </a:r>
          <a:r>
            <a:rPr lang="es-ES" dirty="0"/>
            <a:t>”, tableros simples, normas de auditoría.	</a:t>
          </a:r>
          <a:endParaRPr lang="en-US" dirty="0"/>
        </a:p>
      </dgm:t>
    </dgm:pt>
    <dgm:pt modelId="{F0ACAAA9-E12B-4D11-9223-EDE8C7003EDE}" type="parTrans" cxnId="{FA312771-C15F-4F33-8EB1-D66384D830B3}">
      <dgm:prSet/>
      <dgm:spPr/>
      <dgm:t>
        <a:bodyPr/>
        <a:lstStyle/>
        <a:p>
          <a:endParaRPr lang="en-US"/>
        </a:p>
      </dgm:t>
    </dgm:pt>
    <dgm:pt modelId="{F8678BA8-E717-4DFE-A494-5ECC3728C84B}" type="sibTrans" cxnId="{FA312771-C15F-4F33-8EB1-D66384D830B3}">
      <dgm:prSet/>
      <dgm:spPr/>
      <dgm:t>
        <a:bodyPr/>
        <a:lstStyle/>
        <a:p>
          <a:endParaRPr lang="en-US"/>
        </a:p>
      </dgm:t>
    </dgm:pt>
    <dgm:pt modelId="{AFB25D69-D0EB-42D6-8A2E-E20BFC7862F2}">
      <dgm:prSet/>
      <dgm:spPr/>
      <dgm:t>
        <a:bodyPr/>
        <a:lstStyle/>
        <a:p>
          <a:r>
            <a:rPr lang="es-ES" dirty="0"/>
            <a:t>• Legales: superposición con OSP/OSN. → Convenios de articulación y cobertura complementaria definida.	</a:t>
          </a:r>
          <a:endParaRPr lang="en-US" dirty="0"/>
        </a:p>
      </dgm:t>
    </dgm:pt>
    <dgm:pt modelId="{8FF2DE4E-21A6-4A56-B4A4-EB7951169A09}" type="parTrans" cxnId="{7B615FC7-B08B-4B33-A467-D63DC775C388}">
      <dgm:prSet/>
      <dgm:spPr/>
      <dgm:t>
        <a:bodyPr/>
        <a:lstStyle/>
        <a:p>
          <a:endParaRPr lang="en-US"/>
        </a:p>
      </dgm:t>
    </dgm:pt>
    <dgm:pt modelId="{7ABB4AEB-4531-46A4-98B3-E6B0C0695E30}" type="sibTrans" cxnId="{7B615FC7-B08B-4B33-A467-D63DC775C388}">
      <dgm:prSet/>
      <dgm:spPr/>
      <dgm:t>
        <a:bodyPr/>
        <a:lstStyle/>
        <a:p>
          <a:endParaRPr lang="en-US"/>
        </a:p>
      </dgm:t>
    </dgm:pt>
    <dgm:pt modelId="{AB7766C2-4F00-435E-90E6-C0F72736CF18}">
      <dgm:prSet/>
      <dgm:spPr/>
      <dgm:t>
        <a:bodyPr/>
        <a:lstStyle/>
        <a:p>
          <a:r>
            <a:rPr lang="es-ES" dirty="0"/>
            <a:t>• Sociales: miedo a pérdida de acceso. → Comunicación clara: beneficios concretos (turnos, medicamentos, traslados, 1.000 días).</a:t>
          </a:r>
          <a:endParaRPr lang="en-US" dirty="0"/>
        </a:p>
      </dgm:t>
    </dgm:pt>
    <dgm:pt modelId="{8A774B8C-9B8B-4F4B-B6D8-9617EE254D28}" type="parTrans" cxnId="{E986F3CD-2E45-4941-8D52-0046F7207A2E}">
      <dgm:prSet/>
      <dgm:spPr/>
      <dgm:t>
        <a:bodyPr/>
        <a:lstStyle/>
        <a:p>
          <a:endParaRPr lang="en-US"/>
        </a:p>
      </dgm:t>
    </dgm:pt>
    <dgm:pt modelId="{F851211F-F8F8-4D47-9738-3F19697F6174}" type="sibTrans" cxnId="{E986F3CD-2E45-4941-8D52-0046F7207A2E}">
      <dgm:prSet/>
      <dgm:spPr/>
      <dgm:t>
        <a:bodyPr/>
        <a:lstStyle/>
        <a:p>
          <a:endParaRPr lang="en-US"/>
        </a:p>
      </dgm:t>
    </dgm:pt>
    <dgm:pt modelId="{ECC54568-1CD3-4C85-87BC-156F2E91E5F1}" type="pres">
      <dgm:prSet presAssocID="{EF2C647E-7989-4A81-A14C-E362257632AD}" presName="linear" presStyleCnt="0">
        <dgm:presLayoutVars>
          <dgm:animLvl val="lvl"/>
          <dgm:resizeHandles val="exact"/>
        </dgm:presLayoutVars>
      </dgm:prSet>
      <dgm:spPr/>
    </dgm:pt>
    <dgm:pt modelId="{F9EDAA89-EC3C-4384-BD9E-E7A6469660F7}" type="pres">
      <dgm:prSet presAssocID="{7CAB56D8-4D77-45E3-A438-529B7F85BF7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C5576B7-42E5-4A4A-BEEE-49E92E49799E}" type="pres">
      <dgm:prSet presAssocID="{FB0DAE85-EF83-4F39-9745-A889E7DE0AF5}" presName="spacer" presStyleCnt="0"/>
      <dgm:spPr/>
    </dgm:pt>
    <dgm:pt modelId="{6C33DE51-63AB-42D0-8D7F-21E5A229274C}" type="pres">
      <dgm:prSet presAssocID="{2AE5E0E9-6729-42F5-9B0B-3A7CB76B802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EB4BE0C-30A7-4A61-80A9-F8EB4594A61F}" type="pres">
      <dgm:prSet presAssocID="{DE5DC026-2DF9-425C-8226-32F3EA9ED0A0}" presName="spacer" presStyleCnt="0"/>
      <dgm:spPr/>
    </dgm:pt>
    <dgm:pt modelId="{2DCEB67B-7D5E-4C74-B99A-4A314C0D03E4}" type="pres">
      <dgm:prSet presAssocID="{37375E23-750D-4982-81A6-9AAFFE8B907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835BA49-1874-4DE3-B7D6-FCA520924B18}" type="pres">
      <dgm:prSet presAssocID="{F8678BA8-E717-4DFE-A494-5ECC3728C84B}" presName="spacer" presStyleCnt="0"/>
      <dgm:spPr/>
    </dgm:pt>
    <dgm:pt modelId="{BAAAA906-01BF-4836-A36B-E6AF65ADD022}" type="pres">
      <dgm:prSet presAssocID="{AFB25D69-D0EB-42D6-8A2E-E20BFC7862F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52B480A-FC09-4958-A8E2-A77F5F0FDEFD}" type="pres">
      <dgm:prSet presAssocID="{7ABB4AEB-4531-46A4-98B3-E6B0C0695E30}" presName="spacer" presStyleCnt="0"/>
      <dgm:spPr/>
    </dgm:pt>
    <dgm:pt modelId="{A0FCAE96-9605-447A-8F76-1DF8AF4455BD}" type="pres">
      <dgm:prSet presAssocID="{AB7766C2-4F00-435E-90E6-C0F72736CF1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4D2BD22-1839-411F-AC97-BB6880CA6839}" type="presOf" srcId="{AFB25D69-D0EB-42D6-8A2E-E20BFC7862F2}" destId="{BAAAA906-01BF-4836-A36B-E6AF65ADD022}" srcOrd="0" destOrd="0" presId="urn:microsoft.com/office/officeart/2005/8/layout/vList2"/>
    <dgm:cxn modelId="{DEFB1A23-4C7A-4687-B21A-62CCE024B861}" srcId="{EF2C647E-7989-4A81-A14C-E362257632AD}" destId="{7CAB56D8-4D77-45E3-A438-529B7F85BF79}" srcOrd="0" destOrd="0" parTransId="{BED4F383-5CF5-46F7-A307-BE300EBAEBA8}" sibTransId="{FB0DAE85-EF83-4F39-9745-A889E7DE0AF5}"/>
    <dgm:cxn modelId="{1B39222E-C0E7-485B-B658-18C3C7862F18}" srcId="{EF2C647E-7989-4A81-A14C-E362257632AD}" destId="{2AE5E0E9-6729-42F5-9B0B-3A7CB76B802B}" srcOrd="1" destOrd="0" parTransId="{EC457235-B921-4714-9DDC-AFAC8722F7A4}" sibTransId="{DE5DC026-2DF9-425C-8226-32F3EA9ED0A0}"/>
    <dgm:cxn modelId="{E032B146-00CB-430A-8DF3-AD69DED09BDE}" type="presOf" srcId="{37375E23-750D-4982-81A6-9AAFFE8B907C}" destId="{2DCEB67B-7D5E-4C74-B99A-4A314C0D03E4}" srcOrd="0" destOrd="0" presId="urn:microsoft.com/office/officeart/2005/8/layout/vList2"/>
    <dgm:cxn modelId="{FA312771-C15F-4F33-8EB1-D66384D830B3}" srcId="{EF2C647E-7989-4A81-A14C-E362257632AD}" destId="{37375E23-750D-4982-81A6-9AAFFE8B907C}" srcOrd="2" destOrd="0" parTransId="{F0ACAAA9-E12B-4D11-9223-EDE8C7003EDE}" sibTransId="{F8678BA8-E717-4DFE-A494-5ECC3728C84B}"/>
    <dgm:cxn modelId="{934FE178-0C0F-4817-BA93-CB92007C6B7C}" type="presOf" srcId="{EF2C647E-7989-4A81-A14C-E362257632AD}" destId="{ECC54568-1CD3-4C85-87BC-156F2E91E5F1}" srcOrd="0" destOrd="0" presId="urn:microsoft.com/office/officeart/2005/8/layout/vList2"/>
    <dgm:cxn modelId="{BD71B559-9837-406E-8AB0-E9A72897CBAB}" type="presOf" srcId="{AB7766C2-4F00-435E-90E6-C0F72736CF18}" destId="{A0FCAE96-9605-447A-8F76-1DF8AF4455BD}" srcOrd="0" destOrd="0" presId="urn:microsoft.com/office/officeart/2005/8/layout/vList2"/>
    <dgm:cxn modelId="{E4BAD295-1202-477F-821F-C6826DD065B2}" type="presOf" srcId="{2AE5E0E9-6729-42F5-9B0B-3A7CB76B802B}" destId="{6C33DE51-63AB-42D0-8D7F-21E5A229274C}" srcOrd="0" destOrd="0" presId="urn:microsoft.com/office/officeart/2005/8/layout/vList2"/>
    <dgm:cxn modelId="{6204CEAF-ACE6-40E3-B4CE-69877BE08F5D}" type="presOf" srcId="{7CAB56D8-4D77-45E3-A438-529B7F85BF79}" destId="{F9EDAA89-EC3C-4384-BD9E-E7A6469660F7}" srcOrd="0" destOrd="0" presId="urn:microsoft.com/office/officeart/2005/8/layout/vList2"/>
    <dgm:cxn modelId="{7B615FC7-B08B-4B33-A467-D63DC775C388}" srcId="{EF2C647E-7989-4A81-A14C-E362257632AD}" destId="{AFB25D69-D0EB-42D6-8A2E-E20BFC7862F2}" srcOrd="3" destOrd="0" parTransId="{8FF2DE4E-21A6-4A56-B4A4-EB7951169A09}" sibTransId="{7ABB4AEB-4531-46A4-98B3-E6B0C0695E30}"/>
    <dgm:cxn modelId="{E986F3CD-2E45-4941-8D52-0046F7207A2E}" srcId="{EF2C647E-7989-4A81-A14C-E362257632AD}" destId="{AB7766C2-4F00-435E-90E6-C0F72736CF18}" srcOrd="4" destOrd="0" parTransId="{8A774B8C-9B8B-4F4B-B6D8-9617EE254D28}" sibTransId="{F851211F-F8F8-4D47-9738-3F19697F6174}"/>
    <dgm:cxn modelId="{9CA0EBB3-05AC-4961-93CB-7655BE6DDF1C}" type="presParOf" srcId="{ECC54568-1CD3-4C85-87BC-156F2E91E5F1}" destId="{F9EDAA89-EC3C-4384-BD9E-E7A6469660F7}" srcOrd="0" destOrd="0" presId="urn:microsoft.com/office/officeart/2005/8/layout/vList2"/>
    <dgm:cxn modelId="{8ADDD0A2-8BA8-4175-AA7B-C116A4D7EDD5}" type="presParOf" srcId="{ECC54568-1CD3-4C85-87BC-156F2E91E5F1}" destId="{5C5576B7-42E5-4A4A-BEEE-49E92E49799E}" srcOrd="1" destOrd="0" presId="urn:microsoft.com/office/officeart/2005/8/layout/vList2"/>
    <dgm:cxn modelId="{3BD15614-B18A-4DAE-AD9F-4F911EC93CBD}" type="presParOf" srcId="{ECC54568-1CD3-4C85-87BC-156F2E91E5F1}" destId="{6C33DE51-63AB-42D0-8D7F-21E5A229274C}" srcOrd="2" destOrd="0" presId="urn:microsoft.com/office/officeart/2005/8/layout/vList2"/>
    <dgm:cxn modelId="{9E250600-FB29-4F8B-9018-5A9DE92A8500}" type="presParOf" srcId="{ECC54568-1CD3-4C85-87BC-156F2E91E5F1}" destId="{FEB4BE0C-30A7-4A61-80A9-F8EB4594A61F}" srcOrd="3" destOrd="0" presId="urn:microsoft.com/office/officeart/2005/8/layout/vList2"/>
    <dgm:cxn modelId="{77CE66B1-D981-4E6C-8E4C-8FF75CDAFCFF}" type="presParOf" srcId="{ECC54568-1CD3-4C85-87BC-156F2E91E5F1}" destId="{2DCEB67B-7D5E-4C74-B99A-4A314C0D03E4}" srcOrd="4" destOrd="0" presId="urn:microsoft.com/office/officeart/2005/8/layout/vList2"/>
    <dgm:cxn modelId="{014891A1-F802-40E2-9A52-25231346F171}" type="presParOf" srcId="{ECC54568-1CD3-4C85-87BC-156F2E91E5F1}" destId="{6835BA49-1874-4DE3-B7D6-FCA520924B18}" srcOrd="5" destOrd="0" presId="urn:microsoft.com/office/officeart/2005/8/layout/vList2"/>
    <dgm:cxn modelId="{83E7AC8C-84E0-4DC9-B9FD-B9D5206A25A9}" type="presParOf" srcId="{ECC54568-1CD3-4C85-87BC-156F2E91E5F1}" destId="{BAAAA906-01BF-4836-A36B-E6AF65ADD022}" srcOrd="6" destOrd="0" presId="urn:microsoft.com/office/officeart/2005/8/layout/vList2"/>
    <dgm:cxn modelId="{55BAB261-CA60-4275-BDD5-B2B18F3508CE}" type="presParOf" srcId="{ECC54568-1CD3-4C85-87BC-156F2E91E5F1}" destId="{552B480A-FC09-4958-A8E2-A77F5F0FDEFD}" srcOrd="7" destOrd="0" presId="urn:microsoft.com/office/officeart/2005/8/layout/vList2"/>
    <dgm:cxn modelId="{1FFB7E22-60F7-482D-B059-A984E345532C}" type="presParOf" srcId="{ECC54568-1CD3-4C85-87BC-156F2E91E5F1}" destId="{A0FCAE96-9605-447A-8F76-1DF8AF4455B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851343-1ACD-4E21-A2BF-FD15F4913B9A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2132B8AB-A4A5-47FD-9682-B12DD0BE187B}">
      <dgm:prSet phldrT="[Texto]" phldr="0"/>
      <dgm:spPr/>
      <dgm:t>
        <a:bodyPr/>
        <a:lstStyle/>
        <a:p>
          <a:r>
            <a:rPr lang="es-AR" dirty="0"/>
            <a:t>Prestacional</a:t>
          </a:r>
        </a:p>
      </dgm:t>
    </dgm:pt>
    <dgm:pt modelId="{0423F8E0-2DBC-4F2F-8573-2E4EC4FC148A}" type="parTrans" cxnId="{D90D1CD7-9F82-4A41-B558-096C6DA1EA4D}">
      <dgm:prSet/>
      <dgm:spPr/>
      <dgm:t>
        <a:bodyPr/>
        <a:lstStyle/>
        <a:p>
          <a:endParaRPr lang="es-AR"/>
        </a:p>
      </dgm:t>
    </dgm:pt>
    <dgm:pt modelId="{8812242A-2237-4547-B788-D9CCB2615422}" type="sibTrans" cxnId="{D90D1CD7-9F82-4A41-B558-096C6DA1EA4D}">
      <dgm:prSet/>
      <dgm:spPr/>
      <dgm:t>
        <a:bodyPr/>
        <a:lstStyle/>
        <a:p>
          <a:endParaRPr lang="es-AR"/>
        </a:p>
      </dgm:t>
    </dgm:pt>
    <dgm:pt modelId="{FCBC3233-3061-42D0-B8BE-A57C50BBA5BF}">
      <dgm:prSet phldrT="[Texto]" phldr="0">
        <dgm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AR" dirty="0"/>
            <a:t>Organizacional</a:t>
          </a:r>
        </a:p>
      </dgm:t>
    </dgm:pt>
    <dgm:pt modelId="{4EA8263A-CB85-4CBD-BACD-4D982DC7FE3B}" type="parTrans" cxnId="{57CE04F2-8932-4FD6-AA73-9F2B6BD56C6A}">
      <dgm:prSet/>
      <dgm:spPr/>
      <dgm:t>
        <a:bodyPr/>
        <a:lstStyle/>
        <a:p>
          <a:endParaRPr lang="es-AR"/>
        </a:p>
      </dgm:t>
    </dgm:pt>
    <dgm:pt modelId="{68ABF32A-DD35-423F-B1AC-7FEB4F68B70D}" type="sibTrans" cxnId="{57CE04F2-8932-4FD6-AA73-9F2B6BD56C6A}">
      <dgm:prSet/>
      <dgm:spPr/>
      <dgm:t>
        <a:bodyPr/>
        <a:lstStyle/>
        <a:p>
          <a:endParaRPr lang="es-AR"/>
        </a:p>
      </dgm:t>
    </dgm:pt>
    <dgm:pt modelId="{7AB8C61D-CBC4-4644-9A9D-C086A695F21E}">
      <dgm:prSet phldrT="[Texto]" phldr="0">
        <dgm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AR" dirty="0" err="1"/>
            <a:t>Politico</a:t>
          </a:r>
          <a:r>
            <a:rPr lang="es-AR" dirty="0"/>
            <a:t>-Socio cultural</a:t>
          </a:r>
        </a:p>
      </dgm:t>
    </dgm:pt>
    <dgm:pt modelId="{D95CE105-83E4-4842-9968-20DC5DBB92B3}" type="parTrans" cxnId="{678A331C-3E98-47AA-B12C-85E2D08BF876}">
      <dgm:prSet/>
      <dgm:spPr/>
      <dgm:t>
        <a:bodyPr/>
        <a:lstStyle/>
        <a:p>
          <a:endParaRPr lang="es-AR"/>
        </a:p>
      </dgm:t>
    </dgm:pt>
    <dgm:pt modelId="{856A5BFE-94E0-4D24-8EED-62A318EADB51}" type="sibTrans" cxnId="{678A331C-3E98-47AA-B12C-85E2D08BF876}">
      <dgm:prSet/>
      <dgm:spPr/>
      <dgm:t>
        <a:bodyPr/>
        <a:lstStyle/>
        <a:p>
          <a:endParaRPr lang="es-AR"/>
        </a:p>
      </dgm:t>
    </dgm:pt>
    <dgm:pt modelId="{1E7427A4-4E62-412B-9DF3-1FAB01191E77}" type="pres">
      <dgm:prSet presAssocID="{13851343-1ACD-4E21-A2BF-FD15F4913B9A}" presName="compositeShape" presStyleCnt="0">
        <dgm:presLayoutVars>
          <dgm:chMax val="7"/>
          <dgm:dir/>
          <dgm:resizeHandles val="exact"/>
        </dgm:presLayoutVars>
      </dgm:prSet>
      <dgm:spPr/>
    </dgm:pt>
    <dgm:pt modelId="{4EE95583-3E0D-4762-B159-14C588496A86}" type="pres">
      <dgm:prSet presAssocID="{13851343-1ACD-4E21-A2BF-FD15F4913B9A}" presName="wedge1" presStyleLbl="node1" presStyleIdx="0" presStyleCnt="3"/>
      <dgm:spPr/>
    </dgm:pt>
    <dgm:pt modelId="{D0D9ED75-BFF6-4421-B728-4DF8592F5600}" type="pres">
      <dgm:prSet presAssocID="{13851343-1ACD-4E21-A2BF-FD15F4913B9A}" presName="dummy1a" presStyleCnt="0"/>
      <dgm:spPr/>
    </dgm:pt>
    <dgm:pt modelId="{21470855-4C94-4F75-AD33-0DC72D72BD7F}" type="pres">
      <dgm:prSet presAssocID="{13851343-1ACD-4E21-A2BF-FD15F4913B9A}" presName="dummy1b" presStyleCnt="0"/>
      <dgm:spPr/>
    </dgm:pt>
    <dgm:pt modelId="{9DF13C18-36D0-4595-94FC-33A60B29083D}" type="pres">
      <dgm:prSet presAssocID="{13851343-1ACD-4E21-A2BF-FD15F4913B9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3128912-9114-4700-A114-1F1F50C75CA3}" type="pres">
      <dgm:prSet presAssocID="{13851343-1ACD-4E21-A2BF-FD15F4913B9A}" presName="wedge2" presStyleLbl="node1" presStyleIdx="1" presStyleCnt="3" custLinFactNeighborY="-241"/>
      <dgm:spPr/>
    </dgm:pt>
    <dgm:pt modelId="{693C3B09-D646-4BA1-8B12-FDF0722B0C69}" type="pres">
      <dgm:prSet presAssocID="{13851343-1ACD-4E21-A2BF-FD15F4913B9A}" presName="dummy2a" presStyleCnt="0"/>
      <dgm:spPr/>
    </dgm:pt>
    <dgm:pt modelId="{70C49DFE-7635-4432-94EC-E77175CA4040}" type="pres">
      <dgm:prSet presAssocID="{13851343-1ACD-4E21-A2BF-FD15F4913B9A}" presName="dummy2b" presStyleCnt="0"/>
      <dgm:spPr/>
    </dgm:pt>
    <dgm:pt modelId="{DEC244F9-89BD-46FA-8838-107C2657735D}" type="pres">
      <dgm:prSet presAssocID="{13851343-1ACD-4E21-A2BF-FD15F4913B9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4FCF8819-04EE-4ECD-B14B-1E77FCEDCBE4}" type="pres">
      <dgm:prSet presAssocID="{13851343-1ACD-4E21-A2BF-FD15F4913B9A}" presName="wedge3" presStyleLbl="node1" presStyleIdx="2" presStyleCnt="3"/>
      <dgm:spPr/>
    </dgm:pt>
    <dgm:pt modelId="{A6E535AD-9AAB-4AA7-A6CD-56957DCD6445}" type="pres">
      <dgm:prSet presAssocID="{13851343-1ACD-4E21-A2BF-FD15F4913B9A}" presName="dummy3a" presStyleCnt="0"/>
      <dgm:spPr/>
    </dgm:pt>
    <dgm:pt modelId="{8F135659-E3B3-4298-9359-4617EE69DE1D}" type="pres">
      <dgm:prSet presAssocID="{13851343-1ACD-4E21-A2BF-FD15F4913B9A}" presName="dummy3b" presStyleCnt="0"/>
      <dgm:spPr/>
    </dgm:pt>
    <dgm:pt modelId="{FE26F3C2-5D18-4EE4-AAA3-4F0EFB75FB88}" type="pres">
      <dgm:prSet presAssocID="{13851343-1ACD-4E21-A2BF-FD15F4913B9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03FD4301-E995-4F38-A20A-6CD5AB167FF4}" type="pres">
      <dgm:prSet presAssocID="{8812242A-2237-4547-B788-D9CCB2615422}" presName="arrowWedge1" presStyleLbl="fgSibTrans2D1" presStyleIdx="0" presStyleCnt="3"/>
      <dgm:spPr/>
    </dgm:pt>
    <dgm:pt modelId="{93363864-DE57-4F7D-B93B-914F8E3C17A3}" type="pres">
      <dgm:prSet presAssocID="{68ABF32A-DD35-423F-B1AC-7FEB4F68B70D}" presName="arrowWedge2" presStyleLbl="fgSibTrans2D1" presStyleIdx="1" presStyleCnt="3"/>
      <dgm:spPr/>
    </dgm:pt>
    <dgm:pt modelId="{8CB58EA4-F30E-4397-99F4-B5E1E620A166}" type="pres">
      <dgm:prSet presAssocID="{856A5BFE-94E0-4D24-8EED-62A318EADB51}" presName="arrowWedge3" presStyleLbl="fgSibTrans2D1" presStyleIdx="2" presStyleCnt="3"/>
      <dgm:spPr/>
    </dgm:pt>
  </dgm:ptLst>
  <dgm:cxnLst>
    <dgm:cxn modelId="{678A331C-3E98-47AA-B12C-85E2D08BF876}" srcId="{13851343-1ACD-4E21-A2BF-FD15F4913B9A}" destId="{7AB8C61D-CBC4-4644-9A9D-C086A695F21E}" srcOrd="2" destOrd="0" parTransId="{D95CE105-83E4-4842-9968-20DC5DBB92B3}" sibTransId="{856A5BFE-94E0-4D24-8EED-62A318EADB51}"/>
    <dgm:cxn modelId="{E6D63338-5EF8-489A-ADE1-ADC712E68633}" type="presOf" srcId="{FCBC3233-3061-42D0-B8BE-A57C50BBA5BF}" destId="{DEC244F9-89BD-46FA-8838-107C2657735D}" srcOrd="1" destOrd="0" presId="urn:microsoft.com/office/officeart/2005/8/layout/cycle8"/>
    <dgm:cxn modelId="{E110714E-6279-499E-9066-175F29A23438}" type="presOf" srcId="{7AB8C61D-CBC4-4644-9A9D-C086A695F21E}" destId="{FE26F3C2-5D18-4EE4-AAA3-4F0EFB75FB88}" srcOrd="1" destOrd="0" presId="urn:microsoft.com/office/officeart/2005/8/layout/cycle8"/>
    <dgm:cxn modelId="{C9DC2A78-227C-48C1-855E-616F162AE6CF}" type="presOf" srcId="{13851343-1ACD-4E21-A2BF-FD15F4913B9A}" destId="{1E7427A4-4E62-412B-9DF3-1FAB01191E77}" srcOrd="0" destOrd="0" presId="urn:microsoft.com/office/officeart/2005/8/layout/cycle8"/>
    <dgm:cxn modelId="{57255579-316C-4CBD-9E97-CBF3ACE97620}" type="presOf" srcId="{2132B8AB-A4A5-47FD-9682-B12DD0BE187B}" destId="{9DF13C18-36D0-4595-94FC-33A60B29083D}" srcOrd="1" destOrd="0" presId="urn:microsoft.com/office/officeart/2005/8/layout/cycle8"/>
    <dgm:cxn modelId="{42D2DAAF-5012-42AB-A8DD-B3977018D26F}" type="presOf" srcId="{2132B8AB-A4A5-47FD-9682-B12DD0BE187B}" destId="{4EE95583-3E0D-4762-B159-14C588496A86}" srcOrd="0" destOrd="0" presId="urn:microsoft.com/office/officeart/2005/8/layout/cycle8"/>
    <dgm:cxn modelId="{D90D1CD7-9F82-4A41-B558-096C6DA1EA4D}" srcId="{13851343-1ACD-4E21-A2BF-FD15F4913B9A}" destId="{2132B8AB-A4A5-47FD-9682-B12DD0BE187B}" srcOrd="0" destOrd="0" parTransId="{0423F8E0-2DBC-4F2F-8573-2E4EC4FC148A}" sibTransId="{8812242A-2237-4547-B788-D9CCB2615422}"/>
    <dgm:cxn modelId="{2835CCE5-8D6D-424B-BD10-2EC3FF144C00}" type="presOf" srcId="{FCBC3233-3061-42D0-B8BE-A57C50BBA5BF}" destId="{13128912-9114-4700-A114-1F1F50C75CA3}" srcOrd="0" destOrd="0" presId="urn:microsoft.com/office/officeart/2005/8/layout/cycle8"/>
    <dgm:cxn modelId="{7FC64BE8-405F-4B1F-8146-B714A3B45277}" type="presOf" srcId="{7AB8C61D-CBC4-4644-9A9D-C086A695F21E}" destId="{4FCF8819-04EE-4ECD-B14B-1E77FCEDCBE4}" srcOrd="0" destOrd="0" presId="urn:microsoft.com/office/officeart/2005/8/layout/cycle8"/>
    <dgm:cxn modelId="{57CE04F2-8932-4FD6-AA73-9F2B6BD56C6A}" srcId="{13851343-1ACD-4E21-A2BF-FD15F4913B9A}" destId="{FCBC3233-3061-42D0-B8BE-A57C50BBA5BF}" srcOrd="1" destOrd="0" parTransId="{4EA8263A-CB85-4CBD-BACD-4D982DC7FE3B}" sibTransId="{68ABF32A-DD35-423F-B1AC-7FEB4F68B70D}"/>
    <dgm:cxn modelId="{4C8360F5-B620-4648-B822-05CC521715F8}" type="presParOf" srcId="{1E7427A4-4E62-412B-9DF3-1FAB01191E77}" destId="{4EE95583-3E0D-4762-B159-14C588496A86}" srcOrd="0" destOrd="0" presId="urn:microsoft.com/office/officeart/2005/8/layout/cycle8"/>
    <dgm:cxn modelId="{3DA91A4D-BC60-4267-AEAB-C82647866C00}" type="presParOf" srcId="{1E7427A4-4E62-412B-9DF3-1FAB01191E77}" destId="{D0D9ED75-BFF6-4421-B728-4DF8592F5600}" srcOrd="1" destOrd="0" presId="urn:microsoft.com/office/officeart/2005/8/layout/cycle8"/>
    <dgm:cxn modelId="{AA7F3D85-9824-4187-9B8B-3460FEA73F74}" type="presParOf" srcId="{1E7427A4-4E62-412B-9DF3-1FAB01191E77}" destId="{21470855-4C94-4F75-AD33-0DC72D72BD7F}" srcOrd="2" destOrd="0" presId="urn:microsoft.com/office/officeart/2005/8/layout/cycle8"/>
    <dgm:cxn modelId="{9B63EC83-931C-4E65-ABA2-0B55D012669E}" type="presParOf" srcId="{1E7427A4-4E62-412B-9DF3-1FAB01191E77}" destId="{9DF13C18-36D0-4595-94FC-33A60B29083D}" srcOrd="3" destOrd="0" presId="urn:microsoft.com/office/officeart/2005/8/layout/cycle8"/>
    <dgm:cxn modelId="{E19AC18E-E88E-42F8-8D91-4FCE465E0647}" type="presParOf" srcId="{1E7427A4-4E62-412B-9DF3-1FAB01191E77}" destId="{13128912-9114-4700-A114-1F1F50C75CA3}" srcOrd="4" destOrd="0" presId="urn:microsoft.com/office/officeart/2005/8/layout/cycle8"/>
    <dgm:cxn modelId="{66A69A51-7665-4447-9DFD-F59D8C87EFD6}" type="presParOf" srcId="{1E7427A4-4E62-412B-9DF3-1FAB01191E77}" destId="{693C3B09-D646-4BA1-8B12-FDF0722B0C69}" srcOrd="5" destOrd="0" presId="urn:microsoft.com/office/officeart/2005/8/layout/cycle8"/>
    <dgm:cxn modelId="{E2F2ED80-9B36-441C-8E27-03D8A25338B5}" type="presParOf" srcId="{1E7427A4-4E62-412B-9DF3-1FAB01191E77}" destId="{70C49DFE-7635-4432-94EC-E77175CA4040}" srcOrd="6" destOrd="0" presId="urn:microsoft.com/office/officeart/2005/8/layout/cycle8"/>
    <dgm:cxn modelId="{EC439693-E2EB-435B-AE3B-C1C350AD1E0C}" type="presParOf" srcId="{1E7427A4-4E62-412B-9DF3-1FAB01191E77}" destId="{DEC244F9-89BD-46FA-8838-107C2657735D}" srcOrd="7" destOrd="0" presId="urn:microsoft.com/office/officeart/2005/8/layout/cycle8"/>
    <dgm:cxn modelId="{CD88CCB9-4DF1-4B9E-9A36-EB2864734BF9}" type="presParOf" srcId="{1E7427A4-4E62-412B-9DF3-1FAB01191E77}" destId="{4FCF8819-04EE-4ECD-B14B-1E77FCEDCBE4}" srcOrd="8" destOrd="0" presId="urn:microsoft.com/office/officeart/2005/8/layout/cycle8"/>
    <dgm:cxn modelId="{AE05849C-ADEA-48B6-A77D-AE237C075436}" type="presParOf" srcId="{1E7427A4-4E62-412B-9DF3-1FAB01191E77}" destId="{A6E535AD-9AAB-4AA7-A6CD-56957DCD6445}" srcOrd="9" destOrd="0" presId="urn:microsoft.com/office/officeart/2005/8/layout/cycle8"/>
    <dgm:cxn modelId="{CA99BF04-F77E-48EB-95CD-E3BB0C8C902D}" type="presParOf" srcId="{1E7427A4-4E62-412B-9DF3-1FAB01191E77}" destId="{8F135659-E3B3-4298-9359-4617EE69DE1D}" srcOrd="10" destOrd="0" presId="urn:microsoft.com/office/officeart/2005/8/layout/cycle8"/>
    <dgm:cxn modelId="{D3582A23-086F-42E2-8AA8-7326718052F8}" type="presParOf" srcId="{1E7427A4-4E62-412B-9DF3-1FAB01191E77}" destId="{FE26F3C2-5D18-4EE4-AAA3-4F0EFB75FB88}" srcOrd="11" destOrd="0" presId="urn:microsoft.com/office/officeart/2005/8/layout/cycle8"/>
    <dgm:cxn modelId="{9E75E4B8-00CB-48CE-A66D-7F238266670C}" type="presParOf" srcId="{1E7427A4-4E62-412B-9DF3-1FAB01191E77}" destId="{03FD4301-E995-4F38-A20A-6CD5AB167FF4}" srcOrd="12" destOrd="0" presId="urn:microsoft.com/office/officeart/2005/8/layout/cycle8"/>
    <dgm:cxn modelId="{E7EB6BD4-791C-4235-AE90-8F5C965F466F}" type="presParOf" srcId="{1E7427A4-4E62-412B-9DF3-1FAB01191E77}" destId="{93363864-DE57-4F7D-B93B-914F8E3C17A3}" srcOrd="13" destOrd="0" presId="urn:microsoft.com/office/officeart/2005/8/layout/cycle8"/>
    <dgm:cxn modelId="{37277A23-A18A-41C2-8B06-40CD565236DB}" type="presParOf" srcId="{1E7427A4-4E62-412B-9DF3-1FAB01191E77}" destId="{8CB58EA4-F30E-4397-99F4-B5E1E620A166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66467-7E97-469D-A9F0-CC7DB958E7B9}">
      <dsp:nvSpPr>
        <dsp:cNvPr id="0" name=""/>
        <dsp:cNvSpPr/>
      </dsp:nvSpPr>
      <dsp:spPr>
        <a:xfrm>
          <a:off x="0" y="71959"/>
          <a:ext cx="6666833" cy="17316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• Definición operativa: un mecanismo de recaudación + mancomunación de riesgos + compra estratégica que garantiza un paquete explícito de prestaciones a una población definida bajo reglas de acceso, pago y calidad.	</a:t>
          </a:r>
          <a:endParaRPr lang="en-US" sz="2000" kern="1200" dirty="0"/>
        </a:p>
      </dsp:txBody>
      <dsp:txXfrm>
        <a:off x="84530" y="156489"/>
        <a:ext cx="6497773" cy="1562540"/>
      </dsp:txXfrm>
    </dsp:sp>
    <dsp:sp modelId="{60719774-6F87-4A51-A638-9C2399E107CF}">
      <dsp:nvSpPr>
        <dsp:cNvPr id="0" name=""/>
        <dsp:cNvSpPr/>
      </dsp:nvSpPr>
      <dsp:spPr>
        <a:xfrm>
          <a:off x="0" y="1861160"/>
          <a:ext cx="6666833" cy="173160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• Elementos mínimos: población elegible y padrón; canasta/PMO provincial (y definiciones complementarias a Res. 310/PMO); prima/cápita; red prestacional; mecanismos de pago (capitación, GRD, tarifarios, </a:t>
          </a:r>
          <a:r>
            <a:rPr lang="es-ES" sz="2000" kern="1200" dirty="0" err="1"/>
            <a:t>bundles</a:t>
          </a:r>
          <a:r>
            <a:rPr lang="es-ES" sz="2000" kern="1200" dirty="0"/>
            <a:t>); gobierno del dato; contratos y auditoría.	</a:t>
          </a:r>
          <a:endParaRPr lang="en-US" sz="2000" kern="1200" dirty="0"/>
        </a:p>
      </dsp:txBody>
      <dsp:txXfrm>
        <a:off x="84530" y="1945690"/>
        <a:ext cx="6497773" cy="1562540"/>
      </dsp:txXfrm>
    </dsp:sp>
    <dsp:sp modelId="{DFC9B7C3-9B73-42C3-84A7-41B0454CC9E6}">
      <dsp:nvSpPr>
        <dsp:cNvPr id="0" name=""/>
        <dsp:cNvSpPr/>
      </dsp:nvSpPr>
      <dsp:spPr>
        <a:xfrm>
          <a:off x="0" y="3650360"/>
          <a:ext cx="6666833" cy="173160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• Qué NO es: no es solo “tarifario” ni un subsidio difuso; sin paquete, padrón y reglas de pago → no hay seguro.</a:t>
          </a:r>
          <a:endParaRPr lang="en-US" sz="2000" kern="1200" dirty="0"/>
        </a:p>
      </dsp:txBody>
      <dsp:txXfrm>
        <a:off x="84530" y="3734890"/>
        <a:ext cx="6497773" cy="15625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4967D-E0F5-4289-ADDC-FCE920E4283E}">
      <dsp:nvSpPr>
        <dsp:cNvPr id="0" name=""/>
        <dsp:cNvSpPr/>
      </dsp:nvSpPr>
      <dsp:spPr>
        <a:xfrm>
          <a:off x="562927" y="364332"/>
          <a:ext cx="1445998" cy="1445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AA70E7-6CCE-4868-8FCF-4532F5E51E98}">
      <dsp:nvSpPr>
        <dsp:cNvPr id="0" name=""/>
        <dsp:cNvSpPr/>
      </dsp:nvSpPr>
      <dsp:spPr>
        <a:xfrm>
          <a:off x="871091" y="672495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7FB007-1308-4A09-B65F-F425443D447C}">
      <dsp:nvSpPr>
        <dsp:cNvPr id="0" name=""/>
        <dsp:cNvSpPr/>
      </dsp:nvSpPr>
      <dsp:spPr>
        <a:xfrm>
          <a:off x="100682" y="2260723"/>
          <a:ext cx="2370489" cy="1567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600" kern="1200" dirty="0"/>
            <a:t>•Asegurador Provincial: directorio con Salud + Hacienda + sociedad civil (consejo asesor).	</a:t>
          </a:r>
          <a:endParaRPr lang="en-US" sz="1600" kern="1200" dirty="0"/>
        </a:p>
      </dsp:txBody>
      <dsp:txXfrm>
        <a:off x="100682" y="2260723"/>
        <a:ext cx="2370489" cy="1567749"/>
      </dsp:txXfrm>
    </dsp:sp>
    <dsp:sp modelId="{4C64C45B-69A7-483F-B4DE-9D37E21E3032}">
      <dsp:nvSpPr>
        <dsp:cNvPr id="0" name=""/>
        <dsp:cNvSpPr/>
      </dsp:nvSpPr>
      <dsp:spPr>
        <a:xfrm>
          <a:off x="3348252" y="364332"/>
          <a:ext cx="1445998" cy="144599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348C46-B06D-4257-A976-8491CA3CF843}">
      <dsp:nvSpPr>
        <dsp:cNvPr id="0" name=""/>
        <dsp:cNvSpPr/>
      </dsp:nvSpPr>
      <dsp:spPr>
        <a:xfrm>
          <a:off x="3656416" y="672495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4B5A89-90C6-4CA3-A2A0-376A7964A93E}">
      <dsp:nvSpPr>
        <dsp:cNvPr id="0" name=""/>
        <dsp:cNvSpPr/>
      </dsp:nvSpPr>
      <dsp:spPr>
        <a:xfrm>
          <a:off x="2886007" y="2260723"/>
          <a:ext cx="2370489" cy="1567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600" kern="1200" dirty="0"/>
            <a:t>•Separación de funciones: quien presta ≠ quien compra ≠ quien regula.	</a:t>
          </a:r>
          <a:endParaRPr lang="en-US" sz="1600" kern="1200" dirty="0"/>
        </a:p>
      </dsp:txBody>
      <dsp:txXfrm>
        <a:off x="2886007" y="2260723"/>
        <a:ext cx="2370489" cy="1567749"/>
      </dsp:txXfrm>
    </dsp:sp>
    <dsp:sp modelId="{B6A006DD-8D70-40DB-9AAD-BAD7A44FEEF4}">
      <dsp:nvSpPr>
        <dsp:cNvPr id="0" name=""/>
        <dsp:cNvSpPr/>
      </dsp:nvSpPr>
      <dsp:spPr>
        <a:xfrm>
          <a:off x="6133577" y="364332"/>
          <a:ext cx="1445998" cy="14459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92D566-DA48-4096-8825-AAF7048F00BC}">
      <dsp:nvSpPr>
        <dsp:cNvPr id="0" name=""/>
        <dsp:cNvSpPr/>
      </dsp:nvSpPr>
      <dsp:spPr>
        <a:xfrm>
          <a:off x="6441741" y="672495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493B8-5D65-422B-95F1-0910A015CFF1}">
      <dsp:nvSpPr>
        <dsp:cNvPr id="0" name=""/>
        <dsp:cNvSpPr/>
      </dsp:nvSpPr>
      <dsp:spPr>
        <a:xfrm>
          <a:off x="5671332" y="2260723"/>
          <a:ext cx="2370489" cy="1567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600" kern="1200" dirty="0"/>
            <a:t>•Reglas de portabilidad/derivación: contratos público-privado con estándares.	</a:t>
          </a:r>
          <a:endParaRPr lang="en-US" sz="1600" kern="1200" dirty="0"/>
        </a:p>
      </dsp:txBody>
      <dsp:txXfrm>
        <a:off x="5671332" y="2260723"/>
        <a:ext cx="2370489" cy="1567749"/>
      </dsp:txXfrm>
    </dsp:sp>
    <dsp:sp modelId="{8E0ABC8F-0DCD-4EED-9453-6660CD07D689}">
      <dsp:nvSpPr>
        <dsp:cNvPr id="0" name=""/>
        <dsp:cNvSpPr/>
      </dsp:nvSpPr>
      <dsp:spPr>
        <a:xfrm>
          <a:off x="8918902" y="364332"/>
          <a:ext cx="1445998" cy="144599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D6FB08-C0DD-4012-A3CE-7042C4FD585C}">
      <dsp:nvSpPr>
        <dsp:cNvPr id="0" name=""/>
        <dsp:cNvSpPr/>
      </dsp:nvSpPr>
      <dsp:spPr>
        <a:xfrm>
          <a:off x="9227066" y="672495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2EEB9-685A-4F47-9509-ACBD6B1CEDAB}">
      <dsp:nvSpPr>
        <dsp:cNvPr id="0" name=""/>
        <dsp:cNvSpPr/>
      </dsp:nvSpPr>
      <dsp:spPr>
        <a:xfrm>
          <a:off x="8456657" y="2260723"/>
          <a:ext cx="2370489" cy="1567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600" kern="1200" dirty="0"/>
            <a:t>•Datos: bus de interoperabilidad, autorización electrónica, trazabilidad, indicadores trimestrales públicos.</a:t>
          </a:r>
          <a:endParaRPr lang="en-US" sz="1600" kern="1200" dirty="0"/>
        </a:p>
      </dsp:txBody>
      <dsp:txXfrm>
        <a:off x="8456657" y="2260723"/>
        <a:ext cx="2370489" cy="15677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DAA89-EC3C-4384-BD9E-E7A6469660F7}">
      <dsp:nvSpPr>
        <dsp:cNvPr id="0" name=""/>
        <dsp:cNvSpPr/>
      </dsp:nvSpPr>
      <dsp:spPr>
        <a:xfrm>
          <a:off x="0" y="5494"/>
          <a:ext cx="6666833" cy="104480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• Políticas: resistencias (gremios, prestadores). → Pacto transicional y cronograma de no-perdedores (negociación colaborativa).	</a:t>
          </a:r>
          <a:endParaRPr lang="en-US" sz="1900" kern="1200" dirty="0"/>
        </a:p>
      </dsp:txBody>
      <dsp:txXfrm>
        <a:off x="51003" y="56497"/>
        <a:ext cx="6564827" cy="942803"/>
      </dsp:txXfrm>
    </dsp:sp>
    <dsp:sp modelId="{6C33DE51-63AB-42D0-8D7F-21E5A229274C}">
      <dsp:nvSpPr>
        <dsp:cNvPr id="0" name=""/>
        <dsp:cNvSpPr/>
      </dsp:nvSpPr>
      <dsp:spPr>
        <a:xfrm>
          <a:off x="0" y="1105024"/>
          <a:ext cx="6666833" cy="1044809"/>
        </a:xfrm>
        <a:prstGeom prst="round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• Financieras: baches de caja. → Fondo de estabilización + adelantos condicionados a metas.	</a:t>
          </a:r>
          <a:endParaRPr lang="en-US" sz="1900" kern="1200" dirty="0"/>
        </a:p>
      </dsp:txBody>
      <dsp:txXfrm>
        <a:off x="51003" y="1156027"/>
        <a:ext cx="6564827" cy="942803"/>
      </dsp:txXfrm>
    </dsp:sp>
    <dsp:sp modelId="{2DCEB67B-7D5E-4C74-B99A-4A314C0D03E4}">
      <dsp:nvSpPr>
        <dsp:cNvPr id="0" name=""/>
        <dsp:cNvSpPr/>
      </dsp:nvSpPr>
      <dsp:spPr>
        <a:xfrm>
          <a:off x="0" y="2204555"/>
          <a:ext cx="6666833" cy="1044809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• Técnicas: datos y auditoría débiles. → Pilotos “</a:t>
          </a:r>
          <a:r>
            <a:rPr lang="es-ES" sz="1900" kern="1200" dirty="0" err="1"/>
            <a:t>tracer</a:t>
          </a:r>
          <a:r>
            <a:rPr lang="es-ES" sz="1900" kern="1200" dirty="0"/>
            <a:t>”, tableros simples, normas de auditoría.	</a:t>
          </a:r>
          <a:endParaRPr lang="en-US" sz="1900" kern="1200" dirty="0"/>
        </a:p>
      </dsp:txBody>
      <dsp:txXfrm>
        <a:off x="51003" y="2255558"/>
        <a:ext cx="6564827" cy="942803"/>
      </dsp:txXfrm>
    </dsp:sp>
    <dsp:sp modelId="{BAAAA906-01BF-4836-A36B-E6AF65ADD022}">
      <dsp:nvSpPr>
        <dsp:cNvPr id="0" name=""/>
        <dsp:cNvSpPr/>
      </dsp:nvSpPr>
      <dsp:spPr>
        <a:xfrm>
          <a:off x="0" y="3304085"/>
          <a:ext cx="6666833" cy="1044809"/>
        </a:xfrm>
        <a:prstGeom prst="roundRect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• Legales: superposición con OSP/OSN. → Convenios de articulación y cobertura complementaria definida.	</a:t>
          </a:r>
          <a:endParaRPr lang="en-US" sz="1900" kern="1200" dirty="0"/>
        </a:p>
      </dsp:txBody>
      <dsp:txXfrm>
        <a:off x="51003" y="3355088"/>
        <a:ext cx="6564827" cy="942803"/>
      </dsp:txXfrm>
    </dsp:sp>
    <dsp:sp modelId="{A0FCAE96-9605-447A-8F76-1DF8AF4455BD}">
      <dsp:nvSpPr>
        <dsp:cNvPr id="0" name=""/>
        <dsp:cNvSpPr/>
      </dsp:nvSpPr>
      <dsp:spPr>
        <a:xfrm>
          <a:off x="0" y="4403614"/>
          <a:ext cx="6666833" cy="1044809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• Sociales: miedo a pérdida de acceso. → Comunicación clara: beneficios concretos (turnos, medicamentos, traslados, 1.000 días).</a:t>
          </a:r>
          <a:endParaRPr lang="en-US" sz="1900" kern="1200" dirty="0"/>
        </a:p>
      </dsp:txBody>
      <dsp:txXfrm>
        <a:off x="51003" y="4454617"/>
        <a:ext cx="6564827" cy="9428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95583-3E0D-4762-B159-14C588496A86}">
      <dsp:nvSpPr>
        <dsp:cNvPr id="0" name=""/>
        <dsp:cNvSpPr/>
      </dsp:nvSpPr>
      <dsp:spPr>
        <a:xfrm>
          <a:off x="3505516" y="282836"/>
          <a:ext cx="3655123" cy="3655123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Prestacional</a:t>
          </a:r>
        </a:p>
      </dsp:txBody>
      <dsp:txXfrm>
        <a:off x="5431853" y="1057375"/>
        <a:ext cx="1305401" cy="1087834"/>
      </dsp:txXfrm>
    </dsp:sp>
    <dsp:sp modelId="{13128912-9114-4700-A114-1F1F50C75CA3}">
      <dsp:nvSpPr>
        <dsp:cNvPr id="0" name=""/>
        <dsp:cNvSpPr/>
      </dsp:nvSpPr>
      <dsp:spPr>
        <a:xfrm>
          <a:off x="3430238" y="404568"/>
          <a:ext cx="3655123" cy="3655123"/>
        </a:xfrm>
        <a:prstGeom prst="pie">
          <a:avLst>
            <a:gd name="adj1" fmla="val 1800000"/>
            <a:gd name="adj2" fmla="val 9000000"/>
          </a:avLst>
        </a:prstGeom>
        <a:solidFill>
          <a:schemeClr val="accent6"/>
        </a:solidFill>
        <a:ln w="19050" cap="flat" cmpd="sng" algn="ctr">
          <a:solidFill>
            <a:schemeClr val="accent6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15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Organizacional</a:t>
          </a:r>
        </a:p>
      </dsp:txBody>
      <dsp:txXfrm>
        <a:off x="4300505" y="2776047"/>
        <a:ext cx="1958102" cy="957294"/>
      </dsp:txXfrm>
    </dsp:sp>
    <dsp:sp modelId="{4FCF8819-04EE-4ECD-B14B-1E77FCEDCBE4}">
      <dsp:nvSpPr>
        <dsp:cNvPr id="0" name=""/>
        <dsp:cNvSpPr/>
      </dsp:nvSpPr>
      <dsp:spPr>
        <a:xfrm>
          <a:off x="3354959" y="282836"/>
          <a:ext cx="3655123" cy="3655123"/>
        </a:xfrm>
        <a:prstGeom prst="pie">
          <a:avLst>
            <a:gd name="adj1" fmla="val 9000000"/>
            <a:gd name="adj2" fmla="val 16200000"/>
          </a:avLst>
        </a:prstGeom>
        <a:solidFill>
          <a:schemeClr val="accent2"/>
        </a:solidFill>
        <a:ln w="19050" cap="flat" cmpd="sng" algn="ctr">
          <a:solidFill>
            <a:schemeClr val="accent2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15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 err="1"/>
            <a:t>Politico</a:t>
          </a:r>
          <a:r>
            <a:rPr lang="es-AR" sz="1800" kern="1200" dirty="0"/>
            <a:t>-Socio cultural</a:t>
          </a:r>
        </a:p>
      </dsp:txBody>
      <dsp:txXfrm>
        <a:off x="3778345" y="1057375"/>
        <a:ext cx="1305401" cy="1087834"/>
      </dsp:txXfrm>
    </dsp:sp>
    <dsp:sp modelId="{03FD4301-E995-4F38-A20A-6CD5AB167FF4}">
      <dsp:nvSpPr>
        <dsp:cNvPr id="0" name=""/>
        <dsp:cNvSpPr/>
      </dsp:nvSpPr>
      <dsp:spPr>
        <a:xfrm>
          <a:off x="3279548" y="56567"/>
          <a:ext cx="4107663" cy="410766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363864-DE57-4F7D-B93B-914F8E3C17A3}">
      <dsp:nvSpPr>
        <dsp:cNvPr id="0" name=""/>
        <dsp:cNvSpPr/>
      </dsp:nvSpPr>
      <dsp:spPr>
        <a:xfrm>
          <a:off x="3203968" y="178067"/>
          <a:ext cx="4107663" cy="410766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58EA4-F30E-4397-99F4-B5E1E620A166}">
      <dsp:nvSpPr>
        <dsp:cNvPr id="0" name=""/>
        <dsp:cNvSpPr/>
      </dsp:nvSpPr>
      <dsp:spPr>
        <a:xfrm>
          <a:off x="3128388" y="56567"/>
          <a:ext cx="4107663" cy="410766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116CF-3B23-B578-DC55-9151D3C13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23120B-A842-4082-3ACE-812FAD9D0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EED42E-A4B4-A913-7E3E-AEE42FB19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CA6B00-855F-6FDF-22A5-D74E30F64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ED528F-EB3A-8051-3BCB-35D673FB8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06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8B61D-AF81-D905-B68B-BDB078D79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BD4776-2868-CDCC-27E7-48F7E67E0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B9F5EC-F40B-70F3-D101-98D10CE6F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7A0CED-B672-A958-493E-0A909E95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A361A4-3548-440E-9DC7-B522D3348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12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470A49-ED64-EC52-2489-B4F65D02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78645F-BC04-1195-8861-11061813B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53317-7A46-D86D-D461-0264A57CB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8AC8B7-D8DB-9EBC-7CBA-FF7026C66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FE10AD-6FF3-5527-7355-E24CD117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7389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36DBD9-9538-8521-8A35-72417F6D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89205C-7F1A-FC2B-FA12-B1488264E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DD2D69-9581-D661-772C-344E1A1F0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665F7-483F-D328-8E8D-A4EF20E11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85B1E4-4540-F7D8-FE42-CD68BCF99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9B9C60-DB26-29B2-04E4-C13B749F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762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EE9BF4-A3E4-AF54-618E-EF4F1A7F1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90CB50-DAB5-20F0-A05A-D42F8D9AD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B452FD5-E5B6-6E2F-4E0A-D41BA9DFD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A475DD-D94B-BF96-6AEC-0845B2B7A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D53511-F001-9F78-95FC-5CB766731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7CD02E-C522-1C66-D467-76C5C83D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D639399-5D49-C191-FE47-DB54EA9E7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FD2E9D4-845A-4D81-A184-CC0B5868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016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A69CEF-731D-0D3F-F5C1-F54E182FC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B7D639-B109-A857-81A2-5BB975B47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C4C9A5-2DF3-D117-1999-43EF6BAE3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91A79F-5B1C-105A-DB50-B5A9EF8F8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586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337F6E-69CA-9156-4B3D-94143C59F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7E86E0-B5B3-34AA-D6CB-652BB69A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294C30D-F331-9808-5192-B71AFB1A5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629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0B3E0-4B25-60FD-587F-634C50708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D74E46-1D1F-CB43-808B-6CA288337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6187F87-D9D6-1FF5-31A8-F10E0A0F1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460D9C-2B1B-61A2-BA6A-953BD4D8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EAC390-E76C-4AC5-5529-0A0138CE3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464B89-B0C7-FA67-333F-397CBD73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1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6F847-8E05-7DF8-596D-F3F1FBC04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FAD903E-2B76-9022-ACB3-5461BA4783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A864D9-5821-B74A-7645-D8F6D7E4C7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E39D2A-7BCB-2504-1A13-33DC5311D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966DC0-1BEE-2837-D599-BF50AF407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7FBF1A-8FC3-9AC2-0D91-03F6BB58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760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1F41D-F014-E109-39FB-8D79C9CD0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B76165-A6D8-51E9-716B-F0CA06257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3A690-930A-92CD-D395-1828D555D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2BB39B-C0FE-7CC2-B464-E019D2EA3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FD588C-61AB-45FF-0080-39C64011A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83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81615D-C103-6072-5C86-D1DFBEDE40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B8D67F-DE37-17CD-9651-D06E68816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583CC2-B293-8A42-DC85-4557572D8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8D75E6-3D7B-2C99-64AA-E36FC2A3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13B580-B753-07A8-60A7-CA261698C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84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A1E6924-A8DE-4089-2BCA-9FCDEE874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2C3385-8E93-C75B-3832-10EC15C2A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68C2A3-FF25-5A3D-B37A-A94035DBA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452540-777B-468B-A9BC-9EF8F095B8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5E5F54-467E-5476-85D4-27E0C1BB0B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7DE491-71DE-28D0-7715-7528678B3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95EAC3-0220-447C-AAE0-35CB46603E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71251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4334D1-EC6C-E433-C78A-4165B7973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s-AR" sz="5400" dirty="0"/>
              <a:t>Seguros Provinciales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6122C8-9DAB-8C7E-DB32-ED0D8737F8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es-AR" dirty="0"/>
              <a:t>Mesa de debate- </a:t>
            </a:r>
          </a:p>
          <a:p>
            <a:pPr algn="l"/>
            <a:r>
              <a:rPr lang="es-AR" dirty="0"/>
              <a:t>Pablo Macadam – Presidente Instituto de Seguridad Social y Seguros de Chubut</a:t>
            </a:r>
          </a:p>
        </p:txBody>
      </p:sp>
      <p:pic>
        <p:nvPicPr>
          <p:cNvPr id="14" name="Picture 4" descr="Un paraguas negro sobre una alcancía">
            <a:extLst>
              <a:ext uri="{FF2B5EF4-FFF2-40B4-BE49-F238E27FC236}">
                <a16:creationId xmlns:a16="http://schemas.microsoft.com/office/drawing/2014/main" id="{349B8CB6-172D-2F2C-8B5B-DA8BCCECE8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20" r="23611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filiación Seros Chubut - ISSyS">
            <a:extLst>
              <a:ext uri="{FF2B5EF4-FFF2-40B4-BE49-F238E27FC236}">
                <a16:creationId xmlns:a16="http://schemas.microsoft.com/office/drawing/2014/main" id="{3CD79E66-B73E-AF1C-F2E4-421AF3257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951" y="5825300"/>
            <a:ext cx="28575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44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BB46B8-67B7-93BC-9ECC-8E26EBB30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s-ES" sz="3100">
                <a:solidFill>
                  <a:srgbClr val="FFFFFF"/>
                </a:solidFill>
              </a:rPr>
              <a:t>1) De qué hablamos cuando hablamos de “seguro de salud”</a:t>
            </a:r>
            <a:endParaRPr lang="es-AR" sz="3100">
              <a:solidFill>
                <a:srgbClr val="FFFFFF"/>
              </a:solidFill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E6847F3-868D-F0AF-90A2-557837765D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384739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9595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98CDAA-CE00-FF3B-DEB1-64444BB0A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>
                <a:solidFill>
                  <a:srgbClr val="FFFFFF"/>
                </a:solidFill>
              </a:rPr>
              <a:t>2) Qué es un “seguro provincial de salud”</a:t>
            </a:r>
            <a:endParaRPr lang="es-AR" sz="400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F06ED4-9607-6C6E-53C3-39D3E702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2000" dirty="0"/>
              <a:t>Unidad política/financiera: la provincia como asegurador /financiador (único o coordinado) para toda o parte de su población.	</a:t>
            </a:r>
          </a:p>
          <a:p>
            <a:pPr marL="0" indent="0">
              <a:buNone/>
            </a:pPr>
            <a:r>
              <a:rPr lang="es-ES" sz="2000" dirty="0"/>
              <a:t>•  Coberturas hoy coexistentes en una provincia:	</a:t>
            </a:r>
          </a:p>
          <a:p>
            <a:pPr marL="514350" indent="-514350">
              <a:buAutoNum type="arabicPeriod"/>
            </a:pPr>
            <a:r>
              <a:rPr lang="es-ES" sz="2000" dirty="0"/>
              <a:t>Sector público (rentas generales; provisión directa; cobertura implícita de hecho).	</a:t>
            </a:r>
          </a:p>
          <a:p>
            <a:pPr marL="514350" indent="-514350">
              <a:buAutoNum type="arabicPeriod"/>
            </a:pPr>
            <a:r>
              <a:rPr lang="es-ES" sz="2000" dirty="0"/>
              <a:t>Obra Social Provincial (OSP) (empleo público; aporte + contribución; cobertura obligatoria).	</a:t>
            </a:r>
          </a:p>
          <a:p>
            <a:pPr marL="514350" indent="-514350">
              <a:buAutoNum type="arabicPeriod"/>
            </a:pPr>
            <a:r>
              <a:rPr lang="es-ES" sz="2000" dirty="0"/>
              <a:t>Coberturas privadas/nacionales (prepagas u OSN, minoritarias).		</a:t>
            </a:r>
          </a:p>
          <a:p>
            <a:pPr marL="514350" indent="-514350">
              <a:buAutoNum type="arabicPeriod"/>
            </a:pPr>
            <a:r>
              <a:rPr lang="es-ES" sz="2000" dirty="0"/>
              <a:t>PAMI</a:t>
            </a:r>
          </a:p>
          <a:p>
            <a:pPr marL="0" indent="0">
              <a:buNone/>
            </a:pPr>
            <a:r>
              <a:rPr lang="es-ES" sz="2000" dirty="0">
                <a:solidFill>
                  <a:srgbClr val="FF0000"/>
                </a:solidFill>
              </a:rPr>
              <a:t>Asimetrías frecuentes: diferente cápita/financiamiento, red y modelo de gestión (provisión pública vs compra OSP), trazabilidad y resultados.</a:t>
            </a:r>
            <a:endParaRPr lang="es-A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14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887954-5CB7-B05C-31F7-A26C8767F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>
                <a:solidFill>
                  <a:srgbClr val="FFFFFF"/>
                </a:solidFill>
              </a:rPr>
              <a:t>3) ¿Por qué tendría sentido un seguro provincial?</a:t>
            </a:r>
            <a:endParaRPr lang="es-AR" sz="400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A4E89F-4328-A6F6-7601-8C843A376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2000" dirty="0"/>
              <a:t>Objetivo: alinear financiamiento → incentivos → resultados en todo el territorio.	</a:t>
            </a:r>
          </a:p>
          <a:p>
            <a:pPr marL="0" indent="0">
              <a:buNone/>
            </a:pPr>
            <a:r>
              <a:rPr lang="es-ES" sz="2000" dirty="0"/>
              <a:t>•	Equidad: cerrar brechas </a:t>
            </a:r>
            <a:r>
              <a:rPr lang="es-ES" sz="2000" dirty="0" err="1"/>
              <a:t>intra-provinciales</a:t>
            </a:r>
            <a:r>
              <a:rPr lang="es-ES" sz="2000" dirty="0"/>
              <a:t> (geografía, ingresos, patologías de alto costo).	</a:t>
            </a:r>
          </a:p>
          <a:p>
            <a:pPr marL="0" indent="0">
              <a:buNone/>
            </a:pPr>
            <a:r>
              <a:rPr lang="es-ES" sz="2000" dirty="0"/>
              <a:t>•	Eficiencia: pasar de gasto “a demanda” a compra estratégica (pagos por resultados, riesgo compartido).	</a:t>
            </a:r>
          </a:p>
          <a:p>
            <a:pPr marL="0" indent="0">
              <a:buNone/>
            </a:pPr>
            <a:r>
              <a:rPr lang="es-ES" sz="2000" dirty="0"/>
              <a:t>•	Calidad: guías/itinerarios únicos, auditoría clínica y medición de resultados (</a:t>
            </a:r>
            <a:r>
              <a:rPr lang="es-ES" sz="2000" dirty="0" err="1"/>
              <a:t>PROs</a:t>
            </a:r>
            <a:r>
              <a:rPr lang="es-ES" sz="2000" dirty="0"/>
              <a:t>/</a:t>
            </a:r>
            <a:r>
              <a:rPr lang="es-ES" sz="2000" dirty="0" err="1"/>
              <a:t>PROMs</a:t>
            </a:r>
            <a:r>
              <a:rPr lang="es-ES" sz="2000" dirty="0"/>
              <a:t>).	</a:t>
            </a:r>
          </a:p>
          <a:p>
            <a:pPr marL="0" indent="0">
              <a:buNone/>
            </a:pPr>
            <a:r>
              <a:rPr lang="es-ES" sz="2000" dirty="0"/>
              <a:t>•	Sostenibilidad: fondo provincial de alto costo + gestión de precios y volúmenes.	</a:t>
            </a:r>
          </a:p>
          <a:p>
            <a:pPr marL="0" indent="0">
              <a:buNone/>
            </a:pPr>
            <a:r>
              <a:rPr lang="es-ES" sz="2000" dirty="0"/>
              <a:t>•	Gobernanza: contratos y reglas únicas para red pública/privada con indicadores comunes.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361546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1CC138-B5AF-FC7F-3FA6-C0880B1F9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>
                <a:solidFill>
                  <a:srgbClr val="FFFFFF"/>
                </a:solidFill>
              </a:rPr>
              <a:t>4) ¿En qué condiciones vale la pena avanzar?</a:t>
            </a:r>
            <a:endParaRPr lang="es-AR" sz="400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0902CF-E042-ECA8-DF89-70329A0F4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514350" indent="-514350">
              <a:buAutoNum type="arabicPeriod"/>
            </a:pPr>
            <a:r>
              <a:rPr lang="es-ES" sz="1700"/>
              <a:t>Padrón nominal y trazabilidad (identidades, segmentación por riesgo).	</a:t>
            </a:r>
          </a:p>
          <a:p>
            <a:pPr marL="514350" indent="-514350">
              <a:buAutoNum type="arabicPeriod"/>
            </a:pPr>
            <a:r>
              <a:rPr lang="es-ES" sz="1700"/>
              <a:t>Canasta explícita (base PMO + definiciones provinciales: qué, cuánto, para quién).	</a:t>
            </a:r>
          </a:p>
          <a:p>
            <a:pPr marL="514350" indent="-514350">
              <a:buAutoNum type="arabicPeriod"/>
            </a:pPr>
            <a:r>
              <a:rPr lang="es-ES" sz="1700"/>
              <a:t>Fuente estable de financiamiento (rentas + coparticipación + aportes OSP + fondos específicos; reglas anticíclicas).	</a:t>
            </a:r>
          </a:p>
          <a:p>
            <a:pPr marL="514350" indent="-514350">
              <a:buAutoNum type="arabicPeriod"/>
            </a:pPr>
            <a:r>
              <a:rPr lang="es-ES" sz="1700"/>
              <a:t>Capacidad de compra: unidad provincial que contrate, pague y audite (no solo transfiera).	</a:t>
            </a:r>
          </a:p>
          <a:p>
            <a:pPr marL="514350" indent="-514350">
              <a:buAutoNum type="arabicPeriod"/>
            </a:pPr>
            <a:r>
              <a:rPr lang="es-ES" sz="1700"/>
              <a:t>Datos: historia clínica interoperable, autorización y facturación electrónica; tableros.	</a:t>
            </a:r>
          </a:p>
          <a:p>
            <a:pPr marL="514350" indent="-514350">
              <a:buAutoNum type="arabicPeriod"/>
            </a:pPr>
            <a:r>
              <a:rPr lang="es-ES" sz="1700"/>
              <a:t>Marco legal: ley/DFL/Decreto que cree el asegurador, su mandato y las reglas de transición.	</a:t>
            </a:r>
          </a:p>
          <a:p>
            <a:pPr marL="514350" indent="-514350">
              <a:buAutoNum type="arabicPeriod"/>
            </a:pPr>
            <a:r>
              <a:rPr lang="es-ES" sz="1700"/>
              <a:t>Acuerdos laborales y con prestadores: previsibilidad, escalamiento, mecanismos de resolución de controversias.	</a:t>
            </a:r>
          </a:p>
          <a:p>
            <a:pPr marL="514350" indent="-514350">
              <a:buAutoNum type="arabicPeriod"/>
            </a:pPr>
            <a:r>
              <a:rPr lang="es-ES" sz="1700"/>
              <a:t>Gestor de farmacoterapia: vademécum, modelos de riesgo compartido, HTA/CONETEC-like provincial.</a:t>
            </a:r>
            <a:endParaRPr lang="es-AR" sz="1700"/>
          </a:p>
        </p:txBody>
      </p:sp>
    </p:spTree>
    <p:extLst>
      <p:ext uri="{BB962C8B-B14F-4D97-AF65-F5344CB8AC3E}">
        <p14:creationId xmlns:p14="http://schemas.microsoft.com/office/powerpoint/2010/main" val="1835365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438655-395C-72C4-9ECA-3891708B7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52E6122-4784-034D-C677-C99E53C5C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C4B51F-6EE6-E5F6-317A-CB8805E9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0E91E1-7524-0F41-C59B-3760E0B14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842DE3-8FF6-A3FF-019A-2625C9E6B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98D488-9654-AF42-9A79-18AAD3F22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FBF981F-4C72-D06D-1A2E-140A4375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3700" dirty="0">
                <a:solidFill>
                  <a:srgbClr val="FFFFFF"/>
                </a:solidFill>
              </a:rPr>
              <a:t>5) Diseños posibles </a:t>
            </a:r>
            <a:endParaRPr lang="es-AR" sz="37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6837A4-AE71-C7EC-B4DD-77A8E5182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984" y="2766605"/>
            <a:ext cx="9724031" cy="3683358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s-ES" sz="1800" dirty="0"/>
              <a:t>A. Seguro Universal Provincial Obligatorio	</a:t>
            </a:r>
          </a:p>
          <a:p>
            <a:pPr marL="0" indent="0">
              <a:buNone/>
            </a:pPr>
            <a:r>
              <a:rPr lang="es-ES" sz="1800" dirty="0"/>
              <a:t>•	Qué cubre: canasta integral (atención primaria + hospitalaria + medicamentos esenciales y estratégicos).	</a:t>
            </a:r>
          </a:p>
          <a:p>
            <a:pPr marL="0" indent="0">
              <a:buNone/>
            </a:pPr>
            <a:r>
              <a:rPr lang="es-ES" sz="1800" dirty="0"/>
              <a:t>•	Financia: cápita única ajustada por riesgo; integra sector público y OSP bajo reglas comunes.	</a:t>
            </a:r>
          </a:p>
          <a:p>
            <a:pPr marL="0" indent="0">
              <a:buNone/>
            </a:pPr>
            <a:r>
              <a:rPr lang="es-ES" sz="1800" dirty="0"/>
              <a:t>B. Seguro Complementario/ Suplementario (cápita chica)	</a:t>
            </a:r>
          </a:p>
          <a:p>
            <a:pPr marL="0" indent="0">
              <a:buNone/>
            </a:pPr>
            <a:r>
              <a:rPr lang="es-ES" sz="1800" dirty="0"/>
              <a:t>•	Qué cubre: copagos, traslados, prestaciones no PMO/lagunas, odontología ampliada, etc.</a:t>
            </a:r>
          </a:p>
          <a:p>
            <a:pPr marL="0" indent="0">
              <a:buNone/>
            </a:pPr>
            <a:r>
              <a:rPr lang="es-ES" sz="1800" dirty="0"/>
              <a:t>C. Fondo Provincial de Alto Costo (</a:t>
            </a:r>
            <a:r>
              <a:rPr lang="es-ES" sz="1800" dirty="0" err="1"/>
              <a:t>sub-seguro</a:t>
            </a:r>
            <a:r>
              <a:rPr lang="es-ES" sz="1800" dirty="0"/>
              <a:t>)	</a:t>
            </a:r>
          </a:p>
          <a:p>
            <a:pPr marL="0" indent="0">
              <a:buNone/>
            </a:pPr>
            <a:r>
              <a:rPr lang="es-ES" sz="1800" dirty="0"/>
              <a:t>•	Qué cubre: </a:t>
            </a:r>
            <a:r>
              <a:rPr lang="es-ES" sz="1800" dirty="0" err="1"/>
              <a:t>onco</a:t>
            </a:r>
            <a:r>
              <a:rPr lang="es-ES" sz="1800" dirty="0"/>
              <a:t>, EERR, medicamentos huérfanos, terapias avanzadas.	</a:t>
            </a:r>
          </a:p>
          <a:p>
            <a:pPr marL="0" indent="0">
              <a:buNone/>
            </a:pPr>
            <a:r>
              <a:rPr lang="es-ES" sz="1800" dirty="0"/>
              <a:t>•	Herramientas: compra centralizada, riesgo compartido, priorización, casos complejos</a:t>
            </a:r>
          </a:p>
          <a:p>
            <a:pPr marL="0" indent="0">
              <a:buNone/>
            </a:pPr>
            <a:r>
              <a:rPr lang="es-ES" sz="1800" dirty="0"/>
              <a:t>D. Otros	</a:t>
            </a:r>
          </a:p>
          <a:p>
            <a:pPr marL="0" indent="0">
              <a:buNone/>
            </a:pPr>
            <a:r>
              <a:rPr lang="es-ES" sz="1800" dirty="0"/>
              <a:t>	</a:t>
            </a:r>
          </a:p>
          <a:p>
            <a:pPr marL="0" indent="0">
              <a:buNone/>
            </a:pPr>
            <a:r>
              <a:rPr lang="es-ES" sz="1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97657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009EA3-CB96-9563-F81B-2ED36EF78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s-AR" sz="4000" dirty="0">
                <a:solidFill>
                  <a:srgbClr val="FFFFFF"/>
                </a:solidFill>
              </a:rPr>
              <a:t>6) Gobernanza y regulación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325EC88-CD9E-073E-ACEA-67BF2A1B5D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19392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4613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8F46B2-9F7D-A633-656B-C3AFB6B61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>
                <a:solidFill>
                  <a:srgbClr val="FFFFFF"/>
                </a:solidFill>
              </a:rPr>
              <a:t>7) Barreras y cómo mitigarlas</a:t>
            </a:r>
            <a:endParaRPr lang="es-AR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3526308C-B494-3EC3-3F24-990860E858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73881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7805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27AA5F-526D-6A5F-93ED-A928CF7E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AR" sz="3700" dirty="0">
                <a:solidFill>
                  <a:srgbClr val="FFFFFF"/>
                </a:solidFill>
              </a:rPr>
              <a:t>¿Como estamos en Chubut?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5C5A641-8C90-1847-66DB-B6D3558D20A0}"/>
              </a:ext>
            </a:extLst>
          </p:cNvPr>
          <p:cNvSpPr txBox="1"/>
          <p:nvPr/>
        </p:nvSpPr>
        <p:spPr>
          <a:xfrm>
            <a:off x="504497" y="1902372"/>
            <a:ext cx="52972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/>
              <a:t>mandato claro del Gobernador respecto a la prioridad en la eficiencia en el uso de los recursos- sustentabilidad con equidad y prevención.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dirty="0"/>
              <a:t>Colaboración entre sectores aunque con realidades y problemáticas diferentes</a:t>
            </a:r>
          </a:p>
          <a:p>
            <a:r>
              <a:rPr lang="es-AR" dirty="0"/>
              <a:t>SEROS-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dirty="0"/>
              <a:t>Digitalización –APP, CRM, tableros control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dirty="0"/>
              <a:t>Profesionalización de RRHH- Concursos, capacitaciones, Evaluación  desempeño, Código ética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dirty="0"/>
              <a:t>Ahorro de costos- auditoria, alto costo -30%, ambulatorio, Módulos de internación, derivaciones, reuniones con OSN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dirty="0"/>
              <a:t>Prevención- HPV, Mama, CCR, Diabetes, Prótesis dentales adultos mayores, etc</a:t>
            </a:r>
          </a:p>
        </p:txBody>
      </p:sp>
      <p:pic>
        <p:nvPicPr>
          <p:cNvPr id="7" name="Marcador de contenido 4" descr="Una ballena saliendo del agua&#10;&#10;El contenido generado por IA puede ser incorrecto.">
            <a:extLst>
              <a:ext uri="{FF2B5EF4-FFF2-40B4-BE49-F238E27FC236}">
                <a16:creationId xmlns:a16="http://schemas.microsoft.com/office/drawing/2014/main" id="{1553BB9C-E25A-FC01-01EE-68CD6F0C3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285" y="1690688"/>
            <a:ext cx="4772273" cy="3181515"/>
          </a:xfr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C5D6851-9ACC-7311-AA2C-1D8639168094}"/>
              </a:ext>
            </a:extLst>
          </p:cNvPr>
          <p:cNvSpPr txBox="1"/>
          <p:nvPr/>
        </p:nvSpPr>
        <p:spPr>
          <a:xfrm>
            <a:off x="7033846" y="5266592"/>
            <a:ext cx="45280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Trabajo introspectivo  de mejora- no se ve en el horizonte la posibilidad de un seguro provincial. </a:t>
            </a:r>
          </a:p>
        </p:txBody>
      </p:sp>
    </p:spTree>
    <p:extLst>
      <p:ext uri="{BB962C8B-B14F-4D97-AF65-F5344CB8AC3E}">
        <p14:creationId xmlns:p14="http://schemas.microsoft.com/office/powerpoint/2010/main" val="3511754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478965-5364-9D59-FA67-7BEAAFF92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185" y="294538"/>
            <a:ext cx="11579469" cy="1033669"/>
          </a:xfrm>
        </p:spPr>
        <p:txBody>
          <a:bodyPr>
            <a:normAutofit fontScale="90000"/>
          </a:bodyPr>
          <a:lstStyle/>
          <a:p>
            <a:r>
              <a:rPr lang="es-ES" sz="4000" b="1" dirty="0">
                <a:solidFill>
                  <a:srgbClr val="FFFFFF"/>
                </a:solidFill>
              </a:rPr>
              <a:t>Desafíos para implementar un seguro provincial de salud</a:t>
            </a:r>
            <a:endParaRPr lang="es-AR" sz="4000" b="1" dirty="0">
              <a:solidFill>
                <a:srgbClr val="FFFFFF"/>
              </a:solidFill>
            </a:endParaRPr>
          </a:p>
        </p:txBody>
      </p:sp>
      <p:graphicFrame>
        <p:nvGraphicFramePr>
          <p:cNvPr id="6" name="Marcador de contenido 4">
            <a:extLst>
              <a:ext uri="{FF2B5EF4-FFF2-40B4-BE49-F238E27FC236}">
                <a16:creationId xmlns:a16="http://schemas.microsoft.com/office/drawing/2014/main" id="{D751F753-07EB-CE9F-79F4-1DD8BA1656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561688"/>
              </p:ext>
            </p:extLst>
          </p:nvPr>
        </p:nvGraphicFramePr>
        <p:xfrm>
          <a:off x="838200" y="207082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FB91F3AD-6143-9BF7-E62D-2D3BB9EEC027}"/>
              </a:ext>
            </a:extLst>
          </p:cNvPr>
          <p:cNvSpPr txBox="1"/>
          <p:nvPr/>
        </p:nvSpPr>
        <p:spPr>
          <a:xfrm>
            <a:off x="1802423" y="1589715"/>
            <a:ext cx="8721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FF0000"/>
                </a:solidFill>
              </a:rPr>
              <a:t>Proceso de nivelación de asimetrías previo de calidad de servicio, cobertura prestacional y comunicación a los afiliados de los sistemas de cobertura preexistentes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B89D10B-919D-FA93-0707-1FD23607BA6E}"/>
              </a:ext>
            </a:extLst>
          </p:cNvPr>
          <p:cNvSpPr txBox="1"/>
          <p:nvPr/>
        </p:nvSpPr>
        <p:spPr>
          <a:xfrm>
            <a:off x="8475785" y="2671880"/>
            <a:ext cx="3050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Equiparar niveles de cobertura entre subsectores: implicaría elevar los del sector de menor cobertura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54409E-7867-89DD-FE74-5B9A245E9CE5}"/>
              </a:ext>
            </a:extLst>
          </p:cNvPr>
          <p:cNvSpPr txBox="1"/>
          <p:nvPr/>
        </p:nvSpPr>
        <p:spPr>
          <a:xfrm>
            <a:off x="7014642" y="5856756"/>
            <a:ext cx="5092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Nivelar hacia arriba la calidad de servicio, unificar a nivel provincial </a:t>
            </a:r>
            <a:r>
              <a:rPr lang="es-AR" dirty="0" err="1"/>
              <a:t>Hist</a:t>
            </a:r>
            <a:r>
              <a:rPr lang="es-AR" dirty="0"/>
              <a:t> Clínica Electrónica, Receta, sistemas administrativos 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CC27A4F-CA2A-A58D-4F32-D3D40794E8C3}"/>
              </a:ext>
            </a:extLst>
          </p:cNvPr>
          <p:cNvSpPr txBox="1"/>
          <p:nvPr/>
        </p:nvSpPr>
        <p:spPr>
          <a:xfrm>
            <a:off x="908539" y="2671880"/>
            <a:ext cx="30509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Comunicar claramente para lograr altos niveles de consenso que facilite el cambio buscado: resolver previamente aspectos relevantes como niveles de cobertura (alto costo?), obligatoriedad, integralidad (deja afuera subsectores o es </a:t>
            </a:r>
            <a:r>
              <a:rPr lang="es-AR" dirty="0" err="1"/>
              <a:t>abarcativa</a:t>
            </a:r>
            <a:r>
              <a:rPr lang="es-A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23992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ABBFAB-2BC3-D318-CC50-8859DE0B1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60035D2-816E-2780-2424-57AD58E6A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0D903D-ACF4-06E3-0775-956A9F64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B1F96F-FB7B-8C33-4F5A-BA9F39CC2E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1B8B97-1F6F-0B37-75D3-7A1A6CD6E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84EA0B-303D-05A5-5DC1-78832EF6D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9B4799-D4F2-B8A9-9428-AAAD9E9A6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AR" sz="4000" b="1">
                <a:solidFill>
                  <a:srgbClr val="FFFFFF"/>
                </a:solidFill>
              </a:rPr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1EDB22-022F-6B04-6504-42623DAAA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8329" y="1885280"/>
            <a:ext cx="10463049" cy="4820320"/>
          </a:xfrm>
        </p:spPr>
        <p:txBody>
          <a:bodyPr anchor="ctr">
            <a:noAutofit/>
          </a:bodyPr>
          <a:lstStyle/>
          <a:p>
            <a:r>
              <a:rPr lang="es-AR" sz="1600" dirty="0"/>
              <a:t>Un SPS no es solo un diseño técnico de cobertura y financiamiento, es una </a:t>
            </a:r>
            <a:r>
              <a:rPr lang="es-AR" sz="1600" b="1" dirty="0"/>
              <a:t>decisión técnico-política</a:t>
            </a:r>
            <a:r>
              <a:rPr lang="es-AR" sz="1600" dirty="0"/>
              <a:t>. La evidencia define el qué y el cómo, pero </a:t>
            </a:r>
            <a:r>
              <a:rPr lang="es-AR" sz="1600" b="1" dirty="0"/>
              <a:t>la política define si es posible implementarlo y cuándo</a:t>
            </a:r>
            <a:r>
              <a:rPr lang="es-AR" sz="1600" dirty="0"/>
              <a:t>. </a:t>
            </a:r>
          </a:p>
          <a:p>
            <a:r>
              <a:rPr lang="es-AR" sz="1600" dirty="0"/>
              <a:t>Es claro que desde lo técnico, la conformación de un seguro de salud provincial es una alternativa que </a:t>
            </a:r>
            <a:r>
              <a:rPr lang="es-AR" sz="1600" b="1" dirty="0"/>
              <a:t>mejora la eficiencia y probablemente impacte positivamente en la equidad</a:t>
            </a:r>
            <a:r>
              <a:rPr lang="es-AR" sz="1600" dirty="0"/>
              <a:t>.</a:t>
            </a:r>
          </a:p>
          <a:p>
            <a:r>
              <a:rPr lang="es-AR" sz="1600" dirty="0"/>
              <a:t>Sin embargo, requiere </a:t>
            </a:r>
            <a:r>
              <a:rPr lang="es-AR" sz="1600" b="1" dirty="0"/>
              <a:t>legitimidad social y política </a:t>
            </a:r>
            <a:r>
              <a:rPr lang="es-AR" sz="1600" dirty="0"/>
              <a:t>para implementarlo. </a:t>
            </a:r>
          </a:p>
          <a:p>
            <a:pPr lvl="1"/>
            <a:r>
              <a:rPr lang="es-AR" sz="1600" dirty="0"/>
              <a:t>La percepción de la ciudadanía es clave: si se interpreta como una pérdida de derechos habrá resistencia.  </a:t>
            </a:r>
          </a:p>
          <a:p>
            <a:pPr lvl="1"/>
            <a:r>
              <a:rPr lang="es-AR" sz="1600" dirty="0"/>
              <a:t>La sostenibilidad dependerá del apoyo de actores clave (población, pacientes, prestadores, etc.)</a:t>
            </a:r>
          </a:p>
          <a:p>
            <a:pPr lvl="1"/>
            <a:r>
              <a:rPr lang="es-AR" sz="1600" dirty="0"/>
              <a:t>Por lo que junto con la planificación requiere de comunicación previa, claridad en la descripción de su funcionamiento, y asegurar los consensos requeridos.</a:t>
            </a:r>
          </a:p>
          <a:p>
            <a:r>
              <a:rPr lang="es-AR" sz="1600" b="1" dirty="0"/>
              <a:t>La visión tiene que ser integral</a:t>
            </a:r>
            <a:r>
              <a:rPr lang="es-AR" sz="1600" dirty="0"/>
              <a:t>: no solo desde la mancomunación de los recursos sino también desde el modelo de atención y gestión: requiere gobernanza e indicadores y controles que aseguren su buen funcionamiento, desde la perspectiva prestacional, económica y de la calidad de servicio en la perspectiva del beneficiario.</a:t>
            </a:r>
          </a:p>
          <a:p>
            <a:r>
              <a:rPr lang="es-AR" sz="1600" b="1" dirty="0"/>
              <a:t>Asimismo hay que pensarlo no desde base cero sino desde la conformación actual del sistema</a:t>
            </a:r>
            <a:r>
              <a:rPr lang="es-AR" sz="1600" dirty="0"/>
              <a:t>: sus asimetrías en cuanto a los capitas, gestión y atención. Es probable que en un inicio requiera de inversión adicional desde el subsector que menor cápita tenga, para saberlo es necesario realizar los cálculos actuariales correspondientes. Es decir, </a:t>
            </a:r>
            <a:r>
              <a:rPr lang="es-AR" sz="1600" b="1" dirty="0"/>
              <a:t>no se puede improvisar</a:t>
            </a:r>
            <a:r>
              <a:rPr lang="es-AR" sz="1600" dirty="0"/>
              <a:t>, hay que tener la seriedad para realizar una planificación previa importante, generar los consensos que se necesiten, comunicar correctamente y con antelación a la población y a todos los </a:t>
            </a:r>
            <a:r>
              <a:rPr lang="es-AR" sz="1600" dirty="0" err="1"/>
              <a:t>stakeholders</a:t>
            </a:r>
            <a:r>
              <a:rPr lang="es-AR" sz="1600" dirty="0"/>
              <a:t> involucrados.</a:t>
            </a:r>
          </a:p>
          <a:p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34552676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1349</Words>
  <Application>Microsoft Office PowerPoint</Application>
  <PresentationFormat>Panorámica</PresentationFormat>
  <Paragraphs>80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Wingdings</vt:lpstr>
      <vt:lpstr>Tema de Office</vt:lpstr>
      <vt:lpstr>Seguros Provinciales</vt:lpstr>
      <vt:lpstr>1) De qué hablamos cuando hablamos de “seguro de salud”</vt:lpstr>
      <vt:lpstr>2) Qué es un “seguro provincial de salud”</vt:lpstr>
      <vt:lpstr>3) ¿Por qué tendría sentido un seguro provincial?</vt:lpstr>
      <vt:lpstr>4) ¿En qué condiciones vale la pena avanzar?</vt:lpstr>
      <vt:lpstr>5) Diseños posibles </vt:lpstr>
      <vt:lpstr>6) Gobernanza y regulación</vt:lpstr>
      <vt:lpstr>7) Barreras y cómo mitigarlas</vt:lpstr>
      <vt:lpstr>¿Como estamos en Chubut?</vt:lpstr>
      <vt:lpstr>Desafíos para implementar un seguro provincial de salud</vt:lpstr>
      <vt:lpstr>Conclusiones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Pablo Macadam</dc:creator>
  <cp:lastModifiedBy>Pablo Macadam</cp:lastModifiedBy>
  <cp:revision>9</cp:revision>
  <dcterms:created xsi:type="dcterms:W3CDTF">2025-11-05T08:25:14Z</dcterms:created>
  <dcterms:modified xsi:type="dcterms:W3CDTF">2025-11-06T14:27:26Z</dcterms:modified>
</cp:coreProperties>
</file>