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6" r:id="rId5"/>
    <p:sldId id="259" r:id="rId6"/>
    <p:sldId id="267" r:id="rId7"/>
    <p:sldId id="268" r:id="rId8"/>
    <p:sldId id="269" r:id="rId9"/>
    <p:sldId id="260" r:id="rId10"/>
    <p:sldId id="261" r:id="rId11"/>
    <p:sldId id="262" r:id="rId12"/>
    <p:sldId id="263" r:id="rId13"/>
    <p:sldId id="264" r:id="rId14"/>
    <p:sldId id="265" r:id="rId15"/>
  </p:sldIdLst>
  <p:sldSz cx="14630400" cy="8229600"/>
  <p:notesSz cx="8229600" cy="14630400"/>
  <p:embeddedFontLst>
    <p:embeddedFont>
      <p:font typeface="Raleway Medium" pitchFamily="2" charset="0"/>
      <p:regular r:id="rId17"/>
    </p:embeddedFont>
  </p:embeddedFontLst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8" d="100"/>
          <a:sy n="58" d="100"/>
        </p:scale>
        <p:origin x="7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6799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FEAEF-EB4F-A9D9-7C96-FC42E91FD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12B11F-A8CD-F0A2-D1A4-EAF95BD265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A32617-426C-244D-AE1C-89877C3B09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A7A2DD-0191-200A-12CB-D04FEB2184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908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5C665-283D-7E95-D5F9-F50A81173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2EBE32-51BD-0B98-330F-52C66A56C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90C7D5-A633-EE3D-D042-4FF0A107C1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F42430-6C39-DE11-1749-DB71CC73E5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592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33A3B-7EAC-2978-CCF6-E5D65AC31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3869D1-1B66-2CD8-4CC9-07FDE0A193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B9A2F2-699F-F54A-D3E0-159DD217B2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A96DA7-2ED7-B3DA-DD9F-8958B106AE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0009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C3D0A-3F42-CDB1-546A-7EE2CBA08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3220E8-3C70-9A58-787B-60D6211C1B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31FD52-A776-7B02-66AC-D0A37CCEDF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06E9F5-C0EC-CA31-6492-E5BDAADF6F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8099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  <p:txBody>
          <a:bodyPr/>
          <a:lstStyle/>
          <a:p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67462" y="2202894"/>
            <a:ext cx="7381875" cy="1835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Buenas prácticas de ciberseguridad para obras sociales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6367462" y="4369237"/>
            <a:ext cx="73818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Proteger datos, garantizar continuidad operativa y asegurar la interoperabilidad en el sistema de salud argentino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6367462" y="5321856"/>
            <a:ext cx="73818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Ing. Pablo A. Lázaro</a:t>
            </a:r>
            <a:br>
              <a:rPr lang="en-US" sz="17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</a:br>
            <a:r>
              <a:rPr lang="en-US" sz="17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Director de </a:t>
            </a:r>
            <a:r>
              <a:rPr lang="en-US" sz="1700" dirty="0" err="1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sistemas</a:t>
            </a:r>
            <a:r>
              <a:rPr lang="en-US" sz="17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de </a:t>
            </a:r>
            <a:r>
              <a:rPr lang="en-US" sz="1700" dirty="0" err="1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información</a:t>
            </a:r>
            <a:r>
              <a:rPr lang="en-US" sz="17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– META Soluciones </a:t>
            </a:r>
            <a:r>
              <a:rPr lang="en-US" sz="1700" dirty="0" err="1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Farmaceuticas</a:t>
            </a:r>
            <a:endParaRPr lang="en-US" sz="17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A5DBF60-6A13-E83C-2A0F-96EC2E4851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9698" y="320765"/>
            <a:ext cx="3201828" cy="1336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20289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81063" y="3150632"/>
            <a:ext cx="10466189" cy="489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0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El sector salud: objetivo prioritario del cibercrimen</a:t>
            </a:r>
            <a:endParaRPr lang="en-US" sz="3050" dirty="0"/>
          </a:p>
        </p:txBody>
      </p:sp>
      <p:sp>
        <p:nvSpPr>
          <p:cNvPr id="4" name="Text 1"/>
          <p:cNvSpPr/>
          <p:nvPr/>
        </p:nvSpPr>
        <p:spPr>
          <a:xfrm>
            <a:off x="881063" y="4080629"/>
            <a:ext cx="3547229" cy="293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Los números que preocupan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881063" y="4550569"/>
            <a:ext cx="7549039" cy="563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El sector salud enfrenta el </a:t>
            </a:r>
            <a:r>
              <a:rPr lang="en-US" sz="13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mayor costo promedio de brechas de seguridad</a:t>
            </a:r>
            <a:r>
              <a:rPr lang="en-US" sz="13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entre todas las industrias: </a:t>
            </a:r>
            <a:r>
              <a:rPr lang="en-US" sz="1350" b="1" dirty="0">
                <a:solidFill>
                  <a:srgbClr val="FFE14D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USD 10,93 millones por incidente</a:t>
            </a:r>
            <a:r>
              <a:rPr lang="en-US" sz="13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, según el informe de IBM Security 2024.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881063" y="5273040"/>
            <a:ext cx="7549039" cy="845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Además, los tiempos de detección son significativamente más largos, alcanzando aproximadamente </a:t>
            </a:r>
            <a:r>
              <a:rPr lang="en-US" sz="13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213 días</a:t>
            </a:r>
            <a:r>
              <a:rPr lang="en-US" sz="13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desde el inicio de la intrusión hasta su descubrimiento. Esta ventana temporal permite a los atacantes establecerse profundamente en los sistemas.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881063" y="6277451"/>
            <a:ext cx="7549039" cy="845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El ransomware y la extorsión se consolidan como las amenazas más prevalentes, representando vectores de ataque críticos en prácticamente todas las industrias según el Data Breach Investigations Report (DBIR) 2024 de Verizon.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8867537" y="4190762"/>
            <a:ext cx="4889421" cy="5815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550"/>
              </a:lnSpc>
              <a:buNone/>
            </a:pPr>
            <a:r>
              <a:rPr lang="en-US" sz="45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$10.93M</a:t>
            </a:r>
            <a:endParaRPr lang="en-US" sz="4550" dirty="0"/>
          </a:p>
        </p:txBody>
      </p:sp>
      <p:sp>
        <p:nvSpPr>
          <p:cNvPr id="9" name="Text 6"/>
          <p:cNvSpPr/>
          <p:nvPr/>
        </p:nvSpPr>
        <p:spPr>
          <a:xfrm>
            <a:off x="9421535" y="4992529"/>
            <a:ext cx="3781306" cy="2447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Costo promedio por brecha en salud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867537" y="5677853"/>
            <a:ext cx="4889421" cy="5815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550"/>
              </a:lnSpc>
              <a:buNone/>
            </a:pPr>
            <a:r>
              <a:rPr lang="en-US" sz="45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213</a:t>
            </a:r>
            <a:endParaRPr lang="en-US" sz="4550" dirty="0"/>
          </a:p>
        </p:txBody>
      </p:sp>
      <p:sp>
        <p:nvSpPr>
          <p:cNvPr id="11" name="Text 8"/>
          <p:cNvSpPr/>
          <p:nvPr/>
        </p:nvSpPr>
        <p:spPr>
          <a:xfrm>
            <a:off x="9151382" y="6479619"/>
            <a:ext cx="4321612" cy="2447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Días promedio para detectar un incidente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1063" y="713661"/>
            <a:ext cx="11839099" cy="5200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50"/>
              </a:lnSpc>
              <a:buNone/>
            </a:pPr>
            <a:r>
              <a:rPr lang="en-US" sz="32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Argentina y la región: casos que marcaron precedente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881063" y="1608177"/>
            <a:ext cx="12868275" cy="299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Los ciberataques a instituciones de salud dejaron de ser una amenaza teórica para convertirse en una realidad concreta en nuestra región.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7303770" y="2118360"/>
            <a:ext cx="22860" cy="5397579"/>
          </a:xfrm>
          <a:prstGeom prst="roundRect">
            <a:avLst>
              <a:gd name="adj" fmla="val 1228680"/>
            </a:avLst>
          </a:prstGeom>
          <a:solidFill>
            <a:srgbClr val="5F5F63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5" name="Shape 3"/>
          <p:cNvSpPr/>
          <p:nvPr/>
        </p:nvSpPr>
        <p:spPr>
          <a:xfrm>
            <a:off x="6565702" y="2317552"/>
            <a:ext cx="561737" cy="22860"/>
          </a:xfrm>
          <a:prstGeom prst="roundRect">
            <a:avLst>
              <a:gd name="adj" fmla="val 1228680"/>
            </a:avLst>
          </a:prstGeom>
          <a:solidFill>
            <a:srgbClr val="5F5F63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6" name="Shape 4"/>
          <p:cNvSpPr/>
          <p:nvPr/>
        </p:nvSpPr>
        <p:spPr>
          <a:xfrm>
            <a:off x="7104578" y="2118360"/>
            <a:ext cx="421243" cy="421243"/>
          </a:xfrm>
          <a:prstGeom prst="roundRect">
            <a:avLst>
              <a:gd name="adj" fmla="val 66678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7" name="Text 5"/>
          <p:cNvSpPr/>
          <p:nvPr/>
        </p:nvSpPr>
        <p:spPr>
          <a:xfrm>
            <a:off x="7190423" y="2172950"/>
            <a:ext cx="249555" cy="312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1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3934301" y="2182654"/>
            <a:ext cx="2444710" cy="259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OSDE Argentina (2022)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81063" y="2554843"/>
            <a:ext cx="5497949" cy="14978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50"/>
              </a:lnSpc>
              <a:buNone/>
            </a:pPr>
            <a:r>
              <a:rPr lang="en-US" sz="14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El grupo de ransomware </a:t>
            </a:r>
            <a:r>
              <a:rPr lang="en-US" sz="14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LockBit</a:t>
            </a:r>
            <a:r>
              <a:rPr lang="en-US" sz="14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comprometió los sistemas y publicó datos sensibles de afiliados. El incidente generó amplia cobertura mediática y expuso vulnerabilidades en una de las principales obras sociales del país, afectando la confianza de miles de afiliados.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7502962" y="3440906"/>
            <a:ext cx="561737" cy="22860"/>
          </a:xfrm>
          <a:prstGeom prst="roundRect">
            <a:avLst>
              <a:gd name="adj" fmla="val 1228680"/>
            </a:avLst>
          </a:prstGeom>
          <a:solidFill>
            <a:srgbClr val="5F5F63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1" name="Shape 9"/>
          <p:cNvSpPr/>
          <p:nvPr/>
        </p:nvSpPr>
        <p:spPr>
          <a:xfrm>
            <a:off x="7104578" y="3241715"/>
            <a:ext cx="421243" cy="421243"/>
          </a:xfrm>
          <a:prstGeom prst="roundRect">
            <a:avLst>
              <a:gd name="adj" fmla="val 66678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2" name="Text 10"/>
          <p:cNvSpPr/>
          <p:nvPr/>
        </p:nvSpPr>
        <p:spPr>
          <a:xfrm>
            <a:off x="7190423" y="3296305"/>
            <a:ext cx="249555" cy="312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2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8251388" y="3306008"/>
            <a:ext cx="2340888" cy="259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PAMI Argentina (2023)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251388" y="3678198"/>
            <a:ext cx="5497949" cy="14978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Pedido de rescate y </a:t>
            </a:r>
            <a:r>
              <a:rPr lang="en-US" sz="14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filtración masiva de datos de 5 millones de usuarios</a:t>
            </a:r>
            <a:r>
              <a:rPr lang="en-US" sz="14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por el grupo Rhysida. El ataque paralizó servicios críticos y comprometió información personal y médica de jubilados, representando uno de los incidentes más graves del sector público argentino.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565702" y="4626293"/>
            <a:ext cx="561737" cy="22860"/>
          </a:xfrm>
          <a:prstGeom prst="roundRect">
            <a:avLst>
              <a:gd name="adj" fmla="val 1228680"/>
            </a:avLst>
          </a:prstGeom>
          <a:solidFill>
            <a:srgbClr val="5F5F63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6" name="Shape 14"/>
          <p:cNvSpPr/>
          <p:nvPr/>
        </p:nvSpPr>
        <p:spPr>
          <a:xfrm>
            <a:off x="7104578" y="4427101"/>
            <a:ext cx="421243" cy="421243"/>
          </a:xfrm>
          <a:prstGeom prst="roundRect">
            <a:avLst>
              <a:gd name="adj" fmla="val 66678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7" name="Text 15"/>
          <p:cNvSpPr/>
          <p:nvPr/>
        </p:nvSpPr>
        <p:spPr>
          <a:xfrm>
            <a:off x="7190423" y="4481691"/>
            <a:ext cx="249555" cy="312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3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2486382" y="4491395"/>
            <a:ext cx="3892629" cy="259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Ministerio de Salud Colombia (2023)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81063" y="4863584"/>
            <a:ext cx="5497949" cy="14978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50"/>
              </a:lnSpc>
              <a:buNone/>
            </a:pPr>
            <a:r>
              <a:rPr lang="en-US" sz="14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Ciberataque coordinado que afectó </a:t>
            </a:r>
            <a:r>
              <a:rPr lang="en-US" sz="14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múltiples portales y servicios digitales</a:t>
            </a:r>
            <a:r>
              <a:rPr lang="en-US" sz="14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, interrumpiendo la atención ciudadana y servicios administrativos críticos durante varios días, evidenciando la fragilidad de la infraestructura digital gubernamental.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7502962" y="5780723"/>
            <a:ext cx="561737" cy="22860"/>
          </a:xfrm>
          <a:prstGeom prst="roundRect">
            <a:avLst>
              <a:gd name="adj" fmla="val 1228680"/>
            </a:avLst>
          </a:prstGeom>
          <a:solidFill>
            <a:srgbClr val="5F5F63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21" name="Shape 19"/>
          <p:cNvSpPr/>
          <p:nvPr/>
        </p:nvSpPr>
        <p:spPr>
          <a:xfrm>
            <a:off x="7104578" y="5581531"/>
            <a:ext cx="421243" cy="421243"/>
          </a:xfrm>
          <a:prstGeom prst="roundRect">
            <a:avLst>
              <a:gd name="adj" fmla="val 66678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22" name="Text 20"/>
          <p:cNvSpPr/>
          <p:nvPr/>
        </p:nvSpPr>
        <p:spPr>
          <a:xfrm>
            <a:off x="7190423" y="5636121"/>
            <a:ext cx="249555" cy="312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4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8251388" y="5645825"/>
            <a:ext cx="2375178" cy="259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DATASUS Brasil (2024)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8251388" y="6018014"/>
            <a:ext cx="5497949" cy="14978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Supuesta filtración masiva con datos de </a:t>
            </a:r>
            <a:r>
              <a:rPr lang="en-US" sz="14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millones de ciudadanos brasileños</a:t>
            </a:r>
            <a:r>
              <a:rPr lang="en-US" sz="14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ofrecidos en foros clandestinos. Brasil también registró picos récord de intentos de ataque contra su infraestructura sanitaria, señalando una escalada regional preocupante.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B908C-B40A-146F-1FFE-0B7F26210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D7A1B61-F015-D702-2F4C-55E228BD2775}"/>
              </a:ext>
            </a:extLst>
          </p:cNvPr>
          <p:cNvSpPr/>
          <p:nvPr/>
        </p:nvSpPr>
        <p:spPr>
          <a:xfrm>
            <a:off x="881063" y="784503"/>
            <a:ext cx="11858625" cy="428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6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¿Por qué el sistema de salud es tan atractivo para el cibercrimen?</a:t>
            </a:r>
            <a:endParaRPr lang="en-US" sz="265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A784A1B4-1309-F096-A0D6-4740B3194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213" y="1370643"/>
            <a:ext cx="13070124" cy="685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3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1063" y="784503"/>
            <a:ext cx="11858625" cy="428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6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¿Por qué el sistema de salud es tan atractivo para el cibercrimen?</a:t>
            </a:r>
            <a:endParaRPr lang="en-US" sz="2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063" y="1617464"/>
            <a:ext cx="4372213" cy="437221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10939" y="1598176"/>
            <a:ext cx="4072890" cy="256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El valor oculto de los datos sanitarios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510939" y="2009299"/>
            <a:ext cx="6246019" cy="740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2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Los historiales clínicos tienen un </a:t>
            </a:r>
            <a:r>
              <a:rPr lang="en-US" sz="1200" b="1" dirty="0">
                <a:solidFill>
                  <a:srgbClr val="FFE14D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valor extraordinario en mercados negros</a:t>
            </a:r>
            <a:r>
              <a:rPr lang="en-US" sz="12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, alcanzando hasta €1.000 por registro según casos documentados recientemente. Esta cotización supera ampliamente el valor de datos financieros tradicionales.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510939" y="2888099"/>
            <a:ext cx="6246019" cy="9867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2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Los datos de salud son categorizados como </a:t>
            </a:r>
            <a:r>
              <a:rPr lang="en-US" sz="12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datos sensibles</a:t>
            </a:r>
            <a:r>
              <a:rPr lang="en-US" sz="12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bajo la Ley 25.326 y la doctrina de la Agencia de Acceso a la Información Pública (AAIP), lo que implica mayor presión regulatoria, obligaciones de protección reforzadas y sanciones significativas en caso de incumplimiento.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510939" y="4013597"/>
            <a:ext cx="6246019" cy="9867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2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Las tendencias actuales muestran una </a:t>
            </a:r>
            <a:r>
              <a:rPr lang="en-US" sz="12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explotación creciente de vulnerabilidades web</a:t>
            </a:r>
            <a:r>
              <a:rPr lang="en-US" sz="12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como vector de entrada principal, con incrementos del +180% año a año según el DBIR 2024, convirtiendo aplicaciones y portales en las puertas de entrada más comunes.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881063" y="6336625"/>
            <a:ext cx="4186595" cy="1108353"/>
          </a:xfrm>
          <a:prstGeom prst="roundRect">
            <a:avLst>
              <a:gd name="adj" fmla="val 20870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9" name="Text 6"/>
          <p:cNvSpPr/>
          <p:nvPr/>
        </p:nvSpPr>
        <p:spPr>
          <a:xfrm>
            <a:off x="1035248" y="6490811"/>
            <a:ext cx="1891784" cy="214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Alto valor económico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1035248" y="6797397"/>
            <a:ext cx="3878223" cy="493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2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Historiales médicos completos con datos de identidad, coberturas y diagnósticos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221843" y="6336625"/>
            <a:ext cx="4186595" cy="1108353"/>
          </a:xfrm>
          <a:prstGeom prst="roundRect">
            <a:avLst>
              <a:gd name="adj" fmla="val 20870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2" name="Text 9"/>
          <p:cNvSpPr/>
          <p:nvPr/>
        </p:nvSpPr>
        <p:spPr>
          <a:xfrm>
            <a:off x="5376029" y="6490811"/>
            <a:ext cx="1713309" cy="214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Presión operativa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5376029" y="6797397"/>
            <a:ext cx="3878223" cy="493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2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Servicios críticos que no pueden detenerse obligan a pagar rescates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9562624" y="6336625"/>
            <a:ext cx="4186595" cy="1108353"/>
          </a:xfrm>
          <a:prstGeom prst="roundRect">
            <a:avLst>
              <a:gd name="adj" fmla="val 20870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5" name="Text 12"/>
          <p:cNvSpPr/>
          <p:nvPr/>
        </p:nvSpPr>
        <p:spPr>
          <a:xfrm>
            <a:off x="9716810" y="6490811"/>
            <a:ext cx="2555558" cy="214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Superficie de ataque amplia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9716810" y="6797397"/>
            <a:ext cx="3878223" cy="493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2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Múltiples integraciones, proveedores y puntos de acceso vulnerable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A24ED-3F43-6018-2B35-81CFE20E1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BD241E6-AC83-E84A-4ABC-996797D7A5E0}"/>
              </a:ext>
            </a:extLst>
          </p:cNvPr>
          <p:cNvSpPr/>
          <p:nvPr/>
        </p:nvSpPr>
        <p:spPr>
          <a:xfrm>
            <a:off x="881063" y="784503"/>
            <a:ext cx="11858625" cy="428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6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¿Por qué el sistema de salud es tan atractivo para el cibercrimen?</a:t>
            </a:r>
            <a:endParaRPr lang="en-US" sz="265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5791DE4-D7D7-86E6-174E-FE5C28611B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206" y="1478778"/>
            <a:ext cx="10791825" cy="734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394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49A83-3084-295F-460B-EDD0C9E76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0636A17-6081-85C5-CBC0-F3E92C7DEC36}"/>
              </a:ext>
            </a:extLst>
          </p:cNvPr>
          <p:cNvSpPr/>
          <p:nvPr/>
        </p:nvSpPr>
        <p:spPr>
          <a:xfrm>
            <a:off x="881063" y="784503"/>
            <a:ext cx="11858625" cy="428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6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¿Por qué el sistema de salud es tan atractivo para el cibercrimen?</a:t>
            </a:r>
            <a:endParaRPr lang="en-US" sz="2650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5A0AE979-405E-26EB-2A78-18F68A819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356" y="1272742"/>
            <a:ext cx="12739688" cy="667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180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A0A4C-1B1D-735D-644A-F96A03C0E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E29CE2B-495B-BE6D-DE68-FEB931B818DB}"/>
              </a:ext>
            </a:extLst>
          </p:cNvPr>
          <p:cNvSpPr/>
          <p:nvPr/>
        </p:nvSpPr>
        <p:spPr>
          <a:xfrm>
            <a:off x="881063" y="784503"/>
            <a:ext cx="11858625" cy="428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6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¿Por qué el sistema de salud es tan atractivo para el cibercrimen?</a:t>
            </a:r>
            <a:endParaRPr lang="en-US" sz="265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746CA82-0405-A2AB-4CE7-54F55E73F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894" y="1471024"/>
            <a:ext cx="13200611" cy="675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4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782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81063" y="3208853"/>
            <a:ext cx="11800999" cy="550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4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Riesgos específicos para obras sociales argentinas</a:t>
            </a:r>
            <a:endParaRPr lang="en-US" sz="3450" dirty="0"/>
          </a:p>
        </p:txBody>
      </p:sp>
      <p:sp>
        <p:nvSpPr>
          <p:cNvPr id="4" name="Shape 1"/>
          <p:cNvSpPr/>
          <p:nvPr/>
        </p:nvSpPr>
        <p:spPr>
          <a:xfrm>
            <a:off x="881063" y="4056817"/>
            <a:ext cx="4157186" cy="3442216"/>
          </a:xfrm>
          <a:prstGeom prst="roundRect">
            <a:avLst>
              <a:gd name="adj" fmla="val 3188"/>
            </a:avLst>
          </a:prstGeom>
          <a:solidFill>
            <a:srgbClr val="27272B"/>
          </a:solidFill>
          <a:ln w="22860">
            <a:solidFill>
              <a:srgbClr val="5F5F63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5" name="Shape 2"/>
          <p:cNvSpPr/>
          <p:nvPr/>
        </p:nvSpPr>
        <p:spPr>
          <a:xfrm>
            <a:off x="858203" y="4056817"/>
            <a:ext cx="91440" cy="3442216"/>
          </a:xfrm>
          <a:prstGeom prst="roundRect">
            <a:avLst>
              <a:gd name="adj" fmla="val 325239"/>
            </a:avLst>
          </a:prstGeom>
          <a:solidFill>
            <a:srgbClr val="FFE14D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6" name="Text 3"/>
          <p:cNvSpPr/>
          <p:nvPr/>
        </p:nvSpPr>
        <p:spPr>
          <a:xfrm>
            <a:off x="1170742" y="4277916"/>
            <a:ext cx="3646408" cy="660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Interrupción de prestaciones críticas</a:t>
            </a:r>
            <a:endParaRPr lang="en-US" sz="2050" dirty="0"/>
          </a:p>
        </p:txBody>
      </p:sp>
      <p:sp>
        <p:nvSpPr>
          <p:cNvPr id="7" name="Text 4"/>
          <p:cNvSpPr/>
          <p:nvPr/>
        </p:nvSpPr>
        <p:spPr>
          <a:xfrm>
            <a:off x="1170742" y="5057656"/>
            <a:ext cx="3646408" cy="2220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Un ataque puede paralizar sistemas de </a:t>
            </a:r>
            <a:r>
              <a:rPr lang="en-US" sz="15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autorizaciones médicas, validaciones de prestadores y procesamiento de pagos</a:t>
            </a: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, afectando directamente la atención de miles de afiliados que dependen de servicios urgentes y tratamientos continuos.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5236488" y="4056817"/>
            <a:ext cx="4157305" cy="3442216"/>
          </a:xfrm>
          <a:prstGeom prst="roundRect">
            <a:avLst>
              <a:gd name="adj" fmla="val 3188"/>
            </a:avLst>
          </a:prstGeom>
          <a:solidFill>
            <a:srgbClr val="27272B"/>
          </a:solidFill>
          <a:ln w="22860">
            <a:solidFill>
              <a:srgbClr val="5F5F63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9" name="Shape 6"/>
          <p:cNvSpPr/>
          <p:nvPr/>
        </p:nvSpPr>
        <p:spPr>
          <a:xfrm>
            <a:off x="5213628" y="4056817"/>
            <a:ext cx="91440" cy="3442216"/>
          </a:xfrm>
          <a:prstGeom prst="roundRect">
            <a:avLst>
              <a:gd name="adj" fmla="val 325239"/>
            </a:avLst>
          </a:prstGeom>
          <a:solidFill>
            <a:srgbClr val="FFE14D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0" name="Text 7"/>
          <p:cNvSpPr/>
          <p:nvPr/>
        </p:nvSpPr>
        <p:spPr>
          <a:xfrm>
            <a:off x="5526167" y="4277916"/>
            <a:ext cx="3646527" cy="660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Fraude y usurpación de identidad</a:t>
            </a:r>
            <a:endParaRPr lang="en-US" sz="2050" dirty="0"/>
          </a:p>
        </p:txBody>
      </p:sp>
      <p:sp>
        <p:nvSpPr>
          <p:cNvPr id="11" name="Text 8"/>
          <p:cNvSpPr/>
          <p:nvPr/>
        </p:nvSpPr>
        <p:spPr>
          <a:xfrm>
            <a:off x="5526167" y="5057656"/>
            <a:ext cx="3646527" cy="2220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Riesgo de </a:t>
            </a:r>
            <a:r>
              <a:rPr lang="en-US" sz="15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usurpación de identidad médica o de afiliados</a:t>
            </a: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para generar recetas fraudulentas, prestaciones truchas o desvío de medicación de alto costo. Estos fraudes generan pérdidas económicas millonarias y comprometen la calidad asistencial.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9592032" y="4056817"/>
            <a:ext cx="4157186" cy="3442216"/>
          </a:xfrm>
          <a:prstGeom prst="roundRect">
            <a:avLst>
              <a:gd name="adj" fmla="val 3188"/>
            </a:avLst>
          </a:prstGeom>
          <a:solidFill>
            <a:srgbClr val="27272B"/>
          </a:solidFill>
          <a:ln w="22860">
            <a:solidFill>
              <a:srgbClr val="5F5F63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3" name="Shape 10"/>
          <p:cNvSpPr/>
          <p:nvPr/>
        </p:nvSpPr>
        <p:spPr>
          <a:xfrm>
            <a:off x="9569172" y="4056817"/>
            <a:ext cx="91440" cy="3442216"/>
          </a:xfrm>
          <a:prstGeom prst="roundRect">
            <a:avLst>
              <a:gd name="adj" fmla="val 325239"/>
            </a:avLst>
          </a:prstGeom>
          <a:solidFill>
            <a:srgbClr val="FFE14D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4" name="Text 11"/>
          <p:cNvSpPr/>
          <p:nvPr/>
        </p:nvSpPr>
        <p:spPr>
          <a:xfrm>
            <a:off x="9881711" y="4277916"/>
            <a:ext cx="3646408" cy="660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Vulnerabilidades en el ecosistema</a:t>
            </a:r>
            <a:endParaRPr lang="en-US" sz="2050" dirty="0"/>
          </a:p>
        </p:txBody>
      </p:sp>
      <p:sp>
        <p:nvSpPr>
          <p:cNvPr id="15" name="Text 12"/>
          <p:cNvSpPr/>
          <p:nvPr/>
        </p:nvSpPr>
        <p:spPr>
          <a:xfrm>
            <a:off x="9881711" y="5057656"/>
            <a:ext cx="3646408" cy="2220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Los </a:t>
            </a:r>
            <a:r>
              <a:rPr lang="en-US" sz="15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riesgos en proveedores externos y sistemas de interoperabilidad</a:t>
            </a: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(APIs, FHIR, integraciones con validadores, clearing y laboratorios) multiplican los vectores de ataque. Casos como FONASA e ISAPRES ilustran fraudes asociados a estas conexiones.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1063" y="862489"/>
            <a:ext cx="9768007" cy="397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Marco normativo argentino: obligaciones y oportunidades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881063" y="1546622"/>
            <a:ext cx="12868275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El contexto regulatorio establece tanto obligaciones claras como un marco propicio para la transformación digital segura del sistema de salud.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881063" y="2312313"/>
            <a:ext cx="6259473" cy="1545431"/>
          </a:xfrm>
          <a:prstGeom prst="roundRect">
            <a:avLst>
              <a:gd name="adj" fmla="val 4733"/>
            </a:avLst>
          </a:prstGeom>
          <a:solidFill>
            <a:srgbClr val="27272B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5" name="Shape 3"/>
          <p:cNvSpPr/>
          <p:nvPr/>
        </p:nvSpPr>
        <p:spPr>
          <a:xfrm>
            <a:off x="881063" y="2297073"/>
            <a:ext cx="6259473" cy="60960"/>
          </a:xfrm>
          <a:prstGeom prst="roundRect">
            <a:avLst>
              <a:gd name="adj" fmla="val 352343"/>
            </a:avLst>
          </a:prstGeom>
          <a:solidFill>
            <a:srgbClr val="FFE14D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6" name="Shape 4"/>
          <p:cNvSpPr/>
          <p:nvPr/>
        </p:nvSpPr>
        <p:spPr>
          <a:xfrm>
            <a:off x="3796010" y="2097643"/>
            <a:ext cx="429458" cy="429458"/>
          </a:xfrm>
          <a:prstGeom prst="roundRect">
            <a:avLst>
              <a:gd name="adj" fmla="val 212920"/>
            </a:avLst>
          </a:prstGeom>
          <a:solidFill>
            <a:srgbClr val="FFE14D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7" name="Text 5"/>
          <p:cNvSpPr/>
          <p:nvPr/>
        </p:nvSpPr>
        <p:spPr>
          <a:xfrm>
            <a:off x="3924836" y="2205038"/>
            <a:ext cx="171807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1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1039416" y="2670215"/>
            <a:ext cx="2406729" cy="1988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Ley 27.706 y Decreto 393/2023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1039416" y="3012162"/>
            <a:ext cx="5942767" cy="687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Programa Federal Único de Historia Clínica Electrónica (HCE) e interoperabilidad entre instituciones del sistema de salud, estableciendo la base tecnológica para un ecosistema conectado.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81063" y="4215527"/>
            <a:ext cx="6259473" cy="1316355"/>
          </a:xfrm>
          <a:prstGeom prst="roundRect">
            <a:avLst>
              <a:gd name="adj" fmla="val 5557"/>
            </a:avLst>
          </a:prstGeom>
          <a:solidFill>
            <a:srgbClr val="27272B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1" name="Shape 9"/>
          <p:cNvSpPr/>
          <p:nvPr/>
        </p:nvSpPr>
        <p:spPr>
          <a:xfrm>
            <a:off x="881063" y="4200287"/>
            <a:ext cx="6259473" cy="60960"/>
          </a:xfrm>
          <a:prstGeom prst="roundRect">
            <a:avLst>
              <a:gd name="adj" fmla="val 352343"/>
            </a:avLst>
          </a:prstGeom>
          <a:solidFill>
            <a:srgbClr val="FFE14D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2" name="Shape 10"/>
          <p:cNvSpPr/>
          <p:nvPr/>
        </p:nvSpPr>
        <p:spPr>
          <a:xfrm>
            <a:off x="3796010" y="4000857"/>
            <a:ext cx="429458" cy="429458"/>
          </a:xfrm>
          <a:prstGeom prst="roundRect">
            <a:avLst>
              <a:gd name="adj" fmla="val 212920"/>
            </a:avLst>
          </a:prstGeom>
          <a:solidFill>
            <a:srgbClr val="FFE14D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3" name="Text 11"/>
          <p:cNvSpPr/>
          <p:nvPr/>
        </p:nvSpPr>
        <p:spPr>
          <a:xfrm>
            <a:off x="3924836" y="4108252"/>
            <a:ext cx="171807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2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1039416" y="4573429"/>
            <a:ext cx="2170509" cy="1988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Reglamentación del MSAL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1039416" y="4915376"/>
            <a:ext cx="5942767" cy="4581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Notas oficiales del Ministerio de Salud que establecen el principio de </a:t>
            </a:r>
            <a:r>
              <a:rPr lang="en-US" sz="11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acceso autorizado y trazabilidad completa</a:t>
            </a: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de consultas a historias clínicas electrónicas.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881063" y="5889665"/>
            <a:ext cx="6259473" cy="1316355"/>
          </a:xfrm>
          <a:prstGeom prst="roundRect">
            <a:avLst>
              <a:gd name="adj" fmla="val 5557"/>
            </a:avLst>
          </a:prstGeom>
          <a:solidFill>
            <a:srgbClr val="27272B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7" name="Shape 15"/>
          <p:cNvSpPr/>
          <p:nvPr/>
        </p:nvSpPr>
        <p:spPr>
          <a:xfrm>
            <a:off x="881063" y="5874425"/>
            <a:ext cx="6259473" cy="60960"/>
          </a:xfrm>
          <a:prstGeom prst="roundRect">
            <a:avLst>
              <a:gd name="adj" fmla="val 352343"/>
            </a:avLst>
          </a:prstGeom>
          <a:solidFill>
            <a:srgbClr val="FFE14D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8" name="Shape 16"/>
          <p:cNvSpPr/>
          <p:nvPr/>
        </p:nvSpPr>
        <p:spPr>
          <a:xfrm>
            <a:off x="3796010" y="5674995"/>
            <a:ext cx="429458" cy="429458"/>
          </a:xfrm>
          <a:prstGeom prst="roundRect">
            <a:avLst>
              <a:gd name="adj" fmla="val 212920"/>
            </a:avLst>
          </a:prstGeom>
          <a:solidFill>
            <a:srgbClr val="FFE14D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9" name="Text 17"/>
          <p:cNvSpPr/>
          <p:nvPr/>
        </p:nvSpPr>
        <p:spPr>
          <a:xfrm>
            <a:off x="3924836" y="5782389"/>
            <a:ext cx="171807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3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1039416" y="6247567"/>
            <a:ext cx="1590913" cy="1988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Ley 25.326 (AAIP)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1039416" y="6589514"/>
            <a:ext cx="5942767" cy="4581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Los datos de salud están categorizados como </a:t>
            </a:r>
            <a:r>
              <a:rPr lang="en-US" sz="1100" b="1" dirty="0">
                <a:solidFill>
                  <a:srgbClr val="FFE14D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datos personales sensibles</a:t>
            </a: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, requiriendo medidas de protección reforzadas y consentimiento explícito para su tratamiento.</a:t>
            </a:r>
            <a:endParaRPr lang="en-US" sz="1100" dirty="0"/>
          </a:p>
        </p:txBody>
      </p:sp>
      <p:pic>
        <p:nvPicPr>
          <p:cNvPr id="2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7485" y="2097643"/>
            <a:ext cx="4068604" cy="4068604"/>
          </a:xfrm>
          <a:prstGeom prst="rect">
            <a:avLst/>
          </a:prstGeom>
        </p:spPr>
      </p:pic>
      <p:sp>
        <p:nvSpPr>
          <p:cNvPr id="23" name="Shape 20"/>
          <p:cNvSpPr/>
          <p:nvPr/>
        </p:nvSpPr>
        <p:spPr>
          <a:xfrm>
            <a:off x="7497485" y="6327219"/>
            <a:ext cx="6259473" cy="837367"/>
          </a:xfrm>
          <a:prstGeom prst="roundRect">
            <a:avLst>
              <a:gd name="adj" fmla="val 25650"/>
            </a:avLst>
          </a:prstGeom>
          <a:solidFill>
            <a:srgbClr val="4D4000"/>
          </a:solidFill>
          <a:ln/>
        </p:spPr>
        <p:txBody>
          <a:bodyPr/>
          <a:lstStyle/>
          <a:p>
            <a:endParaRPr lang="es-AR"/>
          </a:p>
        </p:txBody>
      </p:sp>
      <p:pic>
        <p:nvPicPr>
          <p:cNvPr id="2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0598" y="6548438"/>
            <a:ext cx="178951" cy="143113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7962662" y="6506051"/>
            <a:ext cx="5651183" cy="4581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Punto clave:</a:t>
            </a:r>
            <a:r>
              <a:rPr lang="en-US" sz="1100" dirty="0">
                <a:solidFill>
                  <a:srgbClr val="FFFFFF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La interoperabilidad es una oportunidad estratégica, pero requiere que la seguridad sea un pilar fundacional desde el diseño, no un agregado posterior.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1063" y="840343"/>
            <a:ext cx="12868275" cy="110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4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Interoperabilidad segura: mucho más que conectividad técnica</a:t>
            </a:r>
            <a:endParaRPr lang="en-US" sz="3450" dirty="0"/>
          </a:p>
        </p:txBody>
      </p:sp>
      <p:sp>
        <p:nvSpPr>
          <p:cNvPr id="3" name="Text 1"/>
          <p:cNvSpPr/>
          <p:nvPr/>
        </p:nvSpPr>
        <p:spPr>
          <a:xfrm>
            <a:off x="881063" y="2020967"/>
            <a:ext cx="8462724" cy="330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HL7 FHIR: el lenguaje común que necesita controles robustos</a:t>
            </a:r>
            <a:endParaRPr lang="en-US" sz="2050" dirty="0"/>
          </a:p>
        </p:txBody>
      </p:sp>
      <p:sp>
        <p:nvSpPr>
          <p:cNvPr id="4" name="Text 2"/>
          <p:cNvSpPr/>
          <p:nvPr/>
        </p:nvSpPr>
        <p:spPr>
          <a:xfrm>
            <a:off x="881063" y="2648664"/>
            <a:ext cx="12868275" cy="6343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HL7 FHIR se ha establecido como el </a:t>
            </a:r>
            <a:r>
              <a:rPr lang="en-US" sz="15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estándar internacional para intercambio de datos de salud</a:t>
            </a: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, pero es fundamental comprender que FHIR es un formato de datos y APIs, </a:t>
            </a:r>
            <a:r>
              <a:rPr lang="en-US" sz="1550" b="1" dirty="0">
                <a:solidFill>
                  <a:srgbClr val="FFE14D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no un protocolo de seguridad</a:t>
            </a: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. Requiere la implementación de controles adicionales específicos.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881063" y="3704273"/>
            <a:ext cx="3418761" cy="2752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Controles técnicos esenciales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81063" y="4177784"/>
            <a:ext cx="6192322" cy="317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15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OAuth2/OpenID Connect</a:t>
            </a: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para autenticación y autorización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881063" y="4564261"/>
            <a:ext cx="6192322" cy="317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15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Scopes granulares</a:t>
            </a: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(ej: patient/*.read) por tipo de recurso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881063" y="4950738"/>
            <a:ext cx="6192322" cy="317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15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mTLS</a:t>
            </a: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(mutual TLS) para autenticación de sistemas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881063" y="5337215"/>
            <a:ext cx="6192322" cy="317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15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Rate limiting</a:t>
            </a: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y detección de patrones anómalos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881063" y="5723692"/>
            <a:ext cx="6192322" cy="317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15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Registro exhaustivo y auditoría</a:t>
            </a: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de cada acceso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881063" y="6110168"/>
            <a:ext cx="6192322" cy="317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15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Cifrado en tránsito y en reposo</a:t>
            </a: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de toda la información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564636" y="3704273"/>
            <a:ext cx="3395067" cy="2752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Estándares complementarios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7564636" y="4177784"/>
            <a:ext cx="6192322" cy="1585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ISO 27799</a:t>
            </a: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(gestión de seguridad de información en salud) complementa ISO 27001/27002 con controles específicos para información sanitaria protegida (PHI), abordando particularidades del sector como consentimiento, trazabilidad clínica y ciclo de vida de datos médicos.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7564636" y="5942052"/>
            <a:ext cx="6192322" cy="1268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Las buenas prácticas FHIR incluyen </a:t>
            </a:r>
            <a:r>
              <a:rPr lang="en-US" sz="15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testing de seguridad continuo</a:t>
            </a:r>
            <a:r>
              <a:rPr lang="en-US" sz="15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, revisión de permisos y roles, y arquitecturas zero-trust donde cada solicitud es verificada independientemente de su origen.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1063" y="771049"/>
            <a:ext cx="8969931" cy="5200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50"/>
              </a:lnSpc>
              <a:buNone/>
            </a:pPr>
            <a:r>
              <a:rPr lang="en-US" sz="325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Top 5 buenas prácticas organizacionales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881063" y="1665565"/>
            <a:ext cx="187166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D7D4CC"/>
                </a:solidFill>
                <a:latin typeface="Comfortaa Light" pitchFamily="34" charset="0"/>
                <a:ea typeface="Comfortaa Light" pitchFamily="34" charset="-122"/>
                <a:cs typeface="Comfortaa Light" pitchFamily="34" charset="-120"/>
              </a:rPr>
              <a:t>01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881063" y="1960840"/>
            <a:ext cx="4164568" cy="22860"/>
          </a:xfrm>
          <a:prstGeom prst="rect">
            <a:avLst/>
          </a:prstGeom>
          <a:solidFill>
            <a:srgbClr val="FFE14D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5" name="Text 3"/>
          <p:cNvSpPr/>
          <p:nvPr/>
        </p:nvSpPr>
        <p:spPr>
          <a:xfrm>
            <a:off x="881063" y="2100143"/>
            <a:ext cx="4164568" cy="62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Gobierno y gestión del riesgo (GRC)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881063" y="2836545"/>
            <a:ext cx="4164568" cy="20969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Establecer un </a:t>
            </a:r>
            <a:r>
              <a:rPr lang="en-US" sz="14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mapa completo de datos sensibles</a:t>
            </a:r>
            <a:r>
              <a:rPr lang="en-US" sz="14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, realizar evaluaciones de impacto en privacidad (DPIA), definir políticas claras y asignar roles específicos (CISO/DPO). Desarrollar un plan anual alineado a ISO 27001/27799 con revisiones trimestrales del riesgo.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5232797" y="1665565"/>
            <a:ext cx="187166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D7D4CC"/>
                </a:solidFill>
                <a:latin typeface="Comfortaa Light" pitchFamily="34" charset="0"/>
                <a:ea typeface="Comfortaa Light" pitchFamily="34" charset="-122"/>
                <a:cs typeface="Comfortaa Light" pitchFamily="34" charset="-120"/>
              </a:rPr>
              <a:t>02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5232797" y="1960840"/>
            <a:ext cx="4164687" cy="22860"/>
          </a:xfrm>
          <a:prstGeom prst="rect">
            <a:avLst/>
          </a:prstGeom>
          <a:solidFill>
            <a:srgbClr val="FFE14D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9" name="Text 7"/>
          <p:cNvSpPr/>
          <p:nvPr/>
        </p:nvSpPr>
        <p:spPr>
          <a:xfrm>
            <a:off x="5232797" y="2100143"/>
            <a:ext cx="3724632" cy="312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Resiliencia ante ransomware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5232797" y="2524482"/>
            <a:ext cx="4164687" cy="20969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Implementar estrategia de backups </a:t>
            </a:r>
            <a:r>
              <a:rPr lang="en-US" sz="14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3-2-1</a:t>
            </a:r>
            <a:r>
              <a:rPr lang="en-US" sz="14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(3 copias, 2 medios diferentes, 1 offsite) con pruebas mensuales de restauración. Acelerar parcheo de vulnerabilidades críticas, especialmente en aplicaciones web. Desplegar EDR/antimalware de nueva generación y segmentación de red por niveles de criticidad.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9584650" y="1665565"/>
            <a:ext cx="187166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D7D4CC"/>
                </a:solidFill>
                <a:latin typeface="Comfortaa Light" pitchFamily="34" charset="0"/>
                <a:ea typeface="Comfortaa Light" pitchFamily="34" charset="-122"/>
                <a:cs typeface="Comfortaa Light" pitchFamily="34" charset="-120"/>
              </a:rPr>
              <a:t>03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9584650" y="1960840"/>
            <a:ext cx="4164687" cy="22860"/>
          </a:xfrm>
          <a:prstGeom prst="rect">
            <a:avLst/>
          </a:prstGeom>
          <a:solidFill>
            <a:srgbClr val="FFE14D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3" name="Text 11"/>
          <p:cNvSpPr/>
          <p:nvPr/>
        </p:nvSpPr>
        <p:spPr>
          <a:xfrm>
            <a:off x="9584650" y="2100143"/>
            <a:ext cx="4164687" cy="62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Gestión de identidades y accesos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9584650" y="2836545"/>
            <a:ext cx="4164687" cy="1797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MFA obligatorio</a:t>
            </a:r>
            <a:r>
              <a:rPr lang="en-US" sz="14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para todo el personal y terceros sin excepciones. Implementar PAM (Privileged Access Management) para cuentas administrativas. Aplicar principio de mínimo privilegio y realizar recertificaciones trimestrales de permisos.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881063" y="5261015"/>
            <a:ext cx="187166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D7D4CC"/>
                </a:solidFill>
                <a:latin typeface="Comfortaa Light" pitchFamily="34" charset="0"/>
                <a:ea typeface="Comfortaa Light" pitchFamily="34" charset="-122"/>
                <a:cs typeface="Comfortaa Light" pitchFamily="34" charset="-120"/>
              </a:rPr>
              <a:t>04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881063" y="5556290"/>
            <a:ext cx="6340554" cy="22860"/>
          </a:xfrm>
          <a:prstGeom prst="rect">
            <a:avLst/>
          </a:prstGeom>
          <a:solidFill>
            <a:srgbClr val="FFE14D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7" name="Text 15"/>
          <p:cNvSpPr/>
          <p:nvPr/>
        </p:nvSpPr>
        <p:spPr>
          <a:xfrm>
            <a:off x="881063" y="5695593"/>
            <a:ext cx="3715703" cy="312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Protección integral de datos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881063" y="6119932"/>
            <a:ext cx="6340554" cy="119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Cifrado end-to-end en tránsito y reposo, sistemas DLP (Data Loss Prevention) para prevenir exfiltración, tokenización o pseudonimización de campos clínicos sensibles. Mantener registros de auditoría inmutables de todos los accesos a datos protegidos.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7408783" y="5261015"/>
            <a:ext cx="187166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D7D4CC"/>
                </a:solidFill>
                <a:latin typeface="Comfortaa Light" pitchFamily="34" charset="0"/>
                <a:ea typeface="Comfortaa Light" pitchFamily="34" charset="-122"/>
                <a:cs typeface="Comfortaa Light" pitchFamily="34" charset="-120"/>
              </a:rPr>
              <a:t>05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7408783" y="5556290"/>
            <a:ext cx="6340554" cy="22860"/>
          </a:xfrm>
          <a:prstGeom prst="rect">
            <a:avLst/>
          </a:prstGeom>
          <a:solidFill>
            <a:srgbClr val="FFE14D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21" name="Text 19"/>
          <p:cNvSpPr/>
          <p:nvPr/>
        </p:nvSpPr>
        <p:spPr>
          <a:xfrm>
            <a:off x="7408783" y="5695593"/>
            <a:ext cx="3743801" cy="312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Gestión rigurosa de terceros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7408783" y="6119932"/>
            <a:ext cx="6340554" cy="119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Incorporar </a:t>
            </a:r>
            <a:r>
              <a:rPr lang="en-US" sz="145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cláusulas de seguridad en todos los contratos</a:t>
            </a:r>
            <a:r>
              <a:rPr lang="en-US" sz="145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con prestadores, desarrolladores de software de core y periféricos (laboratorios, validadores, clearing). Realizar evaluaciones de seguridad previas a la contratación y monitoreo continuo del cumplimiento.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1063" y="720804"/>
            <a:ext cx="7013019" cy="397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Top 5 buenas prácticas para las personas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881063" y="1404938"/>
            <a:ext cx="12868275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La tecnología más avanzada es vulnerable si las personas no están preparadas. El factor humano sigue siendo el eslabón más explotado por los atacantes.</a:t>
            </a:r>
            <a:endParaRPr lang="en-US" sz="11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063" y="1955959"/>
            <a:ext cx="3209449" cy="3209449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175653" y="1955959"/>
            <a:ext cx="322064" cy="322064"/>
          </a:xfrm>
          <a:prstGeom prst="roundRect">
            <a:avLst>
              <a:gd name="adj" fmla="val 66691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6" name="Text 3"/>
          <p:cNvSpPr/>
          <p:nvPr/>
        </p:nvSpPr>
        <p:spPr>
          <a:xfrm>
            <a:off x="6241197" y="1997631"/>
            <a:ext cx="190857" cy="238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6640830" y="2005132"/>
            <a:ext cx="3301127" cy="1988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Concientización continua anti-phishing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6640830" y="2347079"/>
            <a:ext cx="7116008" cy="4581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Capacitación regular sobre fraudes por email, WhatsApp y smishing. Simulacros trimestrales de phishing con métricas y refuerzo positivo.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6175653" y="3091577"/>
            <a:ext cx="322064" cy="322064"/>
          </a:xfrm>
          <a:prstGeom prst="roundRect">
            <a:avLst>
              <a:gd name="adj" fmla="val 66691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0" name="Text 7"/>
          <p:cNvSpPr/>
          <p:nvPr/>
        </p:nvSpPr>
        <p:spPr>
          <a:xfrm>
            <a:off x="6241197" y="3133249"/>
            <a:ext cx="190857" cy="238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6640830" y="3140750"/>
            <a:ext cx="2521268" cy="1988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MFA universal sin excepciones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6640830" y="3482697"/>
            <a:ext cx="7116008" cy="4581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Autenticación multifactor obligatoria para acceso a portales internos, aplicaciones clínicas y sistemas administrativos.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175653" y="4227195"/>
            <a:ext cx="322064" cy="322064"/>
          </a:xfrm>
          <a:prstGeom prst="roundRect">
            <a:avLst>
              <a:gd name="adj" fmla="val 66691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4" name="Text 11"/>
          <p:cNvSpPr/>
          <p:nvPr/>
        </p:nvSpPr>
        <p:spPr>
          <a:xfrm>
            <a:off x="6241197" y="4268867"/>
            <a:ext cx="190857" cy="238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6640830" y="4276368"/>
            <a:ext cx="1830705" cy="1988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Higiene digital básica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6640830" y="4618315"/>
            <a:ext cx="7116008" cy="4581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Uso de gestores de contraseñas institucionales, políticas de contraseñas robustas, bloqueo automático de pantalla y principio de datos mínimos necesarios.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6175653" y="5362813"/>
            <a:ext cx="322064" cy="322064"/>
          </a:xfrm>
          <a:prstGeom prst="roundRect">
            <a:avLst>
              <a:gd name="adj" fmla="val 66691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8" name="Text 15"/>
          <p:cNvSpPr/>
          <p:nvPr/>
        </p:nvSpPr>
        <p:spPr>
          <a:xfrm>
            <a:off x="6241197" y="5404485"/>
            <a:ext cx="190857" cy="238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4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640830" y="5411986"/>
            <a:ext cx="2425660" cy="1988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Cultura de reporte temprano</a:t>
            </a:r>
            <a:endParaRPr lang="en-US" sz="1250" dirty="0"/>
          </a:p>
        </p:txBody>
      </p:sp>
      <p:sp>
        <p:nvSpPr>
          <p:cNvPr id="20" name="Text 17"/>
          <p:cNvSpPr/>
          <p:nvPr/>
        </p:nvSpPr>
        <p:spPr>
          <a:xfrm>
            <a:off x="6640830" y="5753933"/>
            <a:ext cx="7116008" cy="4581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Establecer canales claros para reportar incidentes sospechosos con enfoque no-culpabilizante que fomente la comunicación rápida.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6175653" y="6498431"/>
            <a:ext cx="322064" cy="322064"/>
          </a:xfrm>
          <a:prstGeom prst="roundRect">
            <a:avLst>
              <a:gd name="adj" fmla="val 66691"/>
            </a:avLst>
          </a:prstGeom>
          <a:solidFill>
            <a:srgbClr val="46464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22" name="Text 19"/>
          <p:cNvSpPr/>
          <p:nvPr/>
        </p:nvSpPr>
        <p:spPr>
          <a:xfrm>
            <a:off x="6241197" y="6540103"/>
            <a:ext cx="190857" cy="238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5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6640830" y="6547604"/>
            <a:ext cx="2226707" cy="1988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Política BYOD y teletrabajo</a:t>
            </a:r>
            <a:endParaRPr lang="en-US" sz="1250" dirty="0"/>
          </a:p>
        </p:txBody>
      </p:sp>
      <p:sp>
        <p:nvSpPr>
          <p:cNvPr id="24" name="Text 21"/>
          <p:cNvSpPr/>
          <p:nvPr/>
        </p:nvSpPr>
        <p:spPr>
          <a:xfrm>
            <a:off x="6640830" y="6889552"/>
            <a:ext cx="7116008" cy="4581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Reglas claras para dispositivos personales: cifrado obligatorio, contenedores de aplicaciones, MDM (Mobile Device Management) y VPN corporativa.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1063" y="812602"/>
            <a:ext cx="6217325" cy="397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Plan de acción: primeros 90 y 180 días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881063" y="1496735"/>
            <a:ext cx="12868275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Un roadmap concreto para iniciar la transformación de seguridad en su obra social y avanzar hacia la interoperabilidad segura dentro del ecosistema COSSPRA.</a:t>
            </a:r>
            <a:endParaRPr lang="en-US" sz="11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063" y="2101453"/>
            <a:ext cx="6362581" cy="1143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24176" y="2674025"/>
            <a:ext cx="3867388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Primeros 90 días: fundamentos críticos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024176" y="2998589"/>
            <a:ext cx="6076355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Assessment de seguridad</a:t>
            </a: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integral con priorización de brechas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1024176" y="3277672"/>
            <a:ext cx="6076355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Implementación de </a:t>
            </a:r>
            <a:r>
              <a:rPr lang="en-US" sz="1100" b="1" dirty="0">
                <a:solidFill>
                  <a:srgbClr val="FFE14D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MFA universal</a:t>
            </a: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sin excepciones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024176" y="3556754"/>
            <a:ext cx="6076355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Validación y prueba real de </a:t>
            </a:r>
            <a:r>
              <a:rPr lang="en-US" sz="11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backups de sistemas críticos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1024176" y="3835837"/>
            <a:ext cx="6076355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Plan acelerado de </a:t>
            </a:r>
            <a:r>
              <a:rPr lang="en-US" sz="11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parcheo de vulnerabilidades críticas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1024176" y="4114919"/>
            <a:ext cx="6076355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Contrato con proveedor de </a:t>
            </a:r>
            <a:r>
              <a:rPr lang="en-US" sz="11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respuesta a incidentes 24/7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1024176" y="4394002"/>
            <a:ext cx="6076355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Table-top exercise</a:t>
            </a: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de cibercrisis con el ecosistema COSSPRA</a:t>
            </a:r>
            <a:endParaRPr lang="en-US" sz="110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6757" y="1886783"/>
            <a:ext cx="6362581" cy="11430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529870" y="2459355"/>
            <a:ext cx="32954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D7D4CC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180 días: madurez y colaboración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7529870" y="2783919"/>
            <a:ext cx="6076355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Desarrollo de </a:t>
            </a:r>
            <a:r>
              <a:rPr lang="en-US" sz="11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roadmap ISO 27799</a:t>
            </a: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con hitos trimestrales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7529870" y="3063002"/>
            <a:ext cx="6076355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Diseño de arquitectura de </a:t>
            </a:r>
            <a:r>
              <a:rPr lang="en-US" sz="11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interoperabilidad segura FHIR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7529870" y="3342084"/>
            <a:ext cx="6076355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Programa piloto de intercambio seguro con 2-3 obras sociales</a:t>
            </a:r>
            <a:endParaRPr lang="en-US" sz="1100" dirty="0"/>
          </a:p>
        </p:txBody>
      </p:sp>
      <p:sp>
        <p:nvSpPr>
          <p:cNvPr id="17" name="Text 13"/>
          <p:cNvSpPr/>
          <p:nvPr/>
        </p:nvSpPr>
        <p:spPr>
          <a:xfrm>
            <a:off x="7529870" y="3621167"/>
            <a:ext cx="6076355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Implementación de </a:t>
            </a:r>
            <a:r>
              <a:rPr lang="en-US" sz="11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SIEM federado</a:t>
            </a: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para visibilidad del ecosistema</a:t>
            </a:r>
            <a:endParaRPr lang="en-US" sz="1100" dirty="0"/>
          </a:p>
        </p:txBody>
      </p:sp>
      <p:sp>
        <p:nvSpPr>
          <p:cNvPr id="18" name="Text 14"/>
          <p:cNvSpPr/>
          <p:nvPr/>
        </p:nvSpPr>
        <p:spPr>
          <a:xfrm>
            <a:off x="7529870" y="3900249"/>
            <a:ext cx="6076355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Establecimiento de </a:t>
            </a:r>
            <a:r>
              <a:rPr lang="en-US" sz="11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acuerdos de intercambio</a:t>
            </a: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 con cláusulas de seguridad</a:t>
            </a:r>
            <a:endParaRPr lang="en-US" sz="1100" dirty="0"/>
          </a:p>
        </p:txBody>
      </p:sp>
      <p:sp>
        <p:nvSpPr>
          <p:cNvPr id="19" name="Shape 15"/>
          <p:cNvSpPr/>
          <p:nvPr/>
        </p:nvSpPr>
        <p:spPr>
          <a:xfrm>
            <a:off x="881063" y="4998680"/>
            <a:ext cx="12868275" cy="25479"/>
          </a:xfrm>
          <a:prstGeom prst="rect">
            <a:avLst/>
          </a:prstGeom>
          <a:solidFill>
            <a:srgbClr val="D7D4CC">
              <a:alpha val="50000"/>
            </a:srgbClr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20" name="Text 16"/>
          <p:cNvSpPr/>
          <p:nvPr/>
        </p:nvSpPr>
        <p:spPr>
          <a:xfrm>
            <a:off x="881063" y="5238750"/>
            <a:ext cx="3069788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FFE14D"/>
                </a:solidFill>
                <a:latin typeface="Comfortaa Bold" pitchFamily="34" charset="0"/>
                <a:ea typeface="Comfortaa Bold" pitchFamily="34" charset="-122"/>
                <a:cs typeface="Comfortaa Bold" pitchFamily="34" charset="-120"/>
              </a:rPr>
              <a:t>Caso práctico para reflexionar</a:t>
            </a:r>
            <a:endParaRPr lang="en-US" sz="1500" dirty="0"/>
          </a:p>
        </p:txBody>
      </p:sp>
      <p:sp>
        <p:nvSpPr>
          <p:cNvPr id="21" name="Text 17"/>
          <p:cNvSpPr/>
          <p:nvPr/>
        </p:nvSpPr>
        <p:spPr>
          <a:xfrm>
            <a:off x="1095732" y="5853113"/>
            <a:ext cx="12653605" cy="4581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"Si hoy se cae el validador o portal de autorizaciones durante 48 horas por un ciberataque: ¿Tenemos un plan de continuidad operativa? ¿Cómo priorizamos servicios críticos? ¿Cómo comunicamos a prestadores y afiliados? ¿Cuáles son nuestros criterios de recuperación?"</a:t>
            </a:r>
            <a:endParaRPr lang="en-US" sz="1100" dirty="0"/>
          </a:p>
        </p:txBody>
      </p:sp>
      <p:sp>
        <p:nvSpPr>
          <p:cNvPr id="22" name="Shape 18"/>
          <p:cNvSpPr/>
          <p:nvPr/>
        </p:nvSpPr>
        <p:spPr>
          <a:xfrm>
            <a:off x="881063" y="5692140"/>
            <a:ext cx="15240" cy="780098"/>
          </a:xfrm>
          <a:prstGeom prst="rect">
            <a:avLst/>
          </a:prstGeom>
          <a:solidFill>
            <a:srgbClr val="FFE14D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23" name="Text 19"/>
          <p:cNvSpPr/>
          <p:nvPr/>
        </p:nvSpPr>
        <p:spPr>
          <a:xfrm>
            <a:off x="881063" y="6633210"/>
            <a:ext cx="12868275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b="1" dirty="0">
                <a:solidFill>
                  <a:srgbClr val="D7D4CC"/>
                </a:solidFill>
                <a:latin typeface="Raleway Medium" pitchFamily="34" charset="0"/>
                <a:ea typeface="Raleway Medium" pitchFamily="34" charset="-122"/>
                <a:cs typeface="Raleway Medium" pitchFamily="34" charset="-120"/>
              </a:rPr>
              <a:t>La pregunta no es si ocurrirá un incidente, sino cuándo. La preparación marca la diferencia entre una crisis gestionada y una catástrofe operativa.</a:t>
            </a:r>
            <a:endParaRPr lang="en-US" sz="1100" dirty="0"/>
          </a:p>
        </p:txBody>
      </p:sp>
      <p:pic>
        <p:nvPicPr>
          <p:cNvPr id="2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063" y="7023259"/>
            <a:ext cx="1113949" cy="3937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1700</Words>
  <Application>Microsoft Office PowerPoint</Application>
  <PresentationFormat>Personalizado</PresentationFormat>
  <Paragraphs>138</Paragraphs>
  <Slides>14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Comfortaa Bold</vt:lpstr>
      <vt:lpstr>Comfortaa Light</vt:lpstr>
      <vt:lpstr>Arial</vt:lpstr>
      <vt:lpstr>Raleway Medium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Pablo Augusto Lazaro</cp:lastModifiedBy>
  <cp:revision>2</cp:revision>
  <dcterms:created xsi:type="dcterms:W3CDTF">2025-11-05T10:37:48Z</dcterms:created>
  <dcterms:modified xsi:type="dcterms:W3CDTF">2025-11-05T11:03:48Z</dcterms:modified>
</cp:coreProperties>
</file>