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1" r:id="rId5"/>
    <p:sldId id="262" r:id="rId6"/>
    <p:sldId id="267" r:id="rId7"/>
    <p:sldId id="264" r:id="rId8"/>
    <p:sldId id="265" r:id="rId9"/>
    <p:sldId id="268" r:id="rId10"/>
    <p:sldId id="270" r:id="rId11"/>
    <p:sldId id="269" r:id="rId12"/>
    <p:sldId id="271" r:id="rId13"/>
    <p:sldId id="258" r:id="rId14"/>
  </p:sldIdLst>
  <p:sldSz cx="12192000" cy="6858000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85454"/>
    <a:srgbClr val="026A8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97" d="100"/>
          <a:sy n="97" d="100"/>
        </p:scale>
        <p:origin x="1110" y="3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Libro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Libro1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Hoja1!$D$3</c:f>
              <c:strCache>
                <c:ptCount val="1"/>
                <c:pt idx="0">
                  <c:v>2024 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cat>
            <c:strRef>
              <c:f>Hoja1!$C$4:$C$9</c:f>
              <c:strCache>
                <c:ptCount val="6"/>
                <c:pt idx="0">
                  <c:v>Enero</c:v>
                </c:pt>
                <c:pt idx="1">
                  <c:v>Febrero</c:v>
                </c:pt>
                <c:pt idx="2">
                  <c:v>Marzo</c:v>
                </c:pt>
                <c:pt idx="3">
                  <c:v>Abril</c:v>
                </c:pt>
                <c:pt idx="4">
                  <c:v>Mayo</c:v>
                </c:pt>
                <c:pt idx="5">
                  <c:v>Junio</c:v>
                </c:pt>
              </c:strCache>
            </c:strRef>
          </c:cat>
          <c:val>
            <c:numRef>
              <c:f>Hoja1!$D$4:$D$9</c:f>
              <c:numCache>
                <c:formatCode>#,##0.0;[Red]\-#,##0.0;0.0</c:formatCode>
                <c:ptCount val="6"/>
                <c:pt idx="0">
                  <c:v>55.373153000000002</c:v>
                </c:pt>
                <c:pt idx="1">
                  <c:v>52.041747999999998</c:v>
                </c:pt>
                <c:pt idx="2">
                  <c:v>55.365616000000003</c:v>
                </c:pt>
                <c:pt idx="3">
                  <c:v>58.164546999999999</c:v>
                </c:pt>
                <c:pt idx="4">
                  <c:v>63.128785000000001</c:v>
                </c:pt>
                <c:pt idx="5">
                  <c:v>60.759236999999999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7F9-45A1-9ABC-E32280BAE131}"/>
            </c:ext>
          </c:extLst>
        </c:ser>
        <c:ser>
          <c:idx val="1"/>
          <c:order val="1"/>
          <c:tx>
            <c:strRef>
              <c:f>Hoja1!$E$3</c:f>
              <c:strCache>
                <c:ptCount val="1"/>
                <c:pt idx="0">
                  <c:v>2025 </c:v>
                </c:pt>
              </c:strCache>
            </c:strRef>
          </c:tx>
          <c:spPr>
            <a:solidFill>
              <a:srgbClr val="FFC000"/>
            </a:solidFill>
            <a:ln>
              <a:solidFill>
                <a:srgbClr val="FF0000"/>
              </a:solidFill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cat>
            <c:strRef>
              <c:f>Hoja1!$C$4:$C$9</c:f>
              <c:strCache>
                <c:ptCount val="6"/>
                <c:pt idx="0">
                  <c:v>Enero</c:v>
                </c:pt>
                <c:pt idx="1">
                  <c:v>Febrero</c:v>
                </c:pt>
                <c:pt idx="2">
                  <c:v>Marzo</c:v>
                </c:pt>
                <c:pt idx="3">
                  <c:v>Abril</c:v>
                </c:pt>
                <c:pt idx="4">
                  <c:v>Mayo</c:v>
                </c:pt>
                <c:pt idx="5">
                  <c:v>Junio</c:v>
                </c:pt>
              </c:strCache>
            </c:strRef>
          </c:cat>
          <c:val>
            <c:numRef>
              <c:f>Hoja1!$E$4:$E$9</c:f>
              <c:numCache>
                <c:formatCode>#,##0.0;[Red]\-#,##0.0;0.0</c:formatCode>
                <c:ptCount val="6"/>
                <c:pt idx="0">
                  <c:v>56.097245999999998</c:v>
                </c:pt>
                <c:pt idx="1">
                  <c:v>52.765360000000001</c:v>
                </c:pt>
                <c:pt idx="2">
                  <c:v>58.226261000000001</c:v>
                </c:pt>
                <c:pt idx="3">
                  <c:v>60.384144999999997</c:v>
                </c:pt>
                <c:pt idx="4">
                  <c:v>60.159432000000002</c:v>
                </c:pt>
                <c:pt idx="5">
                  <c:v>59.814804000000002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7F9-45A1-9ABC-E32280BAE1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1919924896"/>
        <c:axId val="1919924416"/>
      </c:barChart>
      <c:catAx>
        <c:axId val="1919924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300" b="0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 Nova" panose="020B0504020202020204" pitchFamily="34" charset="0"/>
                <a:ea typeface="+mn-ea"/>
                <a:cs typeface="+mn-cs"/>
              </a:defRPr>
            </a:pPr>
            <a:endParaRPr lang="es-AR"/>
          </a:p>
        </c:txPr>
        <c:crossAx val="1919924416"/>
        <c:crosses val="autoZero"/>
        <c:auto val="1"/>
        <c:lblAlgn val="ctr"/>
        <c:lblOffset val="100"/>
        <c:noMultiLvlLbl val="0"/>
      </c:catAx>
      <c:valAx>
        <c:axId val="1919924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;[Red]\-#,##0.0;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300" b="0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 Nova" panose="020B0504020202020204" pitchFamily="34" charset="0"/>
                <a:ea typeface="+mn-ea"/>
                <a:cs typeface="+mn-cs"/>
              </a:defRPr>
            </a:pPr>
            <a:endParaRPr lang="es-AR"/>
          </a:p>
        </c:txPr>
        <c:crossAx val="1919924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n-US" sz="1300" b="0" i="0" u="none" strike="noStrike" kern="1200" baseline="0">
              <a:solidFill>
                <a:schemeClr val="tx1">
                  <a:lumMod val="75000"/>
                  <a:lumOff val="25000"/>
                </a:schemeClr>
              </a:solidFill>
              <a:latin typeface="Arial Nova" panose="020B0504020202020204" pitchFamily="34" charset="0"/>
              <a:ea typeface="+mn-ea"/>
              <a:cs typeface="+mn-cs"/>
            </a:defRPr>
          </a:pPr>
          <a:endParaRPr lang="es-AR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 algn="ctr">
        <a:defRPr lang="en-US" sz="1300" b="0" i="0" u="none" strike="noStrike" kern="1200" baseline="0">
          <a:solidFill>
            <a:schemeClr val="tx1">
              <a:lumMod val="75000"/>
              <a:lumOff val="25000"/>
            </a:schemeClr>
          </a:solidFill>
          <a:latin typeface="Arial Nova" panose="020B0504020202020204" pitchFamily="34" charset="0"/>
          <a:ea typeface="+mn-ea"/>
          <a:cs typeface="+mn-cs"/>
        </a:defRPr>
      </a:pPr>
      <a:endParaRPr lang="es-A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ctr" rtl="0">
              <a:defRPr lang="es-AR" sz="1560" b="1" i="0" u="none" strike="noStrike" kern="1200" cap="none" spc="20" baseline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Arial Nova" panose="020B0504020202020204" pitchFamily="34" charset="0"/>
                <a:ea typeface="+mn-ea"/>
                <a:cs typeface="+mn-cs"/>
              </a:defRPr>
            </a:pPr>
            <a:r>
              <a:rPr lang="es-AR" sz="1560" b="1" i="0" u="none" strike="noStrike" kern="1200" baseline="0">
                <a:solidFill>
                  <a:schemeClr val="bg1"/>
                </a:solidFill>
                <a:latin typeface="Arial Nova" panose="020B0504020202020204" pitchFamily="34" charset="0"/>
                <a:ea typeface="+mn-ea"/>
                <a:cs typeface="+mn-cs"/>
              </a:rPr>
              <a:t>Evolucion del mercad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 rtl="0">
            <a:defRPr lang="es-AR" sz="1560" b="1" i="0" u="none" strike="noStrike" kern="1200" cap="none" spc="20" baseline="0">
              <a:solidFill>
                <a:sysClr val="windowText" lastClr="000000">
                  <a:lumMod val="75000"/>
                  <a:lumOff val="25000"/>
                </a:sysClr>
              </a:solidFill>
              <a:latin typeface="Arial Nova" panose="020B0504020202020204" pitchFamily="34" charset="0"/>
              <a:ea typeface="+mn-ea"/>
              <a:cs typeface="+mn-cs"/>
            </a:defRPr>
          </a:pPr>
          <a:endParaRPr lang="es-A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Hoja1!$C$19</c:f>
              <c:strCache>
                <c:ptCount val="1"/>
                <c:pt idx="0">
                  <c:v>Enero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110000"/>
                    <a:satMod val="105000"/>
                    <a:tint val="67000"/>
                  </a:schemeClr>
                </a:gs>
                <a:gs pos="50000">
                  <a:schemeClr val="accent1">
                    <a:lumMod val="105000"/>
                    <a:satMod val="103000"/>
                    <a:tint val="73000"/>
                  </a:schemeClr>
                </a:gs>
                <a:gs pos="100000">
                  <a:schemeClr val="accent1">
                    <a:lumMod val="105000"/>
                    <a:satMod val="109000"/>
                    <a:tint val="81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1">
                  <a:shade val="95000"/>
                </a:schemeClr>
              </a:solidFill>
              <a:round/>
            </a:ln>
            <a:effectLst/>
          </c:spPr>
          <c:invertIfNegative val="0"/>
          <c:cat>
            <c:strRef>
              <c:f>Hoja1!$D$18:$E$18</c:f>
              <c:strCache>
                <c:ptCount val="2"/>
                <c:pt idx="0">
                  <c:v>Etico</c:v>
                </c:pt>
                <c:pt idx="1">
                  <c:v>Vta. Libre</c:v>
                </c:pt>
              </c:strCache>
            </c:strRef>
          </c:cat>
          <c:val>
            <c:numRef>
              <c:f>Hoja1!$D$19:$E$19</c:f>
              <c:numCache>
                <c:formatCode>#,##0.0;[Red]\-#,##0.0;0.0</c:formatCode>
                <c:ptCount val="2"/>
                <c:pt idx="0">
                  <c:v>38.874696999999998</c:v>
                </c:pt>
                <c:pt idx="1">
                  <c:v>17.222549000000001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6F8-488B-A974-981C39E4B15F}"/>
            </c:ext>
          </c:extLst>
        </c:ser>
        <c:ser>
          <c:idx val="1"/>
          <c:order val="1"/>
          <c:tx>
            <c:strRef>
              <c:f>Hoja1!$C$20</c:f>
              <c:strCache>
                <c:ptCount val="1"/>
                <c:pt idx="0">
                  <c:v>Febrero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lumMod val="110000"/>
                    <a:satMod val="105000"/>
                    <a:tint val="67000"/>
                  </a:schemeClr>
                </a:gs>
                <a:gs pos="50000">
                  <a:schemeClr val="accent2">
                    <a:lumMod val="105000"/>
                    <a:satMod val="103000"/>
                    <a:tint val="73000"/>
                  </a:schemeClr>
                </a:gs>
                <a:gs pos="100000">
                  <a:schemeClr val="accent2">
                    <a:lumMod val="105000"/>
                    <a:satMod val="109000"/>
                    <a:tint val="81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2">
                  <a:shade val="95000"/>
                </a:schemeClr>
              </a:solidFill>
              <a:round/>
            </a:ln>
            <a:effectLst/>
          </c:spPr>
          <c:invertIfNegative val="0"/>
          <c:cat>
            <c:strRef>
              <c:f>Hoja1!$D$18:$E$18</c:f>
              <c:strCache>
                <c:ptCount val="2"/>
                <c:pt idx="0">
                  <c:v>Etico</c:v>
                </c:pt>
                <c:pt idx="1">
                  <c:v>Vta. Libre</c:v>
                </c:pt>
              </c:strCache>
            </c:strRef>
          </c:cat>
          <c:val>
            <c:numRef>
              <c:f>Hoja1!$D$20:$E$20</c:f>
              <c:numCache>
                <c:formatCode>#,##0.0;[Red]\-#,##0.0;0.0</c:formatCode>
                <c:ptCount val="2"/>
                <c:pt idx="0">
                  <c:v>37.042181999999997</c:v>
                </c:pt>
                <c:pt idx="1">
                  <c:v>15.723178000000001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6F8-488B-A974-981C39E4B15F}"/>
            </c:ext>
          </c:extLst>
        </c:ser>
        <c:ser>
          <c:idx val="2"/>
          <c:order val="2"/>
          <c:tx>
            <c:strRef>
              <c:f>Hoja1!$C$21</c:f>
              <c:strCache>
                <c:ptCount val="1"/>
                <c:pt idx="0">
                  <c:v>Marzo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lumMod val="110000"/>
                    <a:satMod val="105000"/>
                    <a:tint val="67000"/>
                  </a:schemeClr>
                </a:gs>
                <a:gs pos="50000">
                  <a:schemeClr val="accent3">
                    <a:lumMod val="105000"/>
                    <a:satMod val="103000"/>
                    <a:tint val="73000"/>
                  </a:schemeClr>
                </a:gs>
                <a:gs pos="100000">
                  <a:schemeClr val="accent3">
                    <a:lumMod val="105000"/>
                    <a:satMod val="109000"/>
                    <a:tint val="81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3">
                  <a:shade val="95000"/>
                </a:schemeClr>
              </a:solidFill>
              <a:round/>
            </a:ln>
            <a:effectLst/>
          </c:spPr>
          <c:invertIfNegative val="0"/>
          <c:cat>
            <c:strRef>
              <c:f>Hoja1!$D$18:$E$18</c:f>
              <c:strCache>
                <c:ptCount val="2"/>
                <c:pt idx="0">
                  <c:v>Etico</c:v>
                </c:pt>
                <c:pt idx="1">
                  <c:v>Vta. Libre</c:v>
                </c:pt>
              </c:strCache>
            </c:strRef>
          </c:cat>
          <c:val>
            <c:numRef>
              <c:f>Hoja1!$D$21:$E$21</c:f>
              <c:numCache>
                <c:formatCode>#,##0.0;[Red]\-#,##0.0;0.0</c:formatCode>
                <c:ptCount val="2"/>
                <c:pt idx="0">
                  <c:v>41.769401000000002</c:v>
                </c:pt>
                <c:pt idx="1">
                  <c:v>16.456859999999999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6F8-488B-A974-981C39E4B15F}"/>
            </c:ext>
          </c:extLst>
        </c:ser>
        <c:ser>
          <c:idx val="3"/>
          <c:order val="3"/>
          <c:tx>
            <c:strRef>
              <c:f>Hoja1!$C$22</c:f>
              <c:strCache>
                <c:ptCount val="1"/>
                <c:pt idx="0">
                  <c:v>Abril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lumMod val="110000"/>
                    <a:satMod val="105000"/>
                    <a:tint val="67000"/>
                  </a:schemeClr>
                </a:gs>
                <a:gs pos="50000">
                  <a:schemeClr val="accent4">
                    <a:lumMod val="105000"/>
                    <a:satMod val="103000"/>
                    <a:tint val="73000"/>
                  </a:schemeClr>
                </a:gs>
                <a:gs pos="100000">
                  <a:schemeClr val="accent4">
                    <a:lumMod val="105000"/>
                    <a:satMod val="109000"/>
                    <a:tint val="81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4">
                  <a:shade val="95000"/>
                </a:schemeClr>
              </a:solidFill>
              <a:round/>
            </a:ln>
            <a:effectLst/>
          </c:spPr>
          <c:invertIfNegative val="0"/>
          <c:cat>
            <c:strRef>
              <c:f>Hoja1!$D$18:$E$18</c:f>
              <c:strCache>
                <c:ptCount val="2"/>
                <c:pt idx="0">
                  <c:v>Etico</c:v>
                </c:pt>
                <c:pt idx="1">
                  <c:v>Vta. Libre</c:v>
                </c:pt>
              </c:strCache>
            </c:strRef>
          </c:cat>
          <c:val>
            <c:numRef>
              <c:f>Hoja1!$D$22:$E$22</c:f>
              <c:numCache>
                <c:formatCode>#,##0.0;[Red]\-#,##0.0;0.0</c:formatCode>
                <c:ptCount val="2"/>
                <c:pt idx="0">
                  <c:v>43.275557999999997</c:v>
                </c:pt>
                <c:pt idx="1">
                  <c:v>17.108587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6F8-488B-A974-981C39E4B15F}"/>
            </c:ext>
          </c:extLst>
        </c:ser>
        <c:ser>
          <c:idx val="4"/>
          <c:order val="4"/>
          <c:tx>
            <c:strRef>
              <c:f>Hoja1!$C$23</c:f>
              <c:strCache>
                <c:ptCount val="1"/>
                <c:pt idx="0">
                  <c:v>Mayo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lumMod val="110000"/>
                    <a:satMod val="105000"/>
                    <a:tint val="67000"/>
                  </a:schemeClr>
                </a:gs>
                <a:gs pos="50000">
                  <a:schemeClr val="accent5">
                    <a:lumMod val="105000"/>
                    <a:satMod val="103000"/>
                    <a:tint val="73000"/>
                  </a:schemeClr>
                </a:gs>
                <a:gs pos="100000">
                  <a:schemeClr val="accent5">
                    <a:lumMod val="105000"/>
                    <a:satMod val="109000"/>
                    <a:tint val="81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5">
                  <a:shade val="95000"/>
                </a:schemeClr>
              </a:solidFill>
              <a:round/>
            </a:ln>
            <a:effectLst/>
          </c:spPr>
          <c:invertIfNegative val="0"/>
          <c:cat>
            <c:strRef>
              <c:f>Hoja1!$D$18:$E$18</c:f>
              <c:strCache>
                <c:ptCount val="2"/>
                <c:pt idx="0">
                  <c:v>Etico</c:v>
                </c:pt>
                <c:pt idx="1">
                  <c:v>Vta. Libre</c:v>
                </c:pt>
              </c:strCache>
            </c:strRef>
          </c:cat>
          <c:val>
            <c:numRef>
              <c:f>Hoja1!$D$23:$E$23</c:f>
              <c:numCache>
                <c:formatCode>#,##0.0;[Red]\-#,##0.0;0.0</c:formatCode>
                <c:ptCount val="2"/>
                <c:pt idx="0">
                  <c:v>42.772770000000001</c:v>
                </c:pt>
                <c:pt idx="1">
                  <c:v>17.386662000000001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6F8-488B-A974-981C39E4B15F}"/>
            </c:ext>
          </c:extLst>
        </c:ser>
        <c:ser>
          <c:idx val="5"/>
          <c:order val="5"/>
          <c:tx>
            <c:strRef>
              <c:f>Hoja1!$C$24</c:f>
              <c:strCache>
                <c:ptCount val="1"/>
                <c:pt idx="0">
                  <c:v>Junio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lumMod val="110000"/>
                    <a:satMod val="105000"/>
                    <a:tint val="67000"/>
                  </a:schemeClr>
                </a:gs>
                <a:gs pos="50000">
                  <a:schemeClr val="accent6">
                    <a:lumMod val="105000"/>
                    <a:satMod val="103000"/>
                    <a:tint val="73000"/>
                  </a:schemeClr>
                </a:gs>
                <a:gs pos="100000">
                  <a:schemeClr val="accent6">
                    <a:lumMod val="105000"/>
                    <a:satMod val="109000"/>
                    <a:tint val="81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6">
                  <a:shade val="95000"/>
                </a:schemeClr>
              </a:solidFill>
              <a:round/>
            </a:ln>
            <a:effectLst/>
          </c:spPr>
          <c:invertIfNegative val="0"/>
          <c:cat>
            <c:strRef>
              <c:f>Hoja1!$D$18:$E$18</c:f>
              <c:strCache>
                <c:ptCount val="2"/>
                <c:pt idx="0">
                  <c:v>Etico</c:v>
                </c:pt>
                <c:pt idx="1">
                  <c:v>Vta. Libre</c:v>
                </c:pt>
              </c:strCache>
            </c:strRef>
          </c:cat>
          <c:val>
            <c:numRef>
              <c:f>Hoja1!$D$24:$E$24</c:f>
              <c:numCache>
                <c:formatCode>#,##0.0;[Red]\-#,##0.0;0.0</c:formatCode>
                <c:ptCount val="2"/>
                <c:pt idx="0">
                  <c:v>42.824325999999999</c:v>
                </c:pt>
                <c:pt idx="1">
                  <c:v>16.990478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46F8-488B-A974-981C39E4B1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1912333136"/>
        <c:axId val="1912331216"/>
      </c:barChart>
      <c:catAx>
        <c:axId val="19123331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en-US" sz="1300" b="0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 Nova" panose="020B0504020202020204" pitchFamily="34" charset="0"/>
                <a:ea typeface="+mn-ea"/>
                <a:cs typeface="+mn-cs"/>
              </a:defRPr>
            </a:pPr>
            <a:endParaRPr lang="es-AR"/>
          </a:p>
        </c:txPr>
        <c:crossAx val="1912331216"/>
        <c:crosses val="autoZero"/>
        <c:auto val="1"/>
        <c:lblAlgn val="ctr"/>
        <c:lblOffset val="100"/>
        <c:noMultiLvlLbl val="0"/>
      </c:catAx>
      <c:valAx>
        <c:axId val="1912331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;[Red]\-#,##0.0;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en-US" sz="1300" b="0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 Nova" panose="020B0504020202020204" pitchFamily="34" charset="0"/>
                <a:ea typeface="+mn-ea"/>
                <a:cs typeface="+mn-cs"/>
              </a:defRPr>
            </a:pPr>
            <a:endParaRPr lang="es-AR"/>
          </a:p>
        </c:txPr>
        <c:crossAx val="1912333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n-US" sz="1300" b="0" i="0" u="none" strike="noStrike" kern="1200" baseline="0">
              <a:solidFill>
                <a:schemeClr val="tx1">
                  <a:lumMod val="75000"/>
                  <a:lumOff val="25000"/>
                </a:schemeClr>
              </a:solidFill>
              <a:latin typeface="Arial Nova" panose="020B0504020202020204" pitchFamily="34" charset="0"/>
              <a:ea typeface="+mn-ea"/>
              <a:cs typeface="+mn-cs"/>
            </a:defRPr>
          </a:pPr>
          <a:endParaRPr lang="es-AR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A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06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CCFF950-276A-8AB0-7469-9CC84E6749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842BF62-4335-5DFE-DC10-FB9C51673B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56F1D2B-6FB2-3553-3E68-6455D16486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009A-9B62-48CE-A745-CA8387111E41}" type="datetimeFigureOut">
              <a:rPr lang="en-US" smtClean="0"/>
              <a:t>11/3/2025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C213EA3-74CE-43A5-4128-5CA4505BD5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AF29F4C-E51C-0421-2F8D-CDF9B06995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D0B8E-A69D-469D-9E52-C4CC0ED8B7B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93672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D3AFD1E-7B10-896B-BD79-A5DAC1E728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4651B2B-9F5E-B999-03AF-C11B950C35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D7B0BBE-09D7-E926-082A-AFDEDF128A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009A-9B62-48CE-A745-CA8387111E41}" type="datetimeFigureOut">
              <a:rPr lang="en-US" smtClean="0"/>
              <a:t>11/3/2025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0EC539E-387F-57E4-CD48-04C702EB29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29495B7-8293-1AD0-7729-C143232627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D0B8E-A69D-469D-9E52-C4CC0ED8B7B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75248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C9FC0C7-3556-2E89-2AEE-3D8B21D4A2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E05BDFF-2439-59BF-790B-5AFBF63D2D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4D502A2-42D6-F91E-0F14-4A67413DD1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009A-9B62-48CE-A745-CA8387111E41}" type="datetimeFigureOut">
              <a:rPr lang="en-US" smtClean="0"/>
              <a:t>11/3/2025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3D4F1AD-2630-58B6-C50C-49A40C80DE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EB13D91-2087-B2F4-CC7E-F9933F9E0E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D0B8E-A69D-469D-9E52-C4CC0ED8B7B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84628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549DD75-2BD3-CE09-D079-0A0435E031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C92F0C2-99C1-D537-CFC1-A970E8D59B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F3EAD0B-B94B-8D07-4E28-F6E2CA5D50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79AA598-F059-7D20-4947-DE41A3299A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009A-9B62-48CE-A745-CA8387111E41}" type="datetimeFigureOut">
              <a:rPr lang="en-US" smtClean="0"/>
              <a:t>11/3/2025</a:t>
            </a:fld>
            <a:endParaRPr lang="en-U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FE7735F-953F-2A18-DDFD-42FC598CA2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C468EDA-2309-9BF2-909B-A5B7700826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D0B8E-A69D-469D-9E52-C4CC0ED8B7B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59185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974DB19-9219-703E-C0B3-F7AC5098C7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4654D4F-1944-8AE5-5639-C1BD70744E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C40420F-56EA-1A9A-8203-33B15812DD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DDE7B931-5040-3943-2AD8-9BA289A6858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48A2DCA8-9EDC-7E1A-086B-22CD77346C0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D9ECD0C9-7FD2-8F7C-61E4-7B40879D36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009A-9B62-48CE-A745-CA8387111E41}" type="datetimeFigureOut">
              <a:rPr lang="en-US" smtClean="0"/>
              <a:t>11/3/2025</a:t>
            </a:fld>
            <a:endParaRPr lang="en-U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2EDC97C7-0472-AF71-97A3-6DD1AC9F4C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BB595E8B-7B9C-51C1-FA38-5E40710BB1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D0B8E-A69D-469D-9E52-C4CC0ED8B7B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90007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5704D59-811D-ADD8-F17E-20E95BC3A4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F927E5F5-FD23-CD23-401A-D681D6F16B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009A-9B62-48CE-A745-CA8387111E41}" type="datetimeFigureOut">
              <a:rPr lang="en-US" smtClean="0"/>
              <a:t>11/3/2025</a:t>
            </a:fld>
            <a:endParaRPr lang="en-U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E403DF5A-FD68-6224-210E-B4B6756B7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2E2CDE7-096E-3D25-1B2A-9F3D0E292D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D0B8E-A69D-469D-9E52-C4CC0ED8B7B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59252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F9BBD8EF-507B-1F2F-3ECC-AA7988F257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009A-9B62-48CE-A745-CA8387111E41}" type="datetimeFigureOut">
              <a:rPr lang="en-US" smtClean="0"/>
              <a:t>11/3/2025</a:t>
            </a:fld>
            <a:endParaRPr lang="en-U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737C564D-C601-4B09-0CEC-18900C1EDD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8630B0E-E0A2-8912-C129-4512E0A35C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D0B8E-A69D-469D-9E52-C4CC0ED8B7B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96477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75CD84D-0D40-2B73-3E06-54DF68F562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B1718BE-2345-6B9E-D66D-8B19E4BA51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729B5C8-BB27-C415-5AD3-F81E5AB99C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612661E-3008-7BB4-93A6-6ED79EB6D1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009A-9B62-48CE-A745-CA8387111E41}" type="datetimeFigureOut">
              <a:rPr lang="en-US" smtClean="0"/>
              <a:t>11/3/2025</a:t>
            </a:fld>
            <a:endParaRPr lang="en-U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6CB0ED3-9D38-3EA4-B7CB-F7DF20715B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AC6D54D-9BB8-100B-CA99-08E18B196E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D0B8E-A69D-469D-9E52-C4CC0ED8B7B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2095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E22C70-6C0C-CA7B-C4A1-54DF22B357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2C94EEC8-1BA4-E6AE-38B0-F1217F953C6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05648EE-78C0-5881-602F-E88796B627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3DD44B7-8383-67F2-BFFA-3D2C87A0FB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009A-9B62-48CE-A745-CA8387111E41}" type="datetimeFigureOut">
              <a:rPr lang="en-US" smtClean="0"/>
              <a:t>11/3/2025</a:t>
            </a:fld>
            <a:endParaRPr lang="en-U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1C07851-0961-864C-AE0F-64ADC4BAB4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8A519BF-027F-6502-CC67-C84EDF3BB5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D0B8E-A69D-469D-9E52-C4CC0ED8B7B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05959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B7F0227-11FD-1EB2-46DA-9B58BE1A44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F1CECAC-EEAE-6F51-10CD-8CF82F3948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5AFB312-8E94-E2C0-8484-0ED927ED9B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009A-9B62-48CE-A745-CA8387111E41}" type="datetimeFigureOut">
              <a:rPr lang="en-US" smtClean="0"/>
              <a:t>11/3/2025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188E48E-4B3B-967C-6306-B55782A8D8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6B15BAC-D343-08DE-6E49-6582056520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D0B8E-A69D-469D-9E52-C4CC0ED8B7B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22753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533FAE2-0859-BEB1-63B4-75914D818D5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48213E34-CAF0-5749-3A14-6E84D467E7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307EBC9-774E-E19F-96CF-6AEA84924E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009A-9B62-48CE-A745-CA8387111E41}" type="datetimeFigureOut">
              <a:rPr lang="en-US" smtClean="0"/>
              <a:t>11/3/2025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3907197-542A-27FF-861D-3FDB81D8B4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4EB5AE0-ADC8-1A60-307D-1A825E3A0A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D0B8E-A69D-469D-9E52-C4CC0ED8B7B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76779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05D6C007-0A09-6320-358B-9D6F75F914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8F833F0-D0FB-238D-C08A-F9178816A3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7133C0C-05D5-0DFC-5376-6EAA36789CF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02A009A-9B62-48CE-A745-CA8387111E41}" type="datetimeFigureOut">
              <a:rPr lang="en-US" smtClean="0"/>
              <a:t>11/3/2025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78F2FDE-0DC6-378B-6C16-3A3D0A1A9B3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6C9DBCF-CA80-517F-83A3-C8648302693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35D0B8E-A69D-469D-9E52-C4CC0ED8B7B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79713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mailto:jmmiranda@ipssalta.gov.ar" TargetMode="External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hyperlink" Target="mailto:jmfarma@gmail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AFABEED9-F6F1-0483-BA74-016BF74C533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B2AA9DDD-1C9A-3C33-853D-5A806E8BFE64}"/>
              </a:ext>
            </a:extLst>
          </p:cNvPr>
          <p:cNvSpPr txBox="1"/>
          <p:nvPr/>
        </p:nvSpPr>
        <p:spPr>
          <a:xfrm>
            <a:off x="1666568" y="882583"/>
            <a:ext cx="885886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0" b="1" dirty="0">
                <a:solidFill>
                  <a:srgbClr val="785454"/>
                </a:solidFill>
                <a:latin typeface="Arial Nova" panose="020B0504020202020204" pitchFamily="34" charset="0"/>
              </a:rPr>
              <a:t>Mercado farmacéutico en Argentina</a:t>
            </a:r>
          </a:p>
          <a:p>
            <a:pPr algn="ctr"/>
            <a:r>
              <a:rPr lang="es-ES" sz="4000" b="1" dirty="0">
                <a:solidFill>
                  <a:srgbClr val="785454"/>
                </a:solidFill>
                <a:latin typeface="Arial Nova" panose="020B0504020202020204" pitchFamily="34" charset="0"/>
              </a:rPr>
              <a:t>         </a:t>
            </a:r>
            <a:r>
              <a:rPr lang="es-AR" sz="2800" b="1" dirty="0">
                <a:solidFill>
                  <a:srgbClr val="785454"/>
                </a:solidFill>
                <a:latin typeface="Arial Nova" panose="020B0504020202020204" pitchFamily="34" charset="0"/>
              </a:rPr>
              <a:t>Evolución desafíos y perspectivas</a:t>
            </a:r>
            <a:endParaRPr lang="es-ES" sz="4000" b="1" dirty="0">
              <a:solidFill>
                <a:srgbClr val="785454"/>
              </a:solidFill>
              <a:latin typeface="Arial Nova" panose="020B0504020202020204" pitchFamily="34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DFF2570D-31BE-3C3C-DAE3-C5BD08401077}"/>
              </a:ext>
            </a:extLst>
          </p:cNvPr>
          <p:cNvSpPr txBox="1"/>
          <p:nvPr/>
        </p:nvSpPr>
        <p:spPr>
          <a:xfrm>
            <a:off x="604683" y="3274593"/>
            <a:ext cx="66957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>
                <a:solidFill>
                  <a:srgbClr val="785454"/>
                </a:solidFill>
                <a:latin typeface="Nunito" pitchFamily="2" charset="0"/>
              </a:rPr>
              <a:t>Farm. José María Miranda</a:t>
            </a:r>
            <a:endParaRPr lang="en-US" sz="2400" dirty="0">
              <a:solidFill>
                <a:srgbClr val="785454"/>
              </a:solidFill>
              <a:latin typeface="Nunito" pitchFamily="2" charset="0"/>
            </a:endParaRPr>
          </a:p>
        </p:txBody>
      </p:sp>
      <p:pic>
        <p:nvPicPr>
          <p:cNvPr id="3" name="Imagen 2" descr="Diagrama&#10;&#10;El contenido generado por IA puede ser incorrecto.">
            <a:extLst>
              <a:ext uri="{FF2B5EF4-FFF2-40B4-BE49-F238E27FC236}">
                <a16:creationId xmlns:a16="http://schemas.microsoft.com/office/drawing/2014/main" id="{5F3C07B6-DDCC-1EC8-8D11-C4E18C8C73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5674" y="5286682"/>
            <a:ext cx="1143000" cy="1181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31751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9F14CE6-CF25-1230-38E3-FD1BBDDE64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8348ED76-CAF5-B7CE-5007-5FA6660CE94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" y="641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2C8AD0A-17D2-D9B4-F454-803D2FA3D9FC}"/>
              </a:ext>
            </a:extLst>
          </p:cNvPr>
          <p:cNvSpPr txBox="1">
            <a:spLocks/>
          </p:cNvSpPr>
          <p:nvPr/>
        </p:nvSpPr>
        <p:spPr>
          <a:xfrm>
            <a:off x="3529643" y="173916"/>
            <a:ext cx="5117963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AR" sz="3200" b="1" dirty="0">
                <a:solidFill>
                  <a:srgbClr val="785454"/>
                </a:solidFill>
                <a:latin typeface="Arial Nova" panose="020B0504020202020204" pitchFamily="34" charset="0"/>
                <a:ea typeface="+mn-ea"/>
                <a:cs typeface="+mn-cs"/>
              </a:rPr>
              <a:t>Evolución en unidades 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57D1659B-5435-5D6E-0192-C70F28A729FA}"/>
              </a:ext>
            </a:extLst>
          </p:cNvPr>
          <p:cNvSpPr txBox="1">
            <a:spLocks/>
          </p:cNvSpPr>
          <p:nvPr/>
        </p:nvSpPr>
        <p:spPr>
          <a:xfrm>
            <a:off x="8725373" y="3069241"/>
            <a:ext cx="3299479" cy="4605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AR" sz="1800" dirty="0">
                <a:solidFill>
                  <a:srgbClr val="785454"/>
                </a:solidFill>
                <a:latin typeface="Arial Nova" panose="020B0504020202020204" pitchFamily="34" charset="0"/>
              </a:rPr>
              <a:t>Variación acumulada 10,6%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31EEF2DF-9ECF-DC54-F06D-A7B44242DA38}"/>
              </a:ext>
            </a:extLst>
          </p:cNvPr>
          <p:cNvSpPr txBox="1"/>
          <p:nvPr/>
        </p:nvSpPr>
        <p:spPr>
          <a:xfrm>
            <a:off x="304800" y="6292688"/>
            <a:ext cx="611566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AR" sz="1200" b="1" i="1" dirty="0">
                <a:solidFill>
                  <a:srgbClr val="785454"/>
                </a:solidFill>
                <a:latin typeface="Arial Nova" panose="020B0504020202020204" pitchFamily="34" charset="0"/>
              </a:rPr>
              <a:t>Fuente: COFA – IQVIA</a:t>
            </a:r>
          </a:p>
        </p:txBody>
      </p:sp>
      <p:graphicFrame>
        <p:nvGraphicFramePr>
          <p:cNvPr id="7" name="Gráfico 6">
            <a:extLst>
              <a:ext uri="{FF2B5EF4-FFF2-40B4-BE49-F238E27FC236}">
                <a16:creationId xmlns:a16="http://schemas.microsoft.com/office/drawing/2014/main" id="{A225A7B2-6DF2-9C2A-32EA-57C08E69E9A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19555753"/>
              </p:ext>
            </p:extLst>
          </p:nvPr>
        </p:nvGraphicFramePr>
        <p:xfrm>
          <a:off x="3401963" y="2028379"/>
          <a:ext cx="5117964" cy="28012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" name="CuadroTexto 12">
            <a:extLst>
              <a:ext uri="{FF2B5EF4-FFF2-40B4-BE49-F238E27FC236}">
                <a16:creationId xmlns:a16="http://schemas.microsoft.com/office/drawing/2014/main" id="{AAC83727-5C25-C502-8F5E-AD897CDCB9E6}"/>
              </a:ext>
            </a:extLst>
          </p:cNvPr>
          <p:cNvSpPr txBox="1"/>
          <p:nvPr/>
        </p:nvSpPr>
        <p:spPr>
          <a:xfrm>
            <a:off x="658761" y="4920480"/>
            <a:ext cx="1153323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dirty="0">
                <a:solidFill>
                  <a:srgbClr val="785454"/>
                </a:solidFill>
                <a:latin typeface="Arial Nova" panose="020B0504020202020204" pitchFamily="34" charset="0"/>
              </a:rPr>
              <a:t>Crecimiento leve de +0,75% (2,6 millones de unidades adicionales)       Mejores meses: marzo y abril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F8A94C23-0CA1-F9A8-22A5-602F8D033499}"/>
              </a:ext>
            </a:extLst>
          </p:cNvPr>
          <p:cNvSpPr txBox="1"/>
          <p:nvPr/>
        </p:nvSpPr>
        <p:spPr>
          <a:xfrm rot="16200000">
            <a:off x="2125317" y="3000042"/>
            <a:ext cx="214239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AR" sz="1400" dirty="0">
                <a:solidFill>
                  <a:srgbClr val="785454"/>
                </a:solidFill>
                <a:latin typeface="Arial Nova" panose="020B0504020202020204" pitchFamily="34" charset="0"/>
              </a:rPr>
              <a:t>(millones de </a:t>
            </a:r>
            <a:r>
              <a:rPr lang="es-AR" sz="1400" dirty="0">
                <a:solidFill>
                  <a:srgbClr val="785454"/>
                </a:solidFill>
                <a:latin typeface="Arial Nova" panose="020B0504020202020204" pitchFamily="34" charset="0"/>
                <a:ea typeface="+mn-ea"/>
                <a:cs typeface="+mn-cs"/>
              </a:rPr>
              <a:t>unidades)</a:t>
            </a:r>
          </a:p>
        </p:txBody>
      </p:sp>
      <p:pic>
        <p:nvPicPr>
          <p:cNvPr id="9" name="Imagen 8" descr="Diagrama&#10;&#10;El contenido generado por IA puede ser incorrecto.">
            <a:extLst>
              <a:ext uri="{FF2B5EF4-FFF2-40B4-BE49-F238E27FC236}">
                <a16:creationId xmlns:a16="http://schemas.microsoft.com/office/drawing/2014/main" id="{5BB18F86-7262-C047-2C69-460150C44F9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9679" y="5716557"/>
            <a:ext cx="853377" cy="881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46420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9F14CE6-CF25-1230-38E3-FD1BBDDE64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8348ED76-CAF5-B7CE-5007-5FA6660CE94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" y="641"/>
            <a:ext cx="12192000" cy="6858000"/>
          </a:xfrm>
          <a:prstGeom prst="rect">
            <a:avLst/>
          </a:prstGeom>
        </p:spPr>
      </p:pic>
      <p:graphicFrame>
        <p:nvGraphicFramePr>
          <p:cNvPr id="2" name="Gráfico 1">
            <a:extLst>
              <a:ext uri="{FF2B5EF4-FFF2-40B4-BE49-F238E27FC236}">
                <a16:creationId xmlns:a16="http://schemas.microsoft.com/office/drawing/2014/main" id="{3C638794-F6F5-623C-3998-2D952018A97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64743364"/>
              </p:ext>
            </p:extLst>
          </p:nvPr>
        </p:nvGraphicFramePr>
        <p:xfrm>
          <a:off x="3146323" y="1897626"/>
          <a:ext cx="5643716" cy="30676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CuadroTexto 4">
            <a:extLst>
              <a:ext uri="{FF2B5EF4-FFF2-40B4-BE49-F238E27FC236}">
                <a16:creationId xmlns:a16="http://schemas.microsoft.com/office/drawing/2014/main" id="{2CC0F0AE-4D53-8D7B-1FEF-A8FCCC62AABD}"/>
              </a:ext>
            </a:extLst>
          </p:cNvPr>
          <p:cNvSpPr txBox="1"/>
          <p:nvPr/>
        </p:nvSpPr>
        <p:spPr>
          <a:xfrm>
            <a:off x="1514167" y="867385"/>
            <a:ext cx="10048567" cy="5693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AR" sz="3100" b="1" dirty="0">
                <a:solidFill>
                  <a:srgbClr val="785454"/>
                </a:solidFill>
                <a:latin typeface="Arial Nova" panose="020B0504020202020204" pitchFamily="34" charset="0"/>
                <a:ea typeface="+mn-ea"/>
                <a:cs typeface="+mn-cs"/>
              </a:rPr>
              <a:t>Evolución del mercado según condición de venta 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AF8FEDCE-3400-B6D1-CA5E-536E5D998060}"/>
              </a:ext>
            </a:extLst>
          </p:cNvPr>
          <p:cNvSpPr txBox="1"/>
          <p:nvPr/>
        </p:nvSpPr>
        <p:spPr>
          <a:xfrm>
            <a:off x="196645" y="5311480"/>
            <a:ext cx="1136608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AR" sz="1600" dirty="0">
                <a:solidFill>
                  <a:srgbClr val="785454"/>
                </a:solidFill>
                <a:latin typeface="Arial Nova" panose="020B0504020202020204" pitchFamily="34" charset="0"/>
              </a:rPr>
              <a:t>Mercado ético 70%  Mercado popular: 30%                Predomina el consumo prescripto      el mercado popular se contrae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3FA435E4-82DE-DD81-56DE-A28F6BE5FDF2}"/>
              </a:ext>
            </a:extLst>
          </p:cNvPr>
          <p:cNvSpPr txBox="1"/>
          <p:nvPr/>
        </p:nvSpPr>
        <p:spPr>
          <a:xfrm>
            <a:off x="304800" y="6292688"/>
            <a:ext cx="222209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AR" sz="1200" b="1" i="1" dirty="0">
                <a:solidFill>
                  <a:srgbClr val="785454"/>
                </a:solidFill>
                <a:latin typeface="Arial Nova" panose="020B0504020202020204" pitchFamily="34" charset="0"/>
              </a:rPr>
              <a:t>Fuente: COFA – IQVIA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710E71C2-2312-ECB1-3560-8BA13E2394B4}"/>
              </a:ext>
            </a:extLst>
          </p:cNvPr>
          <p:cNvSpPr txBox="1"/>
          <p:nvPr/>
        </p:nvSpPr>
        <p:spPr>
          <a:xfrm rot="16200000">
            <a:off x="1919701" y="3203903"/>
            <a:ext cx="214239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AR" sz="1400" dirty="0">
                <a:solidFill>
                  <a:srgbClr val="785454"/>
                </a:solidFill>
                <a:latin typeface="Arial Nova" panose="020B0504020202020204" pitchFamily="34" charset="0"/>
              </a:rPr>
              <a:t>(millones de </a:t>
            </a:r>
            <a:r>
              <a:rPr lang="es-AR" sz="1400" dirty="0">
                <a:solidFill>
                  <a:srgbClr val="785454"/>
                </a:solidFill>
                <a:latin typeface="Arial Nova" panose="020B0504020202020204" pitchFamily="34" charset="0"/>
                <a:ea typeface="+mn-ea"/>
                <a:cs typeface="+mn-cs"/>
              </a:rPr>
              <a:t>unidades)</a:t>
            </a:r>
          </a:p>
        </p:txBody>
      </p:sp>
      <p:pic>
        <p:nvPicPr>
          <p:cNvPr id="6" name="Imagen 5" descr="Diagrama&#10;&#10;El contenido generado por IA puede ser incorrecto.">
            <a:extLst>
              <a:ext uri="{FF2B5EF4-FFF2-40B4-BE49-F238E27FC236}">
                <a16:creationId xmlns:a16="http://schemas.microsoft.com/office/drawing/2014/main" id="{8EC0AF03-1B26-35B0-A7D3-FAF42A4CC00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9679" y="5716557"/>
            <a:ext cx="853377" cy="881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73529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9F14CE6-CF25-1230-38E3-FD1BBDDE64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8348ED76-CAF5-B7CE-5007-5FA6660CE94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" y="641"/>
            <a:ext cx="12192000" cy="6858000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7851CBAD-BF70-22A5-4744-77EDA207A6C8}"/>
              </a:ext>
            </a:extLst>
          </p:cNvPr>
          <p:cNvSpPr txBox="1"/>
          <p:nvPr/>
        </p:nvSpPr>
        <p:spPr>
          <a:xfrm>
            <a:off x="304800" y="6292688"/>
            <a:ext cx="222209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AR" sz="1200" b="1" i="1" dirty="0">
                <a:solidFill>
                  <a:srgbClr val="785454"/>
                </a:solidFill>
                <a:latin typeface="Arial Nova" panose="020B0504020202020204" pitchFamily="34" charset="0"/>
              </a:rPr>
              <a:t>Fuente: COFA – IQVIA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2EF762D5-0DDE-AED5-FC87-5F7553B403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1011" y="2045109"/>
            <a:ext cx="10269977" cy="3474167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ECCD6F2C-935F-F14F-2A51-86124F0CDD7A}"/>
              </a:ext>
            </a:extLst>
          </p:cNvPr>
          <p:cNvSpPr txBox="1"/>
          <p:nvPr/>
        </p:nvSpPr>
        <p:spPr>
          <a:xfrm>
            <a:off x="2979173" y="599682"/>
            <a:ext cx="6233652" cy="5693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AR" sz="3100" b="1" dirty="0">
                <a:solidFill>
                  <a:srgbClr val="785454"/>
                </a:solidFill>
                <a:latin typeface="Arial Nova" panose="020B0504020202020204" pitchFamily="34" charset="0"/>
                <a:ea typeface="+mn-ea"/>
                <a:cs typeface="+mn-cs"/>
              </a:rPr>
              <a:t>Comparativo </a:t>
            </a:r>
            <a:r>
              <a:rPr lang="es-AR" sz="3100" b="1" dirty="0">
                <a:solidFill>
                  <a:srgbClr val="785454"/>
                </a:solidFill>
                <a:latin typeface="Arial Nova" panose="020B0504020202020204" pitchFamily="34" charset="0"/>
              </a:rPr>
              <a:t>anual móvil junio</a:t>
            </a:r>
            <a:r>
              <a:rPr lang="es-AR" sz="3100" b="1" dirty="0">
                <a:solidFill>
                  <a:srgbClr val="785454"/>
                </a:solidFill>
                <a:latin typeface="Arial Nova" panose="020B0504020202020204" pitchFamily="34" charset="0"/>
                <a:ea typeface="+mn-ea"/>
                <a:cs typeface="+mn-cs"/>
              </a:rPr>
              <a:t> 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1F096EF1-A0B0-7763-3899-E6055B6C0056}"/>
              </a:ext>
            </a:extLst>
          </p:cNvPr>
          <p:cNvSpPr txBox="1"/>
          <p:nvPr/>
        </p:nvSpPr>
        <p:spPr>
          <a:xfrm>
            <a:off x="108155" y="1490791"/>
            <a:ext cx="264487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AR" sz="1400" b="1" dirty="0">
                <a:solidFill>
                  <a:srgbClr val="785454"/>
                </a:solidFill>
                <a:latin typeface="Arial Nova" panose="020B0504020202020204" pitchFamily="34" charset="0"/>
              </a:rPr>
              <a:t>(millones de </a:t>
            </a:r>
            <a:r>
              <a:rPr lang="es-AR" sz="1400" b="1" dirty="0">
                <a:solidFill>
                  <a:srgbClr val="785454"/>
                </a:solidFill>
                <a:latin typeface="Arial Nova" panose="020B0504020202020204" pitchFamily="34" charset="0"/>
                <a:ea typeface="+mn-ea"/>
                <a:cs typeface="+mn-cs"/>
              </a:rPr>
              <a:t>unidades)</a:t>
            </a:r>
          </a:p>
        </p:txBody>
      </p:sp>
      <p:pic>
        <p:nvPicPr>
          <p:cNvPr id="2" name="Imagen 1" descr="Diagrama&#10;&#10;El contenido generado por IA puede ser incorrecto.">
            <a:extLst>
              <a:ext uri="{FF2B5EF4-FFF2-40B4-BE49-F238E27FC236}">
                <a16:creationId xmlns:a16="http://schemas.microsoft.com/office/drawing/2014/main" id="{E7256A42-420C-5A7B-F17C-650708EAEB3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9679" y="5716557"/>
            <a:ext cx="853377" cy="881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39442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9F14CE6-CF25-1230-38E3-FD1BBDDE64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8348ED76-CAF5-B7CE-5007-5FA6660CE94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" y="641"/>
            <a:ext cx="12192000" cy="685800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8D49D601-75E1-B719-2832-0F7E4E57AD14}"/>
              </a:ext>
            </a:extLst>
          </p:cNvPr>
          <p:cNvSpPr txBox="1"/>
          <p:nvPr/>
        </p:nvSpPr>
        <p:spPr>
          <a:xfrm>
            <a:off x="1705897" y="739566"/>
            <a:ext cx="8780206" cy="13542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3100" b="1" dirty="0">
                <a:solidFill>
                  <a:srgbClr val="785454"/>
                </a:solidFill>
                <a:latin typeface="Arial Nova" panose="020B0504020202020204" pitchFamily="34" charset="0"/>
              </a:rPr>
              <a:t>Facturación total de la industria farmacéutica</a:t>
            </a:r>
          </a:p>
          <a:p>
            <a:pPr algn="ctr"/>
            <a:r>
              <a:rPr lang="es-AR" b="1" dirty="0">
                <a:solidFill>
                  <a:srgbClr val="785454"/>
                </a:solidFill>
                <a:latin typeface="Arial Nova" panose="020B0504020202020204" pitchFamily="34" charset="0"/>
              </a:rPr>
              <a:t>(2do trimestre 2025)</a:t>
            </a:r>
          </a:p>
          <a:p>
            <a:endParaRPr lang="es-AR" sz="3100" b="1" dirty="0">
              <a:solidFill>
                <a:srgbClr val="785454"/>
              </a:solidFill>
              <a:latin typeface="Arial Nova" panose="020B0504020202020204" pitchFamily="34" charset="0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257FF4AF-4A7B-6B81-7C9D-068075CC64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2280" y="2047878"/>
            <a:ext cx="2289586" cy="2396303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CF127112-296E-767B-E2F9-BFF93D4305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52954" y="2329049"/>
            <a:ext cx="5220309" cy="2472173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2F013C21-B871-1525-A277-424661EE8332}"/>
              </a:ext>
            </a:extLst>
          </p:cNvPr>
          <p:cNvSpPr txBox="1"/>
          <p:nvPr/>
        </p:nvSpPr>
        <p:spPr>
          <a:xfrm>
            <a:off x="354982" y="6208309"/>
            <a:ext cx="316496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AR" sz="1200" b="1" i="1" dirty="0">
                <a:solidFill>
                  <a:srgbClr val="785454"/>
                </a:solidFill>
                <a:latin typeface="Arial Nova" panose="020B0504020202020204" pitchFamily="34" charset="0"/>
              </a:rPr>
              <a:t>Fuente: INDEC - Ministerio de Economía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BCE9FE45-4236-46F6-7851-9608D612086D}"/>
              </a:ext>
            </a:extLst>
          </p:cNvPr>
          <p:cNvSpPr txBox="1"/>
          <p:nvPr/>
        </p:nvSpPr>
        <p:spPr>
          <a:xfrm>
            <a:off x="354981" y="4918105"/>
            <a:ext cx="1143389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600" dirty="0">
                <a:solidFill>
                  <a:srgbClr val="785454"/>
                </a:solidFill>
                <a:latin typeface="Arial Nova" panose="020B0504020202020204" pitchFamily="34" charset="0"/>
              </a:rPr>
              <a:t>Producción nacional = 66,6%  Reventa de importados = 33,4%   Mercado interno = 91,7%</a:t>
            </a:r>
          </a:p>
          <a:p>
            <a:pPr algn="ctr"/>
            <a:r>
              <a:rPr lang="es-ES" sz="1600" dirty="0">
                <a:solidFill>
                  <a:srgbClr val="785454"/>
                </a:solidFill>
                <a:latin typeface="Arial Nova" panose="020B0504020202020204" pitchFamily="34" charset="0"/>
              </a:rPr>
              <a:t>El mercado interno es el motor principal del sector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512B815E-8DC6-362C-49F0-08AAB0C9556A}"/>
              </a:ext>
            </a:extLst>
          </p:cNvPr>
          <p:cNvSpPr txBox="1"/>
          <p:nvPr/>
        </p:nvSpPr>
        <p:spPr>
          <a:xfrm rot="20120848">
            <a:off x="9415671" y="2305485"/>
            <a:ext cx="214239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AR" sz="1400" dirty="0">
                <a:solidFill>
                  <a:srgbClr val="785454"/>
                </a:solidFill>
                <a:latin typeface="Arial Nova" panose="020B0504020202020204" pitchFamily="34" charset="0"/>
              </a:rPr>
              <a:t>(millones de </a:t>
            </a:r>
            <a:r>
              <a:rPr lang="es-AR" sz="1400" dirty="0">
                <a:solidFill>
                  <a:srgbClr val="785454"/>
                </a:solidFill>
                <a:latin typeface="Arial Nova" panose="020B0504020202020204" pitchFamily="34" charset="0"/>
                <a:ea typeface="+mn-ea"/>
                <a:cs typeface="+mn-cs"/>
              </a:rPr>
              <a:t>pesos)</a:t>
            </a:r>
          </a:p>
        </p:txBody>
      </p:sp>
      <p:pic>
        <p:nvPicPr>
          <p:cNvPr id="5" name="Imagen 4" descr="Diagrama&#10;&#10;El contenido generado por IA puede ser incorrecto.">
            <a:extLst>
              <a:ext uri="{FF2B5EF4-FFF2-40B4-BE49-F238E27FC236}">
                <a16:creationId xmlns:a16="http://schemas.microsoft.com/office/drawing/2014/main" id="{FB7BB3D8-EB7A-D6D6-35FC-546AB1C5B07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9679" y="5716557"/>
            <a:ext cx="853377" cy="881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69883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9F14CE6-CF25-1230-38E3-FD1BBDDE64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8348ED76-CAF5-B7CE-5007-5FA6660CE94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" y="641"/>
            <a:ext cx="12192000" cy="685800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5B7BD5EF-CE0E-F515-4E67-D0C641E767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3144" y="1455806"/>
            <a:ext cx="3696624" cy="5259626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8E69F556-2618-47CB-C33C-013422E11BFC}"/>
              </a:ext>
            </a:extLst>
          </p:cNvPr>
          <p:cNvSpPr txBox="1"/>
          <p:nvPr/>
        </p:nvSpPr>
        <p:spPr>
          <a:xfrm>
            <a:off x="2389239" y="689012"/>
            <a:ext cx="8023122" cy="5693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3100" b="1" dirty="0">
                <a:solidFill>
                  <a:srgbClr val="785454"/>
                </a:solidFill>
                <a:latin typeface="Arial Nova" panose="020B0504020202020204" pitchFamily="34" charset="0"/>
              </a:rPr>
              <a:t>Facturación por grupo terapéutico (ATC)</a:t>
            </a:r>
            <a:endParaRPr lang="es-AR" sz="3100" b="1" dirty="0">
              <a:solidFill>
                <a:srgbClr val="785454"/>
              </a:solidFill>
              <a:latin typeface="Arial Nova" panose="020B0504020202020204" pitchFamily="34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6BEB21D3-1F26-7C04-D578-9AB744FA2432}"/>
              </a:ext>
            </a:extLst>
          </p:cNvPr>
          <p:cNvSpPr txBox="1"/>
          <p:nvPr/>
        </p:nvSpPr>
        <p:spPr>
          <a:xfrm>
            <a:off x="354982" y="6208309"/>
            <a:ext cx="316496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AR" sz="1200" b="1" i="1" dirty="0">
                <a:solidFill>
                  <a:srgbClr val="785454"/>
                </a:solidFill>
                <a:latin typeface="Arial Nova" panose="020B0504020202020204" pitchFamily="34" charset="0"/>
              </a:rPr>
              <a:t>Fuente: INDEC - Ministerio de Economía</a:t>
            </a:r>
          </a:p>
        </p:txBody>
      </p:sp>
      <p:pic>
        <p:nvPicPr>
          <p:cNvPr id="5" name="Imagen 4" descr="Diagrama&#10;&#10;El contenido generado por IA puede ser incorrecto.">
            <a:extLst>
              <a:ext uri="{FF2B5EF4-FFF2-40B4-BE49-F238E27FC236}">
                <a16:creationId xmlns:a16="http://schemas.microsoft.com/office/drawing/2014/main" id="{814BE19D-85AE-C039-F738-358E91AB23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9679" y="5716557"/>
            <a:ext cx="853377" cy="881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14119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9F14CE6-CF25-1230-38E3-FD1BBDDE64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8348ED76-CAF5-B7CE-5007-5FA6660CE94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" y="641"/>
            <a:ext cx="12192000" cy="685800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ABD8E1E0-CAC3-1EB0-235E-738F594A17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98679" y="1477545"/>
            <a:ext cx="4394642" cy="4149131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723FF5FC-C1D2-6686-139A-5F8EF6769372}"/>
              </a:ext>
            </a:extLst>
          </p:cNvPr>
          <p:cNvSpPr txBox="1"/>
          <p:nvPr/>
        </p:nvSpPr>
        <p:spPr>
          <a:xfrm>
            <a:off x="3519949" y="683783"/>
            <a:ext cx="5555225" cy="5693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3100" b="1" dirty="0">
                <a:solidFill>
                  <a:srgbClr val="785454"/>
                </a:solidFill>
                <a:latin typeface="Arial Nova" panose="020B0504020202020204" pitchFamily="34" charset="0"/>
              </a:rPr>
              <a:t>Origen del principio activo</a:t>
            </a:r>
            <a:endParaRPr lang="es-AR" sz="3100" b="1" dirty="0">
              <a:solidFill>
                <a:srgbClr val="785454"/>
              </a:solidFill>
              <a:latin typeface="Arial Nova" panose="020B0504020202020204" pitchFamily="34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1A5497CE-7D13-8434-4751-0DFD4CE8BADD}"/>
              </a:ext>
            </a:extLst>
          </p:cNvPr>
          <p:cNvSpPr txBox="1"/>
          <p:nvPr/>
        </p:nvSpPr>
        <p:spPr>
          <a:xfrm>
            <a:off x="1700981" y="5851051"/>
            <a:ext cx="756100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600" dirty="0">
                <a:solidFill>
                  <a:srgbClr val="785454"/>
                </a:solidFill>
                <a:latin typeface="Arial Nova" panose="020B0504020202020204" pitchFamily="34" charset="0"/>
              </a:rPr>
              <a:t>Dependencia externa significativa pero con base nacional fuerte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7FC77E2F-0A90-47EB-0C54-D1D0BB680238}"/>
              </a:ext>
            </a:extLst>
          </p:cNvPr>
          <p:cNvSpPr txBox="1"/>
          <p:nvPr/>
        </p:nvSpPr>
        <p:spPr>
          <a:xfrm>
            <a:off x="354982" y="6208309"/>
            <a:ext cx="316496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AR" sz="1200" b="1" i="1" dirty="0">
                <a:solidFill>
                  <a:srgbClr val="785454"/>
                </a:solidFill>
                <a:latin typeface="Arial Nova" panose="020B0504020202020204" pitchFamily="34" charset="0"/>
              </a:rPr>
              <a:t>Fuente: INDEC - Ministerio de Economía</a:t>
            </a:r>
          </a:p>
        </p:txBody>
      </p:sp>
      <p:pic>
        <p:nvPicPr>
          <p:cNvPr id="6" name="Imagen 5" descr="Diagrama&#10;&#10;El contenido generado por IA puede ser incorrecto.">
            <a:extLst>
              <a:ext uri="{FF2B5EF4-FFF2-40B4-BE49-F238E27FC236}">
                <a16:creationId xmlns:a16="http://schemas.microsoft.com/office/drawing/2014/main" id="{63EE0AFB-C3E3-A876-BD8E-7FA72E2AF3E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9679" y="5716557"/>
            <a:ext cx="853377" cy="881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62378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9F14CE6-CF25-1230-38E3-FD1BBDDE64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8348ED76-CAF5-B7CE-5007-5FA6660CE94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" y="641"/>
            <a:ext cx="12192000" cy="685800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0F2C0F08-3610-9A21-F202-462E226B9E3D}"/>
              </a:ext>
            </a:extLst>
          </p:cNvPr>
          <p:cNvSpPr txBox="1"/>
          <p:nvPr/>
        </p:nvSpPr>
        <p:spPr>
          <a:xfrm>
            <a:off x="1936956" y="778895"/>
            <a:ext cx="8691716" cy="5693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AR" sz="3100" b="1" dirty="0">
                <a:solidFill>
                  <a:srgbClr val="785454"/>
                </a:solidFill>
                <a:latin typeface="Arial Nova" panose="020B0504020202020204" pitchFamily="34" charset="0"/>
              </a:rPr>
              <a:t>Factores que afectan el consumo ambulatorio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A40F5E32-EEF9-CA4E-AED9-2D5C0EE48B71}"/>
              </a:ext>
            </a:extLst>
          </p:cNvPr>
          <p:cNvSpPr txBox="1"/>
          <p:nvPr/>
        </p:nvSpPr>
        <p:spPr>
          <a:xfrm>
            <a:off x="2448235" y="2300352"/>
            <a:ext cx="7639664" cy="25971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2800" b="1" dirty="0">
                <a:solidFill>
                  <a:srgbClr val="785454"/>
                </a:solidFill>
                <a:latin typeface="Arial Nova" panose="020B0504020202020204" pitchFamily="34" charset="0"/>
              </a:rPr>
              <a:t>Inflación y aumento de precios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2800" b="1" dirty="0">
                <a:solidFill>
                  <a:srgbClr val="785454"/>
                </a:solidFill>
                <a:latin typeface="Arial Nova" panose="020B0504020202020204" pitchFamily="34" charset="0"/>
              </a:rPr>
              <a:t>Pérdida del poder adquisitivo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2800" b="1" dirty="0">
                <a:solidFill>
                  <a:srgbClr val="785454"/>
                </a:solidFill>
                <a:latin typeface="Arial Nova" panose="020B0504020202020204" pitchFamily="34" charset="0"/>
              </a:rPr>
              <a:t>Prioridad de tratamientos esenciales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2800" b="1" dirty="0">
                <a:solidFill>
                  <a:srgbClr val="785454"/>
                </a:solidFill>
                <a:latin typeface="Arial Nova" panose="020B0504020202020204" pitchFamily="34" charset="0"/>
              </a:rPr>
              <a:t>Rol del farmacéutico comunitario</a:t>
            </a:r>
          </a:p>
        </p:txBody>
      </p:sp>
      <p:pic>
        <p:nvPicPr>
          <p:cNvPr id="2" name="Imagen 1" descr="Diagrama&#10;&#10;El contenido generado por IA puede ser incorrecto.">
            <a:extLst>
              <a:ext uri="{FF2B5EF4-FFF2-40B4-BE49-F238E27FC236}">
                <a16:creationId xmlns:a16="http://schemas.microsoft.com/office/drawing/2014/main" id="{83314CCD-8D83-D5A7-DE68-E28F2AF9D8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9679" y="5716557"/>
            <a:ext cx="853377" cy="881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42414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9F14CE6-CF25-1230-38E3-FD1BBDDE64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8348ED76-CAF5-B7CE-5007-5FA6660CE94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" y="641"/>
            <a:ext cx="12192000" cy="6858000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0C4DE468-53D9-025B-AE77-F5A91F12F45A}"/>
              </a:ext>
            </a:extLst>
          </p:cNvPr>
          <p:cNvSpPr txBox="1"/>
          <p:nvPr/>
        </p:nvSpPr>
        <p:spPr>
          <a:xfrm>
            <a:off x="1936956" y="778895"/>
            <a:ext cx="8691716" cy="5693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AR" sz="3100" b="1" dirty="0">
                <a:solidFill>
                  <a:srgbClr val="785454"/>
                </a:solidFill>
                <a:latin typeface="Arial Nova" panose="020B0504020202020204" pitchFamily="34" charset="0"/>
              </a:rPr>
              <a:t>Uso racional de medicamentos (OMS)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B29627D6-CD57-F7E0-DDB0-E27C42F4F647}"/>
              </a:ext>
            </a:extLst>
          </p:cNvPr>
          <p:cNvSpPr txBox="1"/>
          <p:nvPr/>
        </p:nvSpPr>
        <p:spPr>
          <a:xfrm>
            <a:off x="1371600" y="2394829"/>
            <a:ext cx="10497312" cy="18844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2700" b="1" dirty="0">
                <a:solidFill>
                  <a:srgbClr val="785454"/>
                </a:solidFill>
                <a:latin typeface="Arial Nova" panose="020B0504020202020204" pitchFamily="34" charset="0"/>
              </a:rPr>
              <a:t>Uso adecuado = dosis, duración y costo correctos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2700" b="1" dirty="0">
                <a:solidFill>
                  <a:srgbClr val="785454"/>
                </a:solidFill>
                <a:latin typeface="Arial Nova" panose="020B0504020202020204" pitchFamily="34" charset="0"/>
              </a:rPr>
              <a:t>Problemas = automedicación, polifarmacia, duplicidades, </a:t>
            </a:r>
            <a:r>
              <a:rPr lang="es-ES" sz="2700" b="1" dirty="0" err="1">
                <a:solidFill>
                  <a:srgbClr val="785454"/>
                </a:solidFill>
                <a:latin typeface="Arial Nova" panose="020B0504020202020204" pitchFamily="34" charset="0"/>
              </a:rPr>
              <a:t>etc</a:t>
            </a:r>
            <a:endParaRPr lang="es-ES" sz="2700" b="1" dirty="0">
              <a:solidFill>
                <a:srgbClr val="785454"/>
              </a:solidFill>
              <a:latin typeface="Arial Nova" panose="020B0504020202020204" pitchFamily="34" charset="0"/>
            </a:endParaRP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2700" b="1" dirty="0">
                <a:solidFill>
                  <a:srgbClr val="785454"/>
                </a:solidFill>
                <a:latin typeface="Arial Nova" panose="020B0504020202020204" pitchFamily="34" charset="0"/>
              </a:rPr>
              <a:t>Estrategias: educación sanitaria y revisión de tratamientos</a:t>
            </a:r>
          </a:p>
        </p:txBody>
      </p:sp>
      <p:pic>
        <p:nvPicPr>
          <p:cNvPr id="4" name="Imagen 3" descr="Diagrama&#10;&#10;El contenido generado por IA puede ser incorrecto.">
            <a:extLst>
              <a:ext uri="{FF2B5EF4-FFF2-40B4-BE49-F238E27FC236}">
                <a16:creationId xmlns:a16="http://schemas.microsoft.com/office/drawing/2014/main" id="{35C94278-9AC7-418B-3451-7874A43354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9679" y="5716557"/>
            <a:ext cx="853377" cy="881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19598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9F14CE6-CF25-1230-38E3-FD1BBDDE64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8348ED76-CAF5-B7CE-5007-5FA6660CE94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" y="641"/>
            <a:ext cx="12192000" cy="6858000"/>
          </a:xfrm>
          <a:prstGeom prst="rect">
            <a:avLst/>
          </a:prstGeom>
        </p:spPr>
      </p:pic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64C42F1B-6A33-BCDD-9CE5-123D8DBCB9FC}"/>
              </a:ext>
            </a:extLst>
          </p:cNvPr>
          <p:cNvSpPr txBox="1">
            <a:spLocks/>
          </p:cNvSpPr>
          <p:nvPr/>
        </p:nvSpPr>
        <p:spPr>
          <a:xfrm>
            <a:off x="457200" y="2176272"/>
            <a:ext cx="10853928" cy="18287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2700" b="1" dirty="0">
                <a:solidFill>
                  <a:srgbClr val="785454"/>
                </a:solidFill>
                <a:latin typeface="Arial Nova" panose="020B0504020202020204" pitchFamily="34" charset="0"/>
              </a:rPr>
              <a:t>Por cada $1 invertido en adherencia, se mejora la salud de los pacientes y se ahorran millones de $ en internaciones evitables</a:t>
            </a:r>
          </a:p>
          <a:p>
            <a:endParaRPr lang="es-ES" sz="2700" b="1" dirty="0">
              <a:solidFill>
                <a:srgbClr val="785454"/>
              </a:solidFill>
              <a:latin typeface="Arial Nova" panose="020B0504020202020204" pitchFamily="34" charset="0"/>
            </a:endParaRPr>
          </a:p>
          <a:p>
            <a:r>
              <a:rPr lang="es-ES" sz="2700" b="1" dirty="0">
                <a:solidFill>
                  <a:srgbClr val="785454"/>
                </a:solidFill>
                <a:latin typeface="Arial Nova" panose="020B0504020202020204" pitchFamily="34" charset="0"/>
              </a:rPr>
              <a:t>El medicamento ambulatorio es una inversión, no es un gasto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C43878F9-4B28-8F3E-575D-45239506418F}"/>
              </a:ext>
            </a:extLst>
          </p:cNvPr>
          <p:cNvSpPr txBox="1">
            <a:spLocks/>
          </p:cNvSpPr>
          <p:nvPr/>
        </p:nvSpPr>
        <p:spPr>
          <a:xfrm>
            <a:off x="2921508" y="119190"/>
            <a:ext cx="5925312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AR" sz="3100" b="1" dirty="0">
                <a:solidFill>
                  <a:srgbClr val="785454"/>
                </a:solidFill>
                <a:latin typeface="Arial Nova" panose="020B0504020202020204" pitchFamily="34" charset="0"/>
                <a:ea typeface="+mn-ea"/>
                <a:cs typeface="+mn-cs"/>
              </a:rPr>
              <a:t>Impacto sanitario y económico</a:t>
            </a:r>
          </a:p>
        </p:txBody>
      </p:sp>
      <p:pic>
        <p:nvPicPr>
          <p:cNvPr id="5" name="Imagen 4" descr="Diagrama&#10;&#10;El contenido generado por IA puede ser incorrecto.">
            <a:extLst>
              <a:ext uri="{FF2B5EF4-FFF2-40B4-BE49-F238E27FC236}">
                <a16:creationId xmlns:a16="http://schemas.microsoft.com/office/drawing/2014/main" id="{ABDFA8BB-8189-7ED2-5746-C02B5CE3DA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9679" y="5716557"/>
            <a:ext cx="853377" cy="881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10721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9F14CE6-CF25-1230-38E3-FD1BBDDE64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8348ED76-CAF5-B7CE-5007-5FA6660CE94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" y="641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5EA03F6-6279-AB84-8BC2-B080B6075C0B}"/>
              </a:ext>
            </a:extLst>
          </p:cNvPr>
          <p:cNvSpPr txBox="1">
            <a:spLocks/>
          </p:cNvSpPr>
          <p:nvPr/>
        </p:nvSpPr>
        <p:spPr>
          <a:xfrm>
            <a:off x="3621024" y="347952"/>
            <a:ext cx="3968496" cy="90493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AR" sz="3100" b="1" dirty="0">
                <a:solidFill>
                  <a:srgbClr val="785454"/>
                </a:solidFill>
                <a:latin typeface="Arial Nova" panose="020B0504020202020204" pitchFamily="34" charset="0"/>
                <a:ea typeface="+mn-ea"/>
                <a:cs typeface="+mn-cs"/>
              </a:rPr>
              <a:t>Desafíos hacia 2026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4359A15-9EEA-B33D-999E-CB8359218881}"/>
              </a:ext>
            </a:extLst>
          </p:cNvPr>
          <p:cNvSpPr txBox="1">
            <a:spLocks/>
          </p:cNvSpPr>
          <p:nvPr/>
        </p:nvSpPr>
        <p:spPr>
          <a:xfrm>
            <a:off x="1618488" y="2112585"/>
            <a:ext cx="8229600" cy="31638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2700" b="1" dirty="0">
                <a:solidFill>
                  <a:srgbClr val="785454"/>
                </a:solidFill>
                <a:latin typeface="Arial Nova" panose="020B0504020202020204" pitchFamily="34" charset="0"/>
              </a:rPr>
              <a:t>Mantener el acceso y fortalecer genéricos</a:t>
            </a:r>
          </a:p>
          <a:p>
            <a:pPr marL="457200" indent="-4572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2700" b="1" dirty="0">
                <a:solidFill>
                  <a:srgbClr val="785454"/>
                </a:solidFill>
                <a:latin typeface="Arial Nova" panose="020B0504020202020204" pitchFamily="34" charset="0"/>
              </a:rPr>
              <a:t>Impulsar producción nacional</a:t>
            </a:r>
          </a:p>
          <a:p>
            <a:pPr marL="457200" indent="-4572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2700" b="1" dirty="0">
                <a:solidFill>
                  <a:srgbClr val="785454"/>
                </a:solidFill>
                <a:latin typeface="Arial Nova" panose="020B0504020202020204" pitchFamily="34" charset="0"/>
              </a:rPr>
              <a:t>Consolidar receta electrónica y trazabilidad</a:t>
            </a:r>
          </a:p>
          <a:p>
            <a:pPr marL="457200" indent="-4572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2700" b="1" dirty="0">
                <a:solidFill>
                  <a:srgbClr val="785454"/>
                </a:solidFill>
                <a:latin typeface="Arial Nova" panose="020B0504020202020204" pitchFamily="34" charset="0"/>
              </a:rPr>
              <a:t>Promover cultura del uso responsable</a:t>
            </a:r>
          </a:p>
        </p:txBody>
      </p:sp>
      <p:pic>
        <p:nvPicPr>
          <p:cNvPr id="5" name="Imagen 4" descr="Diagrama&#10;&#10;El contenido generado por IA puede ser incorrecto.">
            <a:extLst>
              <a:ext uri="{FF2B5EF4-FFF2-40B4-BE49-F238E27FC236}">
                <a16:creationId xmlns:a16="http://schemas.microsoft.com/office/drawing/2014/main" id="{BD6D7747-111A-97CF-F0F2-822C9D0189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9679" y="5716557"/>
            <a:ext cx="853377" cy="881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96185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9F14CE6-CF25-1230-38E3-FD1BBDDE64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8348ED76-CAF5-B7CE-5007-5FA6660CE94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" y="641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6FB2309-A2FF-0C0B-B8EC-1069E1EAA914}"/>
              </a:ext>
            </a:extLst>
          </p:cNvPr>
          <p:cNvSpPr txBox="1">
            <a:spLocks/>
          </p:cNvSpPr>
          <p:nvPr/>
        </p:nvSpPr>
        <p:spPr>
          <a:xfrm>
            <a:off x="3758184" y="73470"/>
            <a:ext cx="4087368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AR" sz="3100" b="1" dirty="0">
                <a:solidFill>
                  <a:srgbClr val="785454"/>
                </a:solidFill>
                <a:latin typeface="Arial Nova" panose="020B0504020202020204" pitchFamily="34" charset="0"/>
                <a:ea typeface="+mn-ea"/>
                <a:cs typeface="+mn-cs"/>
              </a:rPr>
              <a:t>Conclusiones finales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893B3A3-14B6-16F3-1815-26DA2775CDD3}"/>
              </a:ext>
            </a:extLst>
          </p:cNvPr>
          <p:cNvSpPr txBox="1">
            <a:spLocks/>
          </p:cNvSpPr>
          <p:nvPr/>
        </p:nvSpPr>
        <p:spPr>
          <a:xfrm>
            <a:off x="228600" y="1600200"/>
            <a:ext cx="11603736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2700" b="1" dirty="0">
                <a:solidFill>
                  <a:srgbClr val="785454"/>
                </a:solidFill>
                <a:latin typeface="Arial Nova" panose="020B0504020202020204" pitchFamily="34" charset="0"/>
              </a:rPr>
              <a:t>Mercado ambulatorio = núcleo del consumo farmacéutico argentino</a:t>
            </a:r>
          </a:p>
          <a:p>
            <a:pPr marL="457200" indent="-4572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2700" b="1" dirty="0">
                <a:solidFill>
                  <a:srgbClr val="785454"/>
                </a:solidFill>
                <a:latin typeface="Arial Nova" panose="020B0504020202020204" pitchFamily="34" charset="0"/>
              </a:rPr>
              <a:t>Estabilidad frágil: leve repunte, inflación alta, acceso desigual</a:t>
            </a:r>
          </a:p>
          <a:p>
            <a:pPr marL="457200" indent="-4572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2700" b="1" dirty="0">
                <a:solidFill>
                  <a:srgbClr val="785454"/>
                </a:solidFill>
                <a:latin typeface="Arial Nova" panose="020B0504020202020204" pitchFamily="34" charset="0"/>
              </a:rPr>
              <a:t>Prioridades: sostenibilidad, racionalidad y equidad</a:t>
            </a:r>
          </a:p>
          <a:p>
            <a:pPr marL="457200" indent="-4572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2700" b="1" dirty="0">
                <a:solidFill>
                  <a:srgbClr val="785454"/>
                </a:solidFill>
                <a:latin typeface="Arial Nova" panose="020B0504020202020204" pitchFamily="34" charset="0"/>
              </a:rPr>
              <a:t>Garantizar acceso racional es garantizar salud y dignidad</a:t>
            </a:r>
          </a:p>
        </p:txBody>
      </p:sp>
      <p:pic>
        <p:nvPicPr>
          <p:cNvPr id="5" name="Imagen 4" descr="Diagrama&#10;&#10;El contenido generado por IA puede ser incorrecto.">
            <a:extLst>
              <a:ext uri="{FF2B5EF4-FFF2-40B4-BE49-F238E27FC236}">
                <a16:creationId xmlns:a16="http://schemas.microsoft.com/office/drawing/2014/main" id="{D3F60827-E5BB-CF28-2F62-8FFD909D17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9679" y="5716557"/>
            <a:ext cx="853377" cy="881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490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51E1EA-38FB-8858-F740-66A0CBE5E5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21ADE83B-9D3C-EA9F-1680-3E01E8E0562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653BEDFC-3F33-B7BC-0A3A-718565F4AFDA}"/>
              </a:ext>
            </a:extLst>
          </p:cNvPr>
          <p:cNvSpPr txBox="1"/>
          <p:nvPr/>
        </p:nvSpPr>
        <p:spPr>
          <a:xfrm>
            <a:off x="663677" y="2809602"/>
            <a:ext cx="23302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000" b="1" dirty="0">
                <a:solidFill>
                  <a:srgbClr val="785454"/>
                </a:solidFill>
                <a:latin typeface="Nunito Bold" pitchFamily="2" charset="0"/>
              </a:rPr>
              <a:t>¡Gracias!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0C794DA9-CFE7-E4AE-E2F2-4C2E8AAB5626}"/>
              </a:ext>
            </a:extLst>
          </p:cNvPr>
          <p:cNvSpPr txBox="1"/>
          <p:nvPr/>
        </p:nvSpPr>
        <p:spPr>
          <a:xfrm>
            <a:off x="663677" y="3517488"/>
            <a:ext cx="66957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>
                <a:solidFill>
                  <a:srgbClr val="785454"/>
                </a:solidFill>
                <a:latin typeface="Nunito" pitchFamily="2" charset="0"/>
                <a:hlinkClick r:id="rId3"/>
              </a:rPr>
              <a:t>jmmiranda@ipssalta.gov.ar</a:t>
            </a:r>
            <a:endParaRPr lang="es-ES" sz="2400" dirty="0">
              <a:solidFill>
                <a:srgbClr val="785454"/>
              </a:solidFill>
              <a:latin typeface="Nunito" pitchFamily="2" charset="0"/>
            </a:endParaRPr>
          </a:p>
          <a:p>
            <a:r>
              <a:rPr lang="es-ES" sz="2400" dirty="0">
                <a:solidFill>
                  <a:srgbClr val="785454"/>
                </a:solidFill>
                <a:latin typeface="Nunito" pitchFamily="2" charset="0"/>
                <a:hlinkClick r:id="rId4"/>
              </a:rPr>
              <a:t>jmfarma@gmail.com</a:t>
            </a:r>
            <a:endParaRPr lang="es-ES" sz="2400" dirty="0">
              <a:solidFill>
                <a:srgbClr val="785454"/>
              </a:solidFill>
              <a:latin typeface="Nunito" pitchFamily="2" charset="0"/>
            </a:endParaRPr>
          </a:p>
        </p:txBody>
      </p:sp>
      <p:pic>
        <p:nvPicPr>
          <p:cNvPr id="2" name="Imagen 1" descr="Diagrama&#10;&#10;El contenido generado por IA puede ser incorrecto.">
            <a:extLst>
              <a:ext uri="{FF2B5EF4-FFF2-40B4-BE49-F238E27FC236}">
                <a16:creationId xmlns:a16="http://schemas.microsoft.com/office/drawing/2014/main" id="{99616F8E-1C22-F7AE-A27B-3AD221157B2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0059" y="4246011"/>
            <a:ext cx="1393254" cy="1439696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9F59D0E5-5808-91BD-9A37-E2B2D20685B6}"/>
              </a:ext>
            </a:extLst>
          </p:cNvPr>
          <p:cNvSpPr txBox="1"/>
          <p:nvPr/>
        </p:nvSpPr>
        <p:spPr>
          <a:xfrm>
            <a:off x="8172596" y="4642694"/>
            <a:ext cx="391815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AR" dirty="0">
                <a:solidFill>
                  <a:srgbClr val="785454"/>
                </a:solidFill>
                <a:latin typeface="Arial Nova" panose="020B0504020202020204" pitchFamily="34" charset="0"/>
              </a:rPr>
              <a:t>Instituto Provincial de Salud de Salta</a:t>
            </a:r>
          </a:p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415038933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219</TotalTime>
  <Words>357</Words>
  <Application>Microsoft Office PowerPoint</Application>
  <PresentationFormat>Panorámica</PresentationFormat>
  <Paragraphs>54</Paragraphs>
  <Slides>13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20" baseType="lpstr">
      <vt:lpstr>Aptos</vt:lpstr>
      <vt:lpstr>Aptos Display</vt:lpstr>
      <vt:lpstr>Arial</vt:lpstr>
      <vt:lpstr>Arial Nova</vt:lpstr>
      <vt:lpstr>Nunito</vt:lpstr>
      <vt:lpstr>Nunito Bold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Julieta Horvath</dc:creator>
  <cp:lastModifiedBy>Jose Maria Miranda</cp:lastModifiedBy>
  <cp:revision>6</cp:revision>
  <cp:lastPrinted>2025-11-01T18:19:10Z</cp:lastPrinted>
  <dcterms:created xsi:type="dcterms:W3CDTF">2025-09-01T14:27:57Z</dcterms:created>
  <dcterms:modified xsi:type="dcterms:W3CDTF">2025-11-03T19:17:11Z</dcterms:modified>
</cp:coreProperties>
</file>