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82" r:id="rId5"/>
    <p:sldId id="275" r:id="rId6"/>
    <p:sldId id="284" r:id="rId7"/>
    <p:sldId id="267" r:id="rId8"/>
    <p:sldId id="290" r:id="rId9"/>
    <p:sldId id="266" r:id="rId10"/>
    <p:sldId id="272" r:id="rId11"/>
    <p:sldId id="283" r:id="rId12"/>
    <p:sldId id="292" r:id="rId13"/>
    <p:sldId id="289" r:id="rId14"/>
    <p:sldId id="291" r:id="rId15"/>
    <p:sldId id="279" r:id="rId16"/>
    <p:sldId id="293" r:id="rId17"/>
    <p:sldId id="29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6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111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CFF950-276A-8AB0-7469-9CC84E674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42BF62-4335-5DFE-DC10-FB9C51673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6F1D2B-6FB2-3553-3E68-6455D164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213EA3-74CE-43A5-4128-5CA4505BD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F29F4C-E51C-0421-2F8D-CDF9B069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67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AFD1E-7B10-896B-BD79-A5DAC1E72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651B2B-9F5E-B999-03AF-C11B950C3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7B0BBE-09D7-E926-082A-AFDEDF128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EC539E-387F-57E4-CD48-04C702EB2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9495B7-8293-1AD0-7729-C14323262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2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FC0C7-3556-2E89-2AEE-3D8B21D4A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05BDFF-2439-59BF-790B-5AFBF63D2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D502A2-42D6-F91E-0F14-4A67413DD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D4F1AD-2630-58B6-C50C-49A40C80D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B13D91-2087-B2F4-CC7E-F9933F9E0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62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49DD75-2BD3-CE09-D079-0A0435E03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92F0C2-99C1-D537-CFC1-A970E8D59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F3EAD0B-B94B-8D07-4E28-F6E2CA5D50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9AA598-F059-7D20-4947-DE41A3299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E7735F-953F-2A18-DDFD-42FC598C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468EDA-2309-9BF2-909B-A5B770082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18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4DB19-9219-703E-C0B3-F7AC5098C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654D4F-1944-8AE5-5639-C1BD70744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40420F-56EA-1A9A-8203-33B15812DD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DE7B931-5040-3943-2AD8-9BA289A685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8A2DCA8-9EDC-7E1A-086B-22CD77346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9ECD0C9-7FD2-8F7C-61E4-7B40879D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EDC97C7-0472-AF71-97A3-6DD1AC9F4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B595E8B-7B9C-51C1-FA38-5E40710BB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00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04D59-811D-ADD8-F17E-20E95BC3A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27E5F5-FD23-CD23-401A-D681D6F16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403DF5A-FD68-6224-210E-B4B6756B7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E2CDE7-096E-3D25-1B2A-9F3D0E292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25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9BBD8EF-507B-1F2F-3ECC-AA7988F25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37C564D-C601-4B09-0CEC-18900C1ED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630B0E-E0A2-8912-C129-4512E0A3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4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5CD84D-0D40-2B73-3E06-54DF68F56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1718BE-2345-6B9E-D66D-8B19E4BA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29B5C8-BB27-C415-5AD3-F81E5AB99C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12661E-3008-7BB4-93A6-6ED79EB6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CB0ED3-9D38-3EA4-B7CB-F7DF2071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C6D54D-9BB8-100B-CA99-08E18B19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9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22C70-6C0C-CA7B-C4A1-54DF22B35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C94EEC8-1BA4-E6AE-38B0-F1217F953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5648EE-78C0-5881-602F-E88796B62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DD44B7-8383-67F2-BFFA-3D2C87A0F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C07851-0961-864C-AE0F-64ADC4BAB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A519BF-027F-6502-CC67-C84EDF3B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9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7F0227-11FD-1EB2-46DA-9B58BE1A4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1CECAC-EEAE-6F51-10CD-8CF82F394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FB312-8E94-E2C0-8484-0ED927ED9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88E48E-4B3B-967C-6306-B55782A8D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B15BAC-D343-08DE-6E49-65820565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27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33FAE2-0859-BEB1-63B4-75914D818D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213E34-CAF0-5749-3A14-6E84D467E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07EBC9-774E-E19F-96CF-6AEA84924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907197-542A-27FF-861D-3FDB81D8B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EB5AE0-ADC8-1A60-307D-1A825E3A0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7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D6C007-0A09-6320-358B-9D6F75F91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F833F0-D0FB-238D-C08A-F9178816A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133C0C-05D5-0DFC-5376-6EAA36789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009A-9B62-48CE-A745-CA8387111E41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8F2FDE-0DC6-378B-6C16-3A3D0A1A9B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C9DBCF-CA80-517F-83A3-C864830269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97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Gráfico&#10;&#10;El contenido generado por IA puede ser incorrecto.">
            <a:extLst>
              <a:ext uri="{FF2B5EF4-FFF2-40B4-BE49-F238E27FC236}">
                <a16:creationId xmlns:a16="http://schemas.microsoft.com/office/drawing/2014/main" id="{AFABEED9-F6F1-0483-BA74-016BF74C53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2AA9DDD-1C9A-3C33-853D-5A806E8BFE64}"/>
              </a:ext>
            </a:extLst>
          </p:cNvPr>
          <p:cNvSpPr txBox="1"/>
          <p:nvPr/>
        </p:nvSpPr>
        <p:spPr>
          <a:xfrm>
            <a:off x="604682" y="1315203"/>
            <a:ext cx="9398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026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experiencia del SPS en Rio Negro</a:t>
            </a:r>
            <a:endParaRPr lang="en-US" sz="4000" b="1" dirty="0">
              <a:solidFill>
                <a:srgbClr val="026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FF2570D-31BE-3C3C-DAE3-C5BD08401077}"/>
              </a:ext>
            </a:extLst>
          </p:cNvPr>
          <p:cNvSpPr txBox="1"/>
          <p:nvPr/>
        </p:nvSpPr>
        <p:spPr>
          <a:xfrm>
            <a:off x="604683" y="2930464"/>
            <a:ext cx="6695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26A8B"/>
                </a:solidFill>
                <a:latin typeface="Nunito" pitchFamily="2" charset="0"/>
              </a:rPr>
              <a:t>Javier O. Vilosio</a:t>
            </a:r>
            <a:endParaRPr lang="en-US" sz="2400" dirty="0">
              <a:solidFill>
                <a:srgbClr val="026A8B"/>
              </a:solidFill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175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5F4A8-7875-5356-EF4F-3D757FA40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A650D79-F408-943B-61FA-50C0042A1A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2A3831F-E8DD-0B4B-E57D-56D833C94B65}"/>
              </a:ext>
            </a:extLst>
          </p:cNvPr>
          <p:cNvSpPr txBox="1"/>
          <p:nvPr/>
        </p:nvSpPr>
        <p:spPr>
          <a:xfrm>
            <a:off x="193596" y="705762"/>
            <a:ext cx="10669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s-MX" sz="36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Ley 3.280. Creación del Seguro Provincial de Salud -S.P.S-</a:t>
            </a:r>
            <a:r>
              <a:rPr lang="es-MX" sz="360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C2CD794-4159-A47C-252B-12EC9F73E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924" y="1752014"/>
            <a:ext cx="5294066" cy="454958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489A511-9C37-0400-0CF0-0A30EEC8A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0197" y="511913"/>
            <a:ext cx="1074859" cy="120032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E7D46B9-B4D8-5FD3-B448-324AE62761C3}"/>
              </a:ext>
            </a:extLst>
          </p:cNvPr>
          <p:cNvSpPr txBox="1"/>
          <p:nvPr/>
        </p:nvSpPr>
        <p:spPr>
          <a:xfrm>
            <a:off x="193596" y="3156291"/>
            <a:ext cx="671926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s-MX" sz="2400" i="0" dirty="0">
                <a:solidFill>
                  <a:srgbClr val="3C484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Sancionada el 25-02-</a:t>
            </a:r>
            <a:r>
              <a:rPr lang="es-MX" sz="3200" b="1" i="0" dirty="0">
                <a:solidFill>
                  <a:srgbClr val="3C484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1999</a:t>
            </a:r>
            <a:r>
              <a:rPr lang="es-MX" sz="2400" i="0" dirty="0">
                <a:solidFill>
                  <a:srgbClr val="3C484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| </a:t>
            </a:r>
          </a:p>
          <a:p>
            <a:pPr algn="l">
              <a:buNone/>
            </a:pPr>
            <a:r>
              <a:rPr lang="es-MX" sz="2400" i="0" dirty="0">
                <a:solidFill>
                  <a:srgbClr val="3C484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Promulgada el 10-03-1999 por Decreto Nº216</a:t>
            </a:r>
          </a:p>
          <a:p>
            <a:pPr algn="l">
              <a:buNone/>
            </a:pPr>
            <a:endParaRPr lang="es-MX" sz="2400" i="0" dirty="0">
              <a:solidFill>
                <a:srgbClr val="3C484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es-MX" sz="2400" i="0" dirty="0">
                <a:solidFill>
                  <a:srgbClr val="3C484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Publicado en el B.O.Prov. Nº3665 Pág.3</a:t>
            </a:r>
          </a:p>
        </p:txBody>
      </p:sp>
    </p:spTree>
    <p:extLst>
      <p:ext uri="{BB962C8B-B14F-4D97-AF65-F5344CB8AC3E}">
        <p14:creationId xmlns:p14="http://schemas.microsoft.com/office/powerpoint/2010/main" val="3759985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948AB-9880-69C9-8D11-38A35C474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07DB41B-E273-5EA4-1918-2557142502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5A6B19A-1D10-7397-7D79-366684443F43}"/>
              </a:ext>
            </a:extLst>
          </p:cNvPr>
          <p:cNvSpPr txBox="1"/>
          <p:nvPr/>
        </p:nvSpPr>
        <p:spPr>
          <a:xfrm>
            <a:off x="627888" y="1608433"/>
            <a:ext cx="1089355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s-MX" sz="2800" i="1" dirty="0">
                <a:latin typeface="Arial" panose="020B0604020202020204" pitchFamily="34" charset="0"/>
                <a:cs typeface="Arial" panose="020B0604020202020204" pitchFamily="34" charset="0"/>
              </a:rPr>
              <a:t>mecanismo  de  </a:t>
            </a:r>
            <a:r>
              <a:rPr lang="es-MX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aseguramiento  público </a:t>
            </a:r>
            <a:r>
              <a:rPr lang="es-MX" sz="2800" i="1" dirty="0">
                <a:latin typeface="Arial" panose="020B0604020202020204" pitchFamily="34" charset="0"/>
                <a:cs typeface="Arial" panose="020B0604020202020204" pitchFamily="34" charset="0"/>
              </a:rPr>
              <a:t>de los riesgos  que,  en materia  de  atención  de la salud, deban afrontar  todos  los habitantes  de  la Provincia de Río Negro que </a:t>
            </a:r>
            <a:r>
              <a:rPr lang="es-MX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no  posean  otra cobertura  para los mismos y los que, a través de convenios  o adhesiones  correspondientes, transfieran a la órbita del  SPS la  atención de dichos riesgos, en forma grupal o  individual</a:t>
            </a:r>
            <a:r>
              <a:rPr lang="es-MX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07249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8B4AD-D606-61BE-E0A6-94310E13B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C31079B-3D84-F699-459F-15F3D90A55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E080DD4-256E-31A8-60A6-117E06D6F712}"/>
              </a:ext>
            </a:extLst>
          </p:cNvPr>
          <p:cNvSpPr txBox="1"/>
          <p:nvPr/>
        </p:nvSpPr>
        <p:spPr>
          <a:xfrm>
            <a:off x="324612" y="519422"/>
            <a:ext cx="6135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objetivos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3013A0-3C92-6C62-30C6-A10501EC1293}"/>
              </a:ext>
            </a:extLst>
          </p:cNvPr>
          <p:cNvSpPr txBox="1"/>
          <p:nvPr/>
        </p:nvSpPr>
        <p:spPr>
          <a:xfrm>
            <a:off x="324612" y="1351356"/>
            <a:ext cx="114711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 Proveer  </a:t>
            </a:r>
            <a:r>
              <a:rPr lang="es-MX" sz="2200" b="1" dirty="0">
                <a:latin typeface="Arial" panose="020B0604020202020204" pitchFamily="34" charset="0"/>
                <a:cs typeface="Arial" panose="020B0604020202020204" pitchFamily="34" charset="0"/>
              </a:rPr>
              <a:t>de  cobertura explícita d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e  la salud  a todos los rionegrinos sin acceso a la seguridad  social  u  otras  formas  de protección,  privadas  o  de  cualquier otro tipo.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44AE02C-1E7B-A82D-6332-99BF27BA1B0B}"/>
              </a:ext>
            </a:extLst>
          </p:cNvPr>
          <p:cNvSpPr txBox="1"/>
          <p:nvPr/>
        </p:nvSpPr>
        <p:spPr>
          <a:xfrm>
            <a:off x="388620" y="2318637"/>
            <a:ext cx="113431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 Incorporación  de  la  </a:t>
            </a:r>
            <a:r>
              <a:rPr lang="es-MX" sz="2200" b="1" dirty="0">
                <a:latin typeface="Arial" panose="020B0604020202020204" pitchFamily="34" charset="0"/>
                <a:cs typeface="Arial" panose="020B0604020202020204" pitchFamily="34" charset="0"/>
              </a:rPr>
              <a:t>cobertura  brindada a través de otras obras sociales, mutualidades, seguros, etc.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AE9E7C8-7F9C-11C9-6417-A887BE783C3A}"/>
              </a:ext>
            </a:extLst>
          </p:cNvPr>
          <p:cNvSpPr txBox="1"/>
          <p:nvPr/>
        </p:nvSpPr>
        <p:spPr>
          <a:xfrm>
            <a:off x="324612" y="3239894"/>
            <a:ext cx="1134313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 Hacer  eficiente la  asignación  de  recursos: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Eliminar los  </a:t>
            </a:r>
            <a:r>
              <a:rPr lang="es-MX" sz="2200" b="1" dirty="0">
                <a:latin typeface="Arial" panose="020B0604020202020204" pitchFamily="34" charset="0"/>
                <a:cs typeface="Arial" panose="020B0604020202020204" pitchFamily="34" charset="0"/>
              </a:rPr>
              <a:t>subsidios públicos  indeseados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Desarrollar una  estructura  de </a:t>
            </a:r>
            <a:r>
              <a:rPr lang="es-MX" sz="2200" b="1" dirty="0">
                <a:latin typeface="Arial" panose="020B0604020202020204" pitchFamily="34" charset="0"/>
                <a:cs typeface="Arial" panose="020B0604020202020204" pitchFamily="34" charset="0"/>
              </a:rPr>
              <a:t>costos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Focalizar  el destino de los fondos  públicos hacia  la  atención  de  la  población  </a:t>
            </a:r>
            <a:r>
              <a:rPr lang="es-MX" sz="2200" b="1" dirty="0">
                <a:latin typeface="Arial" panose="020B0604020202020204" pitchFamily="34" charset="0"/>
                <a:cs typeface="Arial" panose="020B0604020202020204" pitchFamily="34" charset="0"/>
              </a:rPr>
              <a:t>sin  cobertura.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726A5A5-E3A2-4898-2426-71E2BE1951A1}"/>
              </a:ext>
            </a:extLst>
          </p:cNvPr>
          <p:cNvSpPr txBox="1"/>
          <p:nvPr/>
        </p:nvSpPr>
        <p:spPr>
          <a:xfrm>
            <a:off x="324612" y="5121923"/>
            <a:ext cx="113431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</a:t>
            </a:r>
            <a:r>
              <a:rPr lang="es-MX" sz="2200" b="1" dirty="0">
                <a:latin typeface="Arial" panose="020B0604020202020204" pitchFamily="34" charset="0"/>
                <a:cs typeface="Arial" panose="020B0604020202020204" pitchFamily="34" charset="0"/>
              </a:rPr>
              <a:t> Mecanismos de pago y transferencias de fondos  públicos a  los  prestadores del Seguro,  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en el marco de una </a:t>
            </a:r>
            <a:r>
              <a:rPr lang="es-MX" sz="2200" b="1" dirty="0">
                <a:latin typeface="Arial" panose="020B0604020202020204" pitchFamily="34" charset="0"/>
                <a:cs typeface="Arial" panose="020B0604020202020204" pitchFamily="34" charset="0"/>
              </a:rPr>
              <a:t>Red Prestadora Integral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, público-privada.</a:t>
            </a:r>
            <a:endParaRPr lang="es-AR" sz="2200" dirty="0"/>
          </a:p>
        </p:txBody>
      </p:sp>
    </p:spTree>
    <p:extLst>
      <p:ext uri="{BB962C8B-B14F-4D97-AF65-F5344CB8AC3E}">
        <p14:creationId xmlns:p14="http://schemas.microsoft.com/office/powerpoint/2010/main" val="139515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85156-783B-D7AB-61C3-A84F1D60F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35CAA6D-B224-3F2E-2630-3F3A193448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06B6181-B816-9249-5E4A-1B2E03896367}"/>
              </a:ext>
            </a:extLst>
          </p:cNvPr>
          <p:cNvSpPr txBox="1"/>
          <p:nvPr/>
        </p:nvSpPr>
        <p:spPr>
          <a:xfrm>
            <a:off x="256032" y="585217"/>
            <a:ext cx="1170432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cambia el SPS?</a:t>
            </a:r>
          </a:p>
          <a:p>
            <a:pPr>
              <a:buNone/>
            </a:pP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Introduce el concepto de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aseguramiento público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Separa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funciones de prestación y financiamiento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de servicios.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Promueve la adhesión de coberturas existentes en un “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fondo único”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Promueve eficiencia, accesibilidad, equidad y calidad introduciendo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incentivos y regulaciones.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Refuerza la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solidaridad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como principio organizador del financiamiento.</a:t>
            </a:r>
          </a:p>
        </p:txBody>
      </p:sp>
    </p:spTree>
    <p:extLst>
      <p:ext uri="{BB962C8B-B14F-4D97-AF65-F5344CB8AC3E}">
        <p14:creationId xmlns:p14="http://schemas.microsoft.com/office/powerpoint/2010/main" val="3149673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81772-7808-523D-F26C-25E427185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B456822-580E-5080-2CAB-E779597707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FC12464-7BFD-4FB4-F61C-AE3DA0E5F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2610" y="2712654"/>
            <a:ext cx="1074859" cy="120032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679B60F-7508-0B03-C958-DE2612B2BE44}"/>
              </a:ext>
            </a:extLst>
          </p:cNvPr>
          <p:cNvSpPr txBox="1"/>
          <p:nvPr/>
        </p:nvSpPr>
        <p:spPr>
          <a:xfrm>
            <a:off x="146304" y="1799135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 Provincial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1FB6C68-8F5A-863B-8CF0-4F446FEAB5F9}"/>
              </a:ext>
            </a:extLst>
          </p:cNvPr>
          <p:cNvSpPr txBox="1"/>
          <p:nvPr/>
        </p:nvSpPr>
        <p:spPr>
          <a:xfrm>
            <a:off x="146304" y="4143901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Social / EMP/ Seguros</a:t>
            </a:r>
          </a:p>
        </p:txBody>
      </p:sp>
      <p:cxnSp>
        <p:nvCxnSpPr>
          <p:cNvPr id="8" name="Conector: angular 7">
            <a:extLst>
              <a:ext uri="{FF2B5EF4-FFF2-40B4-BE49-F238E27FC236}">
                <a16:creationId xmlns:a16="http://schemas.microsoft.com/office/drawing/2014/main" id="{A45BD9B4-8073-8CCA-29F3-EDE263F04C20}"/>
              </a:ext>
            </a:extLst>
          </p:cNvPr>
          <p:cNvCxnSpPr>
            <a:cxnSpLocks/>
            <a:stCxn id="5" idx="3"/>
            <a:endCxn id="2" idx="1"/>
          </p:cNvCxnSpPr>
          <p:nvPr/>
        </p:nvCxnSpPr>
        <p:spPr>
          <a:xfrm>
            <a:off x="2889504" y="2029968"/>
            <a:ext cx="1213106" cy="1282851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489E7B11-BFDD-4A5E-99A1-4DE34FFE3BFF}"/>
              </a:ext>
            </a:extLst>
          </p:cNvPr>
          <p:cNvCxnSpPr>
            <a:cxnSpLocks/>
            <a:stCxn id="6" idx="3"/>
            <a:endCxn id="2" idx="1"/>
          </p:cNvCxnSpPr>
          <p:nvPr/>
        </p:nvCxnSpPr>
        <p:spPr>
          <a:xfrm flipV="1">
            <a:off x="2889504" y="3312819"/>
            <a:ext cx="1213106" cy="1246581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958F43C-6DE3-BCAB-4DE0-F21573AAB28F}"/>
              </a:ext>
            </a:extLst>
          </p:cNvPr>
          <p:cNvSpPr txBox="1"/>
          <p:nvPr/>
        </p:nvSpPr>
        <p:spPr>
          <a:xfrm>
            <a:off x="7141937" y="2029968"/>
            <a:ext cx="1955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latin typeface="Arial" panose="020B0604020202020204" pitchFamily="34" charset="0"/>
                <a:cs typeface="Arial" panose="020B0604020202020204" pitchFamily="34" charset="0"/>
              </a:rPr>
              <a:t>Prestadores públicos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D6EBC33-82E0-7BD8-27C8-5263C55998D1}"/>
              </a:ext>
            </a:extLst>
          </p:cNvPr>
          <p:cNvSpPr txBox="1"/>
          <p:nvPr/>
        </p:nvSpPr>
        <p:spPr>
          <a:xfrm>
            <a:off x="7149033" y="4075986"/>
            <a:ext cx="1955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latin typeface="Arial" panose="020B0604020202020204" pitchFamily="34" charset="0"/>
                <a:cs typeface="Arial" panose="020B0604020202020204" pitchFamily="34" charset="0"/>
              </a:rPr>
              <a:t>Prestadores privados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06BB2AC-CD69-1580-E441-27C006563190}"/>
              </a:ext>
            </a:extLst>
          </p:cNvPr>
          <p:cNvSpPr txBox="1"/>
          <p:nvPr/>
        </p:nvSpPr>
        <p:spPr>
          <a:xfrm>
            <a:off x="7564136" y="553960"/>
            <a:ext cx="1074859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2400" b="1" dirty="0">
                <a:latin typeface="Arial" panose="020B0604020202020204" pitchFamily="34" charset="0"/>
                <a:cs typeface="Arial" panose="020B0604020202020204" pitchFamily="34" charset="0"/>
              </a:rPr>
              <a:t>CPSP</a:t>
            </a:r>
          </a:p>
        </p:txBody>
      </p:sp>
      <p:cxnSp>
        <p:nvCxnSpPr>
          <p:cNvPr id="22" name="Conector: angular 21">
            <a:extLst>
              <a:ext uri="{FF2B5EF4-FFF2-40B4-BE49-F238E27FC236}">
                <a16:creationId xmlns:a16="http://schemas.microsoft.com/office/drawing/2014/main" id="{FEDBC230-9C92-32E2-2372-316FB8778313}"/>
              </a:ext>
            </a:extLst>
          </p:cNvPr>
          <p:cNvCxnSpPr>
            <a:cxnSpLocks/>
            <a:stCxn id="20" idx="2"/>
            <a:endCxn id="13" idx="0"/>
          </p:cNvCxnSpPr>
          <p:nvPr/>
        </p:nvCxnSpPr>
        <p:spPr>
          <a:xfrm rot="16200000" flipH="1">
            <a:off x="7603539" y="1513652"/>
            <a:ext cx="1014343" cy="18288"/>
          </a:xfrm>
          <a:prstGeom prst="bentConnector3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: angular 24">
            <a:extLst>
              <a:ext uri="{FF2B5EF4-FFF2-40B4-BE49-F238E27FC236}">
                <a16:creationId xmlns:a16="http://schemas.microsoft.com/office/drawing/2014/main" id="{558A60CC-AA22-1201-200E-5059BF136AEF}"/>
              </a:ext>
            </a:extLst>
          </p:cNvPr>
          <p:cNvCxnSpPr>
            <a:stCxn id="2" idx="3"/>
            <a:endCxn id="13" idx="1"/>
          </p:cNvCxnSpPr>
          <p:nvPr/>
        </p:nvCxnSpPr>
        <p:spPr>
          <a:xfrm flipV="1">
            <a:off x="5177469" y="2445467"/>
            <a:ext cx="1964468" cy="867352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: angular 26">
            <a:extLst>
              <a:ext uri="{FF2B5EF4-FFF2-40B4-BE49-F238E27FC236}">
                <a16:creationId xmlns:a16="http://schemas.microsoft.com/office/drawing/2014/main" id="{37F43C8C-8DDD-012E-2A99-2970E918C6F0}"/>
              </a:ext>
            </a:extLst>
          </p:cNvPr>
          <p:cNvCxnSpPr>
            <a:cxnSpLocks/>
            <a:stCxn id="2" idx="3"/>
            <a:endCxn id="14" idx="1"/>
          </p:cNvCxnSpPr>
          <p:nvPr/>
        </p:nvCxnSpPr>
        <p:spPr>
          <a:xfrm>
            <a:off x="5177469" y="3312819"/>
            <a:ext cx="1971564" cy="1178666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errar llave 33">
            <a:extLst>
              <a:ext uri="{FF2B5EF4-FFF2-40B4-BE49-F238E27FC236}">
                <a16:creationId xmlns:a16="http://schemas.microsoft.com/office/drawing/2014/main" id="{EAFB5BB1-8B48-3F67-2510-4890A0BD7551}"/>
              </a:ext>
            </a:extLst>
          </p:cNvPr>
          <p:cNvSpPr/>
          <p:nvPr/>
        </p:nvSpPr>
        <p:spPr>
          <a:xfrm>
            <a:off x="9229344" y="2344673"/>
            <a:ext cx="347472" cy="2046018"/>
          </a:xfrm>
          <a:prstGeom prst="rightBrac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63CFECD-6672-29D9-A6BC-84F42BD94D4C}"/>
              </a:ext>
            </a:extLst>
          </p:cNvPr>
          <p:cNvSpPr txBox="1"/>
          <p:nvPr/>
        </p:nvSpPr>
        <p:spPr>
          <a:xfrm>
            <a:off x="9727225" y="2958093"/>
            <a:ext cx="2025854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prestadora</a:t>
            </a:r>
          </a:p>
        </p:txBody>
      </p:sp>
    </p:spTree>
    <p:extLst>
      <p:ext uri="{BB962C8B-B14F-4D97-AF65-F5344CB8AC3E}">
        <p14:creationId xmlns:p14="http://schemas.microsoft.com/office/powerpoint/2010/main" val="1694805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94171-D1A9-80A1-CDD7-327247864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18B96FD-4DF1-E510-572D-98F607F6B5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45AE0A2-3946-84F8-879E-D30F889EE3FB}"/>
              </a:ext>
            </a:extLst>
          </p:cNvPr>
          <p:cNvSpPr txBox="1"/>
          <p:nvPr/>
        </p:nvSpPr>
        <p:spPr>
          <a:xfrm>
            <a:off x="251460" y="152525"/>
            <a:ext cx="11763756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 de Identificación de Beneficiarios (PIB)</a:t>
            </a:r>
            <a:r>
              <a:rPr lang="es-MX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elaborar y mantener actualizada  la  base informativa que describe a los beneficiarios  del SPS. 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 de  Cobertura  Básica (PCB):  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programa médico bajo cobertura del SPS, base sobre la  cual  se calculan los costos y valores del sistema. Deberá  establecer los mecanismos de excepción que correspondieran en caso de prestaciones no incluidas. 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MX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 de  Evaluación de Calidad de  los  Prestadores (PEC): 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monitoreo y difusión  del cumplimiento de los estándares de calidad de la red prestadora del SPS, será la base  para la contratación de los mismos por el SPS. 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MX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 de Contratos de Gestión y Modalidades de  Pago (PCG): 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relaciona la estructura administradora con los prestadores del SPS, en cuanto a estándares, metas y formas de pago. 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MX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 de  Atención a las Personas y  Red  Prestadora Integral   (PAP):  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modelo  de  atención a implementar y  la conformación de  la red prestadora público-privada. </a:t>
            </a:r>
            <a:endParaRPr lang="es-A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727336"/>
      </p:ext>
    </p:extLst>
  </p:cSld>
  <p:clrMapOvr>
    <a:masterClrMapping/>
  </p:clrMapOvr>
  <p:transition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8E56B-7B23-4E34-65CC-426C78368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DE2CF6F-23CA-6D99-5240-6A2AC01E7F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E13698-7E67-2472-B20C-2A615109C136}"/>
              </a:ext>
            </a:extLst>
          </p:cNvPr>
          <p:cNvSpPr txBox="1"/>
          <p:nvPr/>
        </p:nvSpPr>
        <p:spPr>
          <a:xfrm>
            <a:off x="525018" y="705177"/>
            <a:ext cx="11141964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indent="55563">
              <a:buNone/>
            </a:pPr>
            <a:r>
              <a:rPr lang="es-ES_tradnl" sz="32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Conjunto de reformas que aseguren la autonomía y capacidad de gestión locales en cada prestador público </a:t>
            </a:r>
          </a:p>
          <a:p>
            <a:pPr marL="0" marR="0" indent="450215">
              <a:buNone/>
            </a:pPr>
            <a:endParaRPr lang="es-ES_tradnl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indent="-342900">
              <a:buFont typeface="Wingdings" panose="05000000000000000000" pitchFamily="2" charset="2"/>
              <a:buChar char="ü"/>
            </a:pPr>
            <a:r>
              <a:rPr lang="es-ES_tradnl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Ley provincial  2.570 </a:t>
            </a: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descentralización hospitalaria,</a:t>
            </a:r>
          </a:p>
          <a:p>
            <a:pPr marL="342900" marR="0" indent="-342900">
              <a:buFont typeface="Wingdings" panose="05000000000000000000" pitchFamily="2" charset="2"/>
              <a:buChar char="ü"/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dhesión al </a:t>
            </a:r>
            <a:r>
              <a:rPr lang="es-ES_tradnl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Decreto PEN </a:t>
            </a:r>
            <a:r>
              <a:rPr lang="es-ES_tradnl" sz="2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Nº</a:t>
            </a:r>
            <a:r>
              <a:rPr lang="es-ES_tradnl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578</a:t>
            </a: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Hospital Público de Autogestión; </a:t>
            </a:r>
          </a:p>
          <a:p>
            <a:pPr marL="342900" marR="0" indent="-342900">
              <a:buFont typeface="Wingdings" panose="05000000000000000000" pitchFamily="2" charset="2"/>
              <a:buChar char="ü"/>
            </a:pPr>
            <a:r>
              <a:rPr lang="es-ES_tradnl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PRESSAL:</a:t>
            </a:r>
            <a:endParaRPr lang="es-ES_tradnl" sz="24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Costos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Perfil epidemiológico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Metas de cobertura y calidad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Fortalecimiento institucional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Contratos de Gestión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apacitación para nuevos modelos de gestión 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eformas de estatuto y escalafón, 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acturación y cobro de las prestaciones hospitalarias),.</a:t>
            </a:r>
            <a:endParaRPr lang="es-AR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544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D4ACA-A9BA-D20C-B8A2-5455332D1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007DE0D-7982-F702-1445-80936BE64D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798B2F-3399-C4DE-A5C6-A43439961903}"/>
              </a:ext>
            </a:extLst>
          </p:cNvPr>
          <p:cNvSpPr txBox="1"/>
          <p:nvPr/>
        </p:nvSpPr>
        <p:spPr>
          <a:xfrm>
            <a:off x="490728" y="1865843"/>
            <a:ext cx="1128064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MX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Rentas Generales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,  con la </a:t>
            </a:r>
            <a:r>
              <a:rPr lang="es-MX" sz="2400" u="sng" dirty="0">
                <a:latin typeface="Arial" panose="020B0604020202020204" pitchFamily="34" charset="0"/>
                <a:cs typeface="Arial" panose="020B0604020202020204" pitchFamily="34" charset="0"/>
              </a:rPr>
              <a:t>progresiva afectación 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de los  recursos  presupuestarios  previstos para el  CPSP; 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MX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 provenientes  de  convenios</a:t>
            </a:r>
            <a:r>
              <a:rPr lang="es-MX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con la  Seguridad  Social, Seguros, Prepagos,  etcétera; 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MX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Fondo Permanente  para</a:t>
            </a:r>
            <a:r>
              <a:rPr lang="es-MX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gastos extraordinarios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de prestaciones  de alta  complejidad e infrecuentes (catastróficos). Fondos del SPS + aportes a determinar por la reglamentación (PE).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7749FC9-6C99-8587-659D-E01343A35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352" y="5031306"/>
            <a:ext cx="2619375" cy="174307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A563CC6-434F-4057-93C1-603593AF213F}"/>
              </a:ext>
            </a:extLst>
          </p:cNvPr>
          <p:cNvSpPr txBox="1"/>
          <p:nvPr/>
        </p:nvSpPr>
        <p:spPr>
          <a:xfrm>
            <a:off x="490728" y="641175"/>
            <a:ext cx="6135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financiamiento</a:t>
            </a:r>
          </a:p>
        </p:txBody>
      </p:sp>
    </p:spTree>
    <p:extLst>
      <p:ext uri="{BB962C8B-B14F-4D97-AF65-F5344CB8AC3E}">
        <p14:creationId xmlns:p14="http://schemas.microsoft.com/office/powerpoint/2010/main" val="1918113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A0C78-04B2-F0C7-8A4A-02D566CB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7C62935-0207-1D70-FB8C-C7F42A1B62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85FF042-A1B2-A867-5447-E3DAF9414B76}"/>
              </a:ext>
            </a:extLst>
          </p:cNvPr>
          <p:cNvSpPr txBox="1"/>
          <p:nvPr/>
        </p:nvSpPr>
        <p:spPr>
          <a:xfrm>
            <a:off x="365760" y="1449217"/>
            <a:ext cx="11173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u="sng" dirty="0">
                <a:latin typeface="Arial" panose="020B0604020202020204" pitchFamily="34" charset="0"/>
                <a:cs typeface="Arial" panose="020B0604020202020204" pitchFamily="34" charset="0"/>
              </a:rPr>
              <a:t>Población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(Censo 1991) 506.772</a:t>
            </a:r>
          </a:p>
          <a:p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Sin cobertura: 38,8 % (196.000)</a:t>
            </a:r>
          </a:p>
          <a:p>
            <a:r>
              <a:rPr lang="es-AR" sz="2400" b="1" dirty="0">
                <a:latin typeface="Arial" panose="020B0604020202020204" pitchFamily="34" charset="0"/>
                <a:cs typeface="Arial" panose="020B0604020202020204" pitchFamily="34" charset="0"/>
              </a:rPr>
              <a:t>Con cobertura 61,2 %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(310.000)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C9AC5E5-E67E-5912-14B6-C6C07106C6E7}"/>
              </a:ext>
            </a:extLst>
          </p:cNvPr>
          <p:cNvSpPr txBox="1"/>
          <p:nvPr/>
        </p:nvSpPr>
        <p:spPr>
          <a:xfrm>
            <a:off x="472440" y="641175"/>
            <a:ext cx="6135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financiamiento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63DF7F6-B57C-B13F-87E3-3A60172E7F47}"/>
              </a:ext>
            </a:extLst>
          </p:cNvPr>
          <p:cNvSpPr txBox="1"/>
          <p:nvPr/>
        </p:nvSpPr>
        <p:spPr>
          <a:xfrm>
            <a:off x="365760" y="2673885"/>
            <a:ext cx="2743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IPROSS: 120.000 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350F7D3-CF9E-54B3-7F7A-2812ECC3485A}"/>
              </a:ext>
            </a:extLst>
          </p:cNvPr>
          <p:cNvSpPr txBox="1"/>
          <p:nvPr/>
        </p:nvSpPr>
        <p:spPr>
          <a:xfrm>
            <a:off x="365760" y="3264275"/>
            <a:ext cx="113934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Sobre un total de 42.124 egresos registrados en 1997, tenían cobertura de OOSS 4.991 (</a:t>
            </a:r>
            <a:r>
              <a:rPr lang="es-AR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11,85%</a:t>
            </a:r>
            <a:r>
              <a:rPr lang="es-A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75A31DD-96D4-ED31-51B5-1313BF6EA984}"/>
              </a:ext>
            </a:extLst>
          </p:cNvPr>
          <p:cNvSpPr txBox="1"/>
          <p:nvPr/>
        </p:nvSpPr>
        <p:spPr>
          <a:xfrm>
            <a:off x="-103632" y="4276306"/>
            <a:ext cx="38587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0215">
              <a:buNone/>
            </a:pPr>
            <a:r>
              <a:rPr lang="es-A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IPROSS: 1999 (40%)  </a:t>
            </a:r>
          </a:p>
          <a:p>
            <a:pPr marL="0" marR="0" indent="450215">
              <a:buNone/>
            </a:pPr>
            <a:r>
              <a:rPr lang="es-A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PAMI 1.487 (29,8%) </a:t>
            </a:r>
          </a:p>
          <a:p>
            <a:pPr marL="0" marR="0" indent="450215">
              <a:buNone/>
            </a:pPr>
            <a:r>
              <a:rPr lang="es-A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OSPRERA 574 (11,5%)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6B292CD-9E26-3B1E-C90D-2C5245F7A42B}"/>
              </a:ext>
            </a:extLst>
          </p:cNvPr>
          <p:cNvSpPr txBox="1"/>
          <p:nvPr/>
        </p:nvSpPr>
        <p:spPr>
          <a:xfrm>
            <a:off x="4117888" y="4645635"/>
            <a:ext cx="96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>
                <a:latin typeface="Arial" panose="020B0604020202020204" pitchFamily="34" charset="0"/>
                <a:cs typeface="Arial" panose="020B0604020202020204" pitchFamily="34" charset="0"/>
              </a:rPr>
              <a:t>81%</a:t>
            </a:r>
          </a:p>
        </p:txBody>
      </p:sp>
      <p:sp>
        <p:nvSpPr>
          <p:cNvPr id="31" name="Cerrar llave 30">
            <a:extLst>
              <a:ext uri="{FF2B5EF4-FFF2-40B4-BE49-F238E27FC236}">
                <a16:creationId xmlns:a16="http://schemas.microsoft.com/office/drawing/2014/main" id="{4CA6A4DB-7985-036C-D1A3-11FD252EF857}"/>
              </a:ext>
            </a:extLst>
          </p:cNvPr>
          <p:cNvSpPr/>
          <p:nvPr/>
        </p:nvSpPr>
        <p:spPr>
          <a:xfrm>
            <a:off x="3703340" y="4276304"/>
            <a:ext cx="310896" cy="1200329"/>
          </a:xfrm>
          <a:prstGeom prst="rightBrac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1356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28" grpId="0"/>
      <p:bldP spid="29" grpId="0"/>
      <p:bldP spid="30" grpId="0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BA74C-22C0-3012-2B07-1F11ACF0E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724F00E-2FF7-9B42-D255-3CE137EC3F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A97604F-ABD8-D33D-0B08-880197564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509412"/>
              </p:ext>
            </p:extLst>
          </p:nvPr>
        </p:nvGraphicFramePr>
        <p:xfrm>
          <a:off x="222504" y="2084832"/>
          <a:ext cx="9305544" cy="44291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15405">
                  <a:extLst>
                    <a:ext uri="{9D8B030D-6E8A-4147-A177-3AD203B41FA5}">
                      <a16:colId xmlns:a16="http://schemas.microsoft.com/office/drawing/2014/main" val="692150033"/>
                    </a:ext>
                  </a:extLst>
                </a:gridCol>
                <a:gridCol w="3328899">
                  <a:extLst>
                    <a:ext uri="{9D8B030D-6E8A-4147-A177-3AD203B41FA5}">
                      <a16:colId xmlns:a16="http://schemas.microsoft.com/office/drawing/2014/main" val="934231673"/>
                    </a:ext>
                  </a:extLst>
                </a:gridCol>
                <a:gridCol w="1361240">
                  <a:extLst>
                    <a:ext uri="{9D8B030D-6E8A-4147-A177-3AD203B41FA5}">
                      <a16:colId xmlns:a16="http://schemas.microsoft.com/office/drawing/2014/main" val="293811148"/>
                    </a:ext>
                  </a:extLst>
                </a:gridCol>
              </a:tblGrid>
              <a:tr h="276822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OOSS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 benef.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del total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599105227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PAMI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37.479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21,4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831358407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Rurales y estibadores (OSPRERA).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28.316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16,2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779100149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</a:t>
                      </a: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De Comercio (OSECAC).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23.571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13,5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535641504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Obr. De la construcción (Ospecon).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10.656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031539499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Empacadores de fruta de RN y Nqn.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8.787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856494201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 de Ejecutivos (Osde)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5.264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205860244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Hoteleros y gastronómicos.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4.058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264660385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Docentes (Osplad).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3.578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84668455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Luz y Fuerza.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3.438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023535521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Bancarios.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2.952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646291725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Petróleo y gas privado.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2.674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12900758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 Civil de la Nación.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2.658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684903200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Trabajadores de la sanidad.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2.598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755808749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Alimentación.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2.477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354446426"/>
                  </a:ext>
                </a:extLst>
              </a:tr>
              <a:tr h="2768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Camioneros.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2.334</a:t>
                      </a:r>
                      <a:endParaRPr lang="es-AR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s-A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  <a:endParaRPr lang="es-AR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927522089"/>
                  </a:ext>
                </a:extLst>
              </a:tr>
            </a:tbl>
          </a:graphicData>
        </a:graphic>
      </p:graphicFrame>
      <p:sp>
        <p:nvSpPr>
          <p:cNvPr id="20" name="CuadroTexto 19">
            <a:extLst>
              <a:ext uri="{FF2B5EF4-FFF2-40B4-BE49-F238E27FC236}">
                <a16:creationId xmlns:a16="http://schemas.microsoft.com/office/drawing/2014/main" id="{C213E8B7-60D3-6DB0-E160-A89028F3A3C0}"/>
              </a:ext>
            </a:extLst>
          </p:cNvPr>
          <p:cNvSpPr txBox="1"/>
          <p:nvPr/>
        </p:nvSpPr>
        <p:spPr>
          <a:xfrm>
            <a:off x="222504" y="1556150"/>
            <a:ext cx="8464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s-A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Principales OOSS Nacionales, según padrón del ANSES, Río Negro. 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1998.</a:t>
            </a:r>
            <a:endParaRPr lang="es-AR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0C8F891-456A-5BB3-1DC2-934C1F862331}"/>
              </a:ext>
            </a:extLst>
          </p:cNvPr>
          <p:cNvSpPr txBox="1"/>
          <p:nvPr/>
        </p:nvSpPr>
        <p:spPr>
          <a:xfrm>
            <a:off x="472440" y="641175"/>
            <a:ext cx="6135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financiamiento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17B1DD-9B51-DDF8-5F87-E7273BC19EC4}"/>
              </a:ext>
            </a:extLst>
          </p:cNvPr>
          <p:cNvSpPr/>
          <p:nvPr/>
        </p:nvSpPr>
        <p:spPr>
          <a:xfrm>
            <a:off x="222504" y="2322576"/>
            <a:ext cx="9305544" cy="14264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9AF3A27-CB2A-137B-F583-8F5D9FF5B603}"/>
              </a:ext>
            </a:extLst>
          </p:cNvPr>
          <p:cNvSpPr txBox="1"/>
          <p:nvPr/>
        </p:nvSpPr>
        <p:spPr>
          <a:xfrm>
            <a:off x="9750532" y="2804975"/>
            <a:ext cx="1115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62,2%</a:t>
            </a:r>
          </a:p>
        </p:txBody>
      </p:sp>
    </p:spTree>
    <p:extLst>
      <p:ext uri="{BB962C8B-B14F-4D97-AF65-F5344CB8AC3E}">
        <p14:creationId xmlns:p14="http://schemas.microsoft.com/office/powerpoint/2010/main" val="1013803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BCC4E-FE21-91D7-006E-F9D1F86F9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3DE1EBA-A1CA-99C6-785C-F5BC5B7EE3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32547CA-1F16-0EC2-A687-205AA4AE1410}"/>
              </a:ext>
            </a:extLst>
          </p:cNvPr>
          <p:cNvSpPr txBox="1"/>
          <p:nvPr/>
        </p:nvSpPr>
        <p:spPr>
          <a:xfrm>
            <a:off x="324612" y="519422"/>
            <a:ext cx="6135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PCG: contratos de gestión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16C7D8-8B7E-12AD-6971-FEB502F5D31A}"/>
              </a:ext>
            </a:extLst>
          </p:cNvPr>
          <p:cNvSpPr txBox="1"/>
          <p:nvPr/>
        </p:nvSpPr>
        <p:spPr>
          <a:xfrm>
            <a:off x="324612" y="1232213"/>
            <a:ext cx="1145286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buFont typeface="Arial" panose="020B0604020202020204" pitchFamily="34" charset="0"/>
              <a:buChar char="•"/>
              <a:tabLst>
                <a:tab pos="678815" algn="l"/>
              </a:tabLst>
            </a:pP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Cambio de la </a:t>
            </a:r>
            <a:r>
              <a:rPr lang="es-ES_tradn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cultura organizativa. A</a:t>
            </a: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vance en el modelo de descentralización de la gestión, genera "líneas de trabajo" definidas y acordadas. 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indent="-342900" algn="just">
              <a:buFont typeface="Arial" panose="020B0604020202020204" pitchFamily="34" charset="0"/>
              <a:buChar char="•"/>
            </a:pP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buFont typeface="Arial" panose="020B0604020202020204" pitchFamily="34" charset="0"/>
              <a:buChar char="•"/>
              <a:tabLst>
                <a:tab pos="678815" algn="l"/>
              </a:tabLst>
            </a:pPr>
            <a:r>
              <a:rPr lang="es-ES_tradn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Dirección por objetivos</a:t>
            </a: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Metas cuantificadas, indicadores y modalidades de evaluación continuas. 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algn="just"/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buFont typeface="Arial" panose="020B0604020202020204" pitchFamily="34" charset="0"/>
              <a:buChar char="•"/>
              <a:tabLst>
                <a:tab pos="678815" algn="l"/>
              </a:tabLst>
            </a:pP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Nuevas herramientas de </a:t>
            </a:r>
            <a:r>
              <a:rPr lang="es-ES_tradn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gestión</a:t>
            </a: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algn="just"/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buFont typeface="Arial" panose="020B0604020202020204" pitchFamily="34" charset="0"/>
              <a:buChar char="•"/>
              <a:tabLst>
                <a:tab pos="678815" algn="l"/>
              </a:tabLst>
            </a:pP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Vincula </a:t>
            </a:r>
            <a:r>
              <a:rPr lang="es-ES_tradn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costos</a:t>
            </a: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 actividades.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algn="just"/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buFont typeface="Arial" panose="020B0604020202020204" pitchFamily="34" charset="0"/>
              <a:buChar char="•"/>
              <a:tabLst>
                <a:tab pos="678815" algn="l"/>
              </a:tabLst>
            </a:pP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Potencia los </a:t>
            </a:r>
            <a:r>
              <a:rPr lang="es-ES_tradn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sistemas de información. M</a:t>
            </a: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onitoreo continuo de metas.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algn="just"/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buFont typeface="Arial" panose="020B0604020202020204" pitchFamily="34" charset="0"/>
              <a:buChar char="•"/>
              <a:tabLst>
                <a:tab pos="678815" algn="l"/>
              </a:tabLst>
            </a:pP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Mejoramiento de la </a:t>
            </a:r>
            <a:r>
              <a:rPr lang="es-ES_tradn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eficiencia</a:t>
            </a: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Optimización del uso de recursos.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algn="just"/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buFont typeface="Arial" panose="020B0604020202020204" pitchFamily="34" charset="0"/>
              <a:buChar char="•"/>
              <a:tabLst>
                <a:tab pos="678815" algn="l"/>
              </a:tabLst>
            </a:pPr>
            <a:r>
              <a:rPr lang="es-ES_tradnl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Incentivos</a:t>
            </a:r>
            <a:r>
              <a:rPr lang="es-ES_tradnl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la producción y la calidad del servicio. Identifica necesidades de capacitación y estímulo.</a:t>
            </a:r>
            <a:endParaRPr lang="es-A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343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E6AC6-337E-3179-9D61-BE64A9D26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3BC7946-77AE-22F9-B664-86B9A86C58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1A8B250-EEF3-FA56-2029-02FF72AD2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71" y="309910"/>
            <a:ext cx="10604905" cy="623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72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F284B-9830-FAAB-7240-C1DB20D0C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36FCFC7-0245-B77C-E06A-06F856D5BE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EE33B5D-4B07-24D7-D0E9-692E864BC8B2}"/>
              </a:ext>
            </a:extLst>
          </p:cNvPr>
          <p:cNvSpPr txBox="1"/>
          <p:nvPr/>
        </p:nvSpPr>
        <p:spPr>
          <a:xfrm>
            <a:off x="489204" y="1315745"/>
            <a:ext cx="11105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>
              <a:buNone/>
            </a:pP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concepto de PCB es concebido como la unidad de calculo de los costos del sistema, que podrán ser financiados a través de los mecanismos de pago ya referidos (capitación, modulación, GRD, etc.). El PCB estandariza la oferta a ser cubierta por la Red Prestadora Integral.</a:t>
            </a:r>
            <a:endParaRPr lang="es-AR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7068A71-970E-1947-564B-A80BE197DA75}"/>
              </a:ext>
            </a:extLst>
          </p:cNvPr>
          <p:cNvSpPr txBox="1"/>
          <p:nvPr/>
        </p:nvSpPr>
        <p:spPr>
          <a:xfrm>
            <a:off x="525780" y="3096953"/>
            <a:ext cx="1106881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>
              <a:buNone/>
            </a:pP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Existirían </a:t>
            </a:r>
            <a:r>
              <a:rPr lang="es-ES_tradnl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prestaciones fuera del PCB </a:t>
            </a: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dos tipos: </a:t>
            </a:r>
          </a:p>
          <a:p>
            <a:pPr marR="0" algn="just">
              <a:buNone/>
            </a:pPr>
            <a:endParaRPr lang="es-ES_tradnl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indent="-342900" algn="just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aquellas que van a ser cubiertas previa autorización (y auditoría) por el SPS; y</a:t>
            </a:r>
          </a:p>
          <a:p>
            <a:pPr marL="342900" marR="0" indent="-342900" algn="just">
              <a:buFont typeface="Arial" panose="020B0604020202020204" pitchFamily="34" charset="0"/>
              <a:buChar char="•"/>
            </a:pPr>
            <a:endParaRPr lang="es-ES_tradnl" sz="24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indent="-342900" algn="just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que no serán reconocidas con cargo al SPS: tal como ahora no se brindan en la red pública las cirugías de embellecimiento, el </a:t>
            </a:r>
            <a:r>
              <a:rPr lang="es-ES_tradnl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excimer</a:t>
            </a:r>
            <a:r>
              <a:rPr lang="es-ES_trad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láser, los tratamientos de infertilidad, ciertas prótesis, etc.</a:t>
            </a:r>
            <a:endParaRPr lang="es-AR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479BF79-3B11-D029-9C89-F0DCAD1A96D9}"/>
              </a:ext>
            </a:extLst>
          </p:cNvPr>
          <p:cNvSpPr txBox="1"/>
          <p:nvPr/>
        </p:nvSpPr>
        <p:spPr>
          <a:xfrm>
            <a:off x="324612" y="519422"/>
            <a:ext cx="6135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PCB: la cobertura</a:t>
            </a:r>
          </a:p>
        </p:txBody>
      </p:sp>
    </p:spTree>
    <p:extLst>
      <p:ext uri="{BB962C8B-B14F-4D97-AF65-F5344CB8AC3E}">
        <p14:creationId xmlns:p14="http://schemas.microsoft.com/office/powerpoint/2010/main" val="355368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DA6F5-44AF-813C-2086-D1596CB46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ADEC991-BEF6-64BA-972C-C8DF8818EA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DADF9F5-5B2A-D2A3-1A41-F5407F8F7DB6}"/>
              </a:ext>
            </a:extLst>
          </p:cNvPr>
          <p:cNvSpPr txBox="1"/>
          <p:nvPr/>
        </p:nvSpPr>
        <p:spPr>
          <a:xfrm>
            <a:off x="457200" y="746451"/>
            <a:ext cx="11518392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Implementación como política pública</a:t>
            </a:r>
          </a:p>
          <a:p>
            <a:pPr>
              <a:buNone/>
            </a:pP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Plazo máximo de implementación: 2 años desde la sanción.</a:t>
            </a:r>
          </a:p>
          <a:p>
            <a:pPr>
              <a:buFont typeface="Arial" panose="020B0604020202020204" pitchFamily="34" charset="0"/>
              <a:buChar char="•"/>
            </a:pPr>
            <a:endParaRPr lang="es-MX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Diseño de una estructura administrativa autónoma para gestionar el seguro (IPROSS).</a:t>
            </a:r>
          </a:p>
          <a:p>
            <a:pPr>
              <a:buFont typeface="Arial" panose="020B0604020202020204" pitchFamily="34" charset="0"/>
              <a:buChar char="•"/>
            </a:pPr>
            <a:endParaRPr lang="es-MX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Coordinación estrecha entre la autoridad sanitaria y el organismo administrador.</a:t>
            </a:r>
          </a:p>
          <a:p>
            <a:pPr>
              <a:buFont typeface="Arial" panose="020B0604020202020204" pitchFamily="34" charset="0"/>
              <a:buChar char="•"/>
            </a:pPr>
            <a:endParaRPr lang="es-MX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Adaptación progresiva de hospitales y prestadores a los estándares del SPS.</a:t>
            </a:r>
          </a:p>
        </p:txBody>
      </p:sp>
    </p:spTree>
    <p:extLst>
      <p:ext uri="{BB962C8B-B14F-4D97-AF65-F5344CB8AC3E}">
        <p14:creationId xmlns:p14="http://schemas.microsoft.com/office/powerpoint/2010/main" val="585945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F9800-BF53-841C-BDB4-F6E776E22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F8ECF2C-590E-5951-20AA-3CBFF0E4AF1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6E1CAA-9B12-0502-ABC2-A84EAA6CB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29" y="802092"/>
            <a:ext cx="5392848" cy="283559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55280D2-8138-C22A-C6EA-CE29FCFCE23F}"/>
              </a:ext>
            </a:extLst>
          </p:cNvPr>
          <p:cNvSpPr txBox="1"/>
          <p:nvPr/>
        </p:nvSpPr>
        <p:spPr>
          <a:xfrm>
            <a:off x="4572000" y="2767280"/>
            <a:ext cx="6638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dirty="0">
                <a:latin typeface="Arial" panose="020B0604020202020204" pitchFamily="34" charset="0"/>
                <a:cs typeface="Arial" panose="020B0604020202020204" pitchFamily="34" charset="0"/>
              </a:rPr>
              <a:t>Lo que paso después…esa es otra historia…</a:t>
            </a:r>
          </a:p>
        </p:txBody>
      </p:sp>
    </p:spTree>
    <p:extLst>
      <p:ext uri="{BB962C8B-B14F-4D97-AF65-F5344CB8AC3E}">
        <p14:creationId xmlns:p14="http://schemas.microsoft.com/office/powerpoint/2010/main" val="360562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4C231-473D-F097-3BF7-87B3D5D2C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B9527FE-E641-64C9-FE26-8B31544DD5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4A0337F-7184-09FA-84A4-4FBB1628B49E}"/>
              </a:ext>
            </a:extLst>
          </p:cNvPr>
          <p:cNvSpPr txBox="1"/>
          <p:nvPr/>
        </p:nvSpPr>
        <p:spPr>
          <a:xfrm>
            <a:off x="3810000" y="3044279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1282840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1078</Words>
  <Application>Microsoft Office PowerPoint</Application>
  <PresentationFormat>Panorámica</PresentationFormat>
  <Paragraphs>155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Nunito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Julieta Horvath</dc:creator>
  <cp:lastModifiedBy>Javier Vilosio</cp:lastModifiedBy>
  <cp:revision>99</cp:revision>
  <dcterms:created xsi:type="dcterms:W3CDTF">2025-09-01T14:27:57Z</dcterms:created>
  <dcterms:modified xsi:type="dcterms:W3CDTF">2025-11-04T17:12:33Z</dcterms:modified>
</cp:coreProperties>
</file>