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 id="2147483697" r:id="rId4"/>
    <p:sldMasterId id="2147483711" r:id="rId5"/>
    <p:sldMasterId id="2147483723" r:id="rId6"/>
    <p:sldMasterId id="2147483735" r:id="rId7"/>
  </p:sldMasterIdLst>
  <p:notesMasterIdLst>
    <p:notesMasterId r:id="rId71"/>
  </p:notesMasterIdLst>
  <p:sldIdLst>
    <p:sldId id="6261" r:id="rId8"/>
    <p:sldId id="2610" r:id="rId9"/>
    <p:sldId id="6262" r:id="rId10"/>
    <p:sldId id="2675" r:id="rId11"/>
    <p:sldId id="6263" r:id="rId12"/>
    <p:sldId id="6264" r:id="rId13"/>
    <p:sldId id="6265" r:id="rId14"/>
    <p:sldId id="6266" r:id="rId15"/>
    <p:sldId id="6267" r:id="rId16"/>
    <p:sldId id="6268" r:id="rId17"/>
    <p:sldId id="6269" r:id="rId18"/>
    <p:sldId id="6270" r:id="rId19"/>
    <p:sldId id="6271" r:id="rId20"/>
    <p:sldId id="6272" r:id="rId21"/>
    <p:sldId id="6273" r:id="rId22"/>
    <p:sldId id="6274" r:id="rId23"/>
    <p:sldId id="6275" r:id="rId24"/>
    <p:sldId id="6276" r:id="rId25"/>
    <p:sldId id="6277" r:id="rId26"/>
    <p:sldId id="6278" r:id="rId27"/>
    <p:sldId id="6279" r:id="rId28"/>
    <p:sldId id="6280" r:id="rId29"/>
    <p:sldId id="6281" r:id="rId30"/>
    <p:sldId id="6282" r:id="rId31"/>
    <p:sldId id="6283" r:id="rId32"/>
    <p:sldId id="6284" r:id="rId33"/>
    <p:sldId id="6285" r:id="rId34"/>
    <p:sldId id="6286" r:id="rId35"/>
    <p:sldId id="6287" r:id="rId36"/>
    <p:sldId id="6288" r:id="rId37"/>
    <p:sldId id="6289" r:id="rId38"/>
    <p:sldId id="6290" r:id="rId39"/>
    <p:sldId id="6291" r:id="rId40"/>
    <p:sldId id="6292" r:id="rId41"/>
    <p:sldId id="6293" r:id="rId42"/>
    <p:sldId id="6294" r:id="rId43"/>
    <p:sldId id="6295" r:id="rId44"/>
    <p:sldId id="6296" r:id="rId45"/>
    <p:sldId id="6297" r:id="rId46"/>
    <p:sldId id="2693" r:id="rId47"/>
    <p:sldId id="6234" r:id="rId48"/>
    <p:sldId id="2694" r:id="rId49"/>
    <p:sldId id="6231" r:id="rId50"/>
    <p:sldId id="2695" r:id="rId51"/>
    <p:sldId id="6232" r:id="rId52"/>
    <p:sldId id="6236" r:id="rId53"/>
    <p:sldId id="2697" r:id="rId54"/>
    <p:sldId id="2698" r:id="rId55"/>
    <p:sldId id="2699" r:id="rId56"/>
    <p:sldId id="2678" r:id="rId57"/>
    <p:sldId id="2665" r:id="rId58"/>
    <p:sldId id="2666" r:id="rId59"/>
    <p:sldId id="2611" r:id="rId60"/>
    <p:sldId id="2702" r:id="rId61"/>
    <p:sldId id="2712" r:id="rId62"/>
    <p:sldId id="6205" r:id="rId63"/>
    <p:sldId id="6200" r:id="rId64"/>
    <p:sldId id="6240" r:id="rId65"/>
    <p:sldId id="6241" r:id="rId66"/>
    <p:sldId id="6242" r:id="rId67"/>
    <p:sldId id="2700" r:id="rId68"/>
    <p:sldId id="6256" r:id="rId69"/>
    <p:sldId id="2612" r:id="rId7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44" d="100"/>
          <a:sy n="44" d="100"/>
        </p:scale>
        <p:origin x="1452" y="260"/>
      </p:cViewPr>
      <p:guideLst/>
    </p:cSldViewPr>
  </p:slideViewPr>
  <p:notesTextViewPr>
    <p:cViewPr>
      <p:scale>
        <a:sx n="1" d="1"/>
        <a:sy n="1" d="1"/>
      </p:scale>
      <p:origin x="0" y="0"/>
    </p:cViewPr>
  </p:notesTextViewPr>
  <p:sorterViewPr>
    <p:cViewPr>
      <p:scale>
        <a:sx n="100" d="100"/>
        <a:sy n="100" d="100"/>
      </p:scale>
      <p:origin x="0" y="-268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7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diagrams/_rels/data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ata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4" Type="http://schemas.openxmlformats.org/officeDocument/2006/relationships/image" Target="../media/image55.svg"/></Relationships>
</file>

<file path=ppt/diagrams/_rels/data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30.svg"/><Relationship Id="rId1" Type="http://schemas.openxmlformats.org/officeDocument/2006/relationships/image" Target="../media/image29.png"/><Relationship Id="rId4" Type="http://schemas.openxmlformats.org/officeDocument/2006/relationships/image" Target="../media/image6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diagrams/_rels/drawing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rawing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4" Type="http://schemas.openxmlformats.org/officeDocument/2006/relationships/image" Target="../media/image55.svg"/></Relationships>
</file>

<file path=ppt/diagrams/_rels/drawing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30.svg"/><Relationship Id="rId1" Type="http://schemas.openxmlformats.org/officeDocument/2006/relationships/image" Target="../media/image29.png"/><Relationship Id="rId4" Type="http://schemas.openxmlformats.org/officeDocument/2006/relationships/image" Target="../media/image63.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SimpleTimelineDefaultColorVariant">
  <dgm:title val="Simple Timeline Default Color Variant"/>
  <dgm:desc val="Simple Timeline Default Color Variant"/>
  <dgm:catLst>
    <dgm:cat type="Other" pri="2"/>
  </dgm:catLst>
  <dgm:styleLbl name="node0">
    <dgm:fillClrLst meth="repeat">
      <a:schemeClr val="dk2"/>
    </dgm:fillClrLst>
    <dgm:linClrLst meth="repeat">
      <a:schemeClr val="lt1"/>
    </dgm:linClrLst>
    <dgm:effectClrLst/>
    <dgm:txLinClrLst/>
    <dgm:txFillClrLst/>
    <dgm:txEffectClrLst/>
  </dgm:styleLbl>
  <dgm:styleLbl name="alignNode1">
    <dgm:fillClrLst meth="repeat">
      <a:schemeClr val="accent1">
        <a:alpha val="0"/>
      </a:schemeClr>
    </dgm:fillClrLst>
    <dgm:linClrLst meth="repeat">
      <a:schemeClr val="accent1">
        <a:alpha val="0"/>
      </a:schemeClr>
    </dgm:linClrLst>
    <dgm:effectClrLst/>
    <dgm:txLinClrLst/>
    <dgm:txFillClrLst meth="repeat">
      <a:schemeClr val="accent1"/>
    </dgm:txFillClrLst>
    <dgm:txEffectClrLst/>
  </dgm:styleLbl>
  <dgm:styleLbl name="node1">
    <dgm:fillClrLst meth="repeat">
      <a:schemeClr val="dk2"/>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dk2">
        <a:alpha val="50000"/>
      </a:schemeClr>
    </dgm:fillClrLst>
    <dgm:linClrLst meth="repeat">
      <a:schemeClr val="lt1"/>
    </dgm:linClrLst>
    <dgm:effectClrLst/>
    <dgm:txLinClrLst/>
    <dgm:txFillClrLst/>
    <dgm:txEffectClrLst/>
  </dgm:styleLbl>
  <dgm:styleLbl name="node2">
    <dgm:fillClrLst meth="repeat">
      <a:schemeClr val="dk2"/>
    </dgm:fillClrLst>
    <dgm:linClrLst meth="repeat">
      <a:schemeClr val="lt1"/>
    </dgm:linClrLst>
    <dgm:effectClrLst/>
    <dgm:txLinClrLst/>
    <dgm:txFillClrLst/>
    <dgm:txEffectClrLst/>
  </dgm:styleLbl>
  <dgm:styleLbl name="node3">
    <dgm:fillClrLst meth="repeat">
      <a:schemeClr val="dk2"/>
    </dgm:fillClrLst>
    <dgm:linClrLst meth="repeat">
      <a:schemeClr val="lt1"/>
    </dgm:linClrLst>
    <dgm:effectClrLst/>
    <dgm:txLinClrLst/>
    <dgm:txFillClrLst/>
    <dgm:txEffectClrLst/>
  </dgm:styleLbl>
  <dgm:styleLbl name="node4">
    <dgm:fillClrLst meth="repeat">
      <a:schemeClr val="dk2"/>
    </dgm:fillClrLst>
    <dgm:linClrLst meth="repeat">
      <a:schemeClr val="lt1"/>
    </dgm:linClrLst>
    <dgm:effectClrLst/>
    <dgm:txLinClrLst/>
    <dgm:txFillClrLst/>
    <dgm:txEffectClrLst/>
  </dgm:styleLbl>
  <dgm:styleLbl name="fgImgPlace1">
    <dgm:fillClrLst meth="repeat">
      <a:schemeClr val="dk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dk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dk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tx1"/>
    </dgm:txFillClrLst>
    <dgm:txEffectClrLst/>
  </dgm:styleLbl>
  <dgm:styleLbl name="asst0">
    <dgm:fillClrLst meth="repeat">
      <a:schemeClr val="dk2"/>
    </dgm:fillClrLst>
    <dgm:linClrLst meth="repeat">
      <a:schemeClr val="lt1"/>
    </dgm:linClrLst>
    <dgm:effectClrLst/>
    <dgm:txLinClrLst/>
    <dgm:txFillClrLst/>
    <dgm:txEffectClrLst/>
  </dgm:styleLbl>
  <dgm:styleLbl name="asst1">
    <dgm:fillClrLst meth="repeat">
      <a:schemeClr val="dk2"/>
    </dgm:fillClrLst>
    <dgm:linClrLst meth="repeat">
      <a:schemeClr val="lt1"/>
    </dgm:linClrLst>
    <dgm:effectClrLst/>
    <dgm:txLinClrLst/>
    <dgm:txFillClrLst/>
    <dgm:txEffectClrLst/>
  </dgm:styleLbl>
  <dgm:styleLbl name="asst2">
    <dgm:fillClrLst meth="repeat">
      <a:schemeClr val="dk2"/>
    </dgm:fillClrLst>
    <dgm:linClrLst meth="repeat">
      <a:schemeClr val="lt1"/>
    </dgm:linClrLst>
    <dgm:effectClrLst/>
    <dgm:txLinClrLst/>
    <dgm:txFillClrLst/>
    <dgm:txEffectClrLst/>
  </dgm:styleLbl>
  <dgm:styleLbl name="asst3">
    <dgm:fillClrLst meth="repeat">
      <a:schemeClr val="dk2"/>
    </dgm:fillClrLst>
    <dgm:linClrLst meth="repeat">
      <a:schemeClr val="lt1"/>
    </dgm:linClrLst>
    <dgm:effectClrLst/>
    <dgm:txLinClrLst/>
    <dgm:txFillClrLst/>
    <dgm:txEffectClrLst/>
  </dgm:styleLbl>
  <dgm:styleLbl name="asst4">
    <dgm:fillClrLst meth="repeat">
      <a:schemeClr val="dk2"/>
    </dgm:fillClrLst>
    <dgm:linClrLst meth="repeat">
      <a:schemeClr val="lt1"/>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1"/>
    </dgm:txFillClrLst>
    <dgm:txEffectClrLst/>
  </dgm:styleLbl>
  <dgm:styleLbl name="parChTrans2D2">
    <dgm:fillClrLst meth="repeat">
      <a:schemeClr val="dk2"/>
    </dgm:fillClrLst>
    <dgm:linClrLst meth="repeat">
      <a:schemeClr val="dk2"/>
    </dgm:linClrLst>
    <dgm:effectClrLst/>
    <dgm:txLinClrLst/>
    <dgm:txFillClrLst meth="repeat">
      <a:schemeClr val="lt1"/>
    </dgm:txFillClrLst>
    <dgm:txEffectClrLst/>
  </dgm:styleLbl>
  <dgm:styleLbl name="parChTrans2D3">
    <dgm:fillClrLst meth="repeat">
      <a:schemeClr val="dk2"/>
    </dgm:fillClrLst>
    <dgm:linClrLst meth="repeat">
      <a:schemeClr val="dk2"/>
    </dgm:linClrLst>
    <dgm:effectClrLst/>
    <dgm:txLinClrLst/>
    <dgm:txFillClrLst meth="repeat">
      <a:schemeClr val="lt1"/>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accent1">
        <a:alpha val="90000"/>
      </a:schemeClr>
    </dgm:fillClrLst>
    <dgm:linClrLst meth="repeat">
      <a:schemeClr val="lt1"/>
    </dgm:linClrLst>
    <dgm:effectClrLst/>
    <dgm:txLinClrLst/>
    <dgm:txFillClrLst meth="repeat">
      <a:schemeClr val="accent1"/>
    </dgm:txFillClrLst>
    <dgm:txEffectClrLst/>
  </dgm:styleLbl>
  <dgm:styleLbl name="conFgAcc1">
    <dgm:fillClrLst meth="repeat">
      <a:schemeClr val="lt1">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dk2">
        <a:alpha val="90000"/>
      </a:schemeClr>
    </dgm:fillClrLst>
    <dgm:linClrLst meth="repeat">
      <a:schemeClr val="dk2"/>
    </dgm:linClrLst>
    <dgm:effectClrLst/>
    <dgm:txLinClrLst/>
    <dgm:txFillClrLst meth="repeat">
      <a:schemeClr val="dk2"/>
    </dgm:txFillClrLst>
    <dgm:txEffectClrLst/>
  </dgm:styleLbl>
  <dgm:styleLbl name="trAlignAcc1">
    <dgm:fillClrLst meth="repeat">
      <a:schemeClr val="lt1">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1"/>
    </dgm:fillClrLst>
    <dgm:linClrLst meth="repeat">
      <a:schemeClr val="dk2"/>
    </dgm:linClrLst>
    <dgm:effectClrLst/>
    <dgm:txLinClrLst/>
    <dgm:txFillClrLst meth="repeat">
      <a:schemeClr val="dk1"/>
    </dgm:txFillClrLst>
    <dgm:txEffectClrLst/>
  </dgm:styleLbl>
  <dgm:styleLbl name="solidAlignAcc1">
    <dgm:fillClrLst meth="repeat">
      <a:schemeClr val="lt1"/>
    </dgm:fillClrLst>
    <dgm:linClrLst meth="repeat">
      <a:schemeClr val="dk2"/>
    </dgm:linClrLst>
    <dgm:effectClrLst/>
    <dgm:txLinClrLst/>
    <dgm:txFillClrLst meth="repeat">
      <a:schemeClr val="dk1"/>
    </dgm:txFillClrLst>
    <dgm:txEffectClrLst/>
  </dgm:styleLbl>
  <dgm:styleLbl name="solidBgAcc1">
    <dgm:fillClrLst meth="repeat">
      <a:schemeClr val="lt1"/>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9FA20B-FCFF-48CE-B5CD-075853661FA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A8BF81B-6757-4208-A37B-DF5025238D13}">
      <dgm:prSet/>
      <dgm:spPr>
        <a:xfrm>
          <a:off x="1057183" y="1805"/>
          <a:ext cx="9458416" cy="915310"/>
        </a:xfrm>
        <a:prstGeom prst="rect">
          <a:avLst/>
        </a:prstGeom>
        <a:noFill/>
        <a:ln>
          <a:noFill/>
        </a:ln>
        <a:effectLst/>
      </dgm:spPr>
      <dgm:t>
        <a:bodyPr/>
        <a:lstStyle/>
        <a:p>
          <a:pPr>
            <a:lnSpc>
              <a:spcPct val="100000"/>
            </a:lnSpc>
          </a:pPr>
          <a:r>
            <a:rPr lang="es-ES" dirty="0">
              <a:solidFill>
                <a:sysClr val="window" lastClr="FFFFFF">
                  <a:hueOff val="0"/>
                  <a:satOff val="0"/>
                  <a:lumOff val="0"/>
                  <a:alphaOff val="0"/>
                </a:sysClr>
              </a:solidFill>
              <a:latin typeface="Calibri" panose="020F0502020204030204"/>
              <a:ea typeface="+mn-ea"/>
              <a:cs typeface="+mn-cs"/>
            </a:rPr>
            <a:t>Ingeniero en Producción, Premio Ingenieros del Banco Provincia de Buenos Aires (Medalla de Oro)  Licenciado en Ciencias (Mejor Promedio de Graduación) MS en Política y Economía (UBA) y  MS en Política y Gestión de la Ciencia y la Tecnología (UBA) MS en Pedagogía y </a:t>
          </a:r>
          <a:r>
            <a:rPr lang="es-ES" dirty="0" err="1">
              <a:solidFill>
                <a:sysClr val="window" lastClr="FFFFFF">
                  <a:hueOff val="0"/>
                  <a:satOff val="0"/>
                  <a:lumOff val="0"/>
                  <a:alphaOff val="0"/>
                </a:sysClr>
              </a:solidFill>
              <a:latin typeface="Calibri" panose="020F0502020204030204"/>
              <a:ea typeface="+mn-ea"/>
              <a:cs typeface="+mn-cs"/>
            </a:rPr>
            <a:t>DIdáctica</a:t>
          </a:r>
          <a:r>
            <a:rPr lang="es-ES" dirty="0">
              <a:solidFill>
                <a:sysClr val="window" lastClr="FFFFFF">
                  <a:hueOff val="0"/>
                  <a:satOff val="0"/>
                  <a:lumOff val="0"/>
                  <a:alphaOff val="0"/>
                </a:sysClr>
              </a:solidFill>
              <a:latin typeface="Calibri" panose="020F0502020204030204"/>
              <a:ea typeface="+mn-ea"/>
              <a:cs typeface="+mn-cs"/>
            </a:rPr>
            <a:t> (UBA). Certificaciones, Insignias y Trofeos Internacionales en </a:t>
          </a:r>
          <a:r>
            <a:rPr lang="es-ES" dirty="0" err="1">
              <a:solidFill>
                <a:sysClr val="window" lastClr="FFFFFF">
                  <a:hueOff val="0"/>
                  <a:satOff val="0"/>
                  <a:lumOff val="0"/>
                  <a:alphaOff val="0"/>
                </a:sysClr>
              </a:solidFill>
              <a:latin typeface="Calibri" panose="020F0502020204030204"/>
              <a:ea typeface="+mn-ea"/>
              <a:cs typeface="+mn-cs"/>
            </a:rPr>
            <a:t>TICs</a:t>
          </a:r>
          <a:r>
            <a:rPr lang="es-ES" dirty="0">
              <a:solidFill>
                <a:sysClr val="window" lastClr="FFFFFF">
                  <a:hueOff val="0"/>
                  <a:satOff val="0"/>
                  <a:lumOff val="0"/>
                  <a:alphaOff val="0"/>
                </a:sysClr>
              </a:solidFill>
              <a:latin typeface="Calibri" panose="020F0502020204030204"/>
              <a:ea typeface="+mn-ea"/>
              <a:cs typeface="+mn-cs"/>
            </a:rPr>
            <a:t> de Peoplecert, Axelos, Atlassian, AMPG, </a:t>
          </a:r>
          <a:r>
            <a:rPr lang="es-ES" dirty="0" err="1">
              <a:solidFill>
                <a:sysClr val="window" lastClr="FFFFFF">
                  <a:hueOff val="0"/>
                  <a:satOff val="0"/>
                  <a:lumOff val="0"/>
                  <a:alphaOff val="0"/>
                </a:sysClr>
              </a:solidFill>
              <a:latin typeface="Calibri" panose="020F0502020204030204"/>
              <a:ea typeface="+mn-ea"/>
              <a:cs typeface="+mn-cs"/>
            </a:rPr>
            <a:t>Isolearn</a:t>
          </a:r>
          <a:r>
            <a:rPr lang="es-ES" dirty="0">
              <a:solidFill>
                <a:sysClr val="window" lastClr="FFFFFF">
                  <a:hueOff val="0"/>
                  <a:satOff val="0"/>
                  <a:lumOff val="0"/>
                  <a:alphaOff val="0"/>
                </a:sysClr>
              </a:solidFill>
              <a:latin typeface="Calibri" panose="020F0502020204030204"/>
              <a:ea typeface="+mn-ea"/>
              <a:cs typeface="+mn-cs"/>
            </a:rPr>
            <a:t>, IBM, Microsoft, ScrumLearn, etc. Proyecto Ganador 1º Premio Emprendedor 2016 Banco BBVA.  Ex Presidente de la Comisión de Presupuesto y Administración del 1º Consejo Superior de la Universidad Nacional San Martín.  Proyectista 1º Museo Interactivo de Ciencias </a:t>
          </a:r>
          <a:r>
            <a:rPr lang="es-ES" dirty="0" err="1">
              <a:solidFill>
                <a:sysClr val="window" lastClr="FFFFFF">
                  <a:hueOff val="0"/>
                  <a:satOff val="0"/>
                  <a:lumOff val="0"/>
                  <a:alphaOff val="0"/>
                </a:sysClr>
              </a:solidFill>
              <a:latin typeface="Calibri" panose="020F0502020204030204"/>
              <a:ea typeface="+mn-ea"/>
              <a:cs typeface="+mn-cs"/>
            </a:rPr>
            <a:t>Abremate</a:t>
          </a:r>
          <a:r>
            <a:rPr lang="es-ES" dirty="0">
              <a:solidFill>
                <a:sysClr val="window" lastClr="FFFFFF">
                  <a:hueOff val="0"/>
                  <a:satOff val="0"/>
                  <a:lumOff val="0"/>
                  <a:alphaOff val="0"/>
                </a:sysClr>
              </a:solidFill>
              <a:latin typeface="Calibri" panose="020F0502020204030204"/>
              <a:ea typeface="+mn-ea"/>
              <a:cs typeface="+mn-cs"/>
            </a:rPr>
            <a:t> (</a:t>
          </a:r>
          <a:r>
            <a:rPr lang="es-ES" dirty="0" err="1">
              <a:solidFill>
                <a:sysClr val="window" lastClr="FFFFFF">
                  <a:hueOff val="0"/>
                  <a:satOff val="0"/>
                  <a:lumOff val="0"/>
                  <a:alphaOff val="0"/>
                </a:sysClr>
              </a:solidFill>
              <a:latin typeface="Calibri" panose="020F0502020204030204"/>
              <a:ea typeface="+mn-ea"/>
              <a:cs typeface="+mn-cs"/>
            </a:rPr>
            <a:t>UNLa</a:t>
          </a:r>
          <a:r>
            <a:rPr lang="es-ES" dirty="0">
              <a:solidFill>
                <a:sysClr val="window" lastClr="FFFFFF">
                  <a:hueOff val="0"/>
                  <a:satOff val="0"/>
                  <a:lumOff val="0"/>
                  <a:alphaOff val="0"/>
                </a:sysClr>
              </a:solidFill>
              <a:latin typeface="Calibri" panose="020F0502020204030204"/>
              <a:ea typeface="+mn-ea"/>
              <a:cs typeface="+mn-cs"/>
            </a:rPr>
            <a:t>) FONTAR </a:t>
          </a:r>
          <a:endParaRPr lang="en-US" dirty="0">
            <a:solidFill>
              <a:sysClr val="window" lastClr="FFFFFF">
                <a:hueOff val="0"/>
                <a:satOff val="0"/>
                <a:lumOff val="0"/>
                <a:alphaOff val="0"/>
              </a:sysClr>
            </a:solidFill>
            <a:latin typeface="Calibri" panose="020F0502020204030204"/>
            <a:ea typeface="+mn-ea"/>
            <a:cs typeface="+mn-cs"/>
          </a:endParaRPr>
        </a:p>
      </dgm:t>
    </dgm:pt>
    <dgm:pt modelId="{B25E0DA0-F805-445A-A918-03BAFAD6AAE1}" type="parTrans" cxnId="{F76D554B-4C60-49E0-9530-F335C22FA2F9}">
      <dgm:prSet/>
      <dgm:spPr/>
      <dgm:t>
        <a:bodyPr/>
        <a:lstStyle/>
        <a:p>
          <a:endParaRPr lang="en-US"/>
        </a:p>
      </dgm:t>
    </dgm:pt>
    <dgm:pt modelId="{9BDCF0FB-FBBE-4B41-933F-2E0A861DA300}" type="sibTrans" cxnId="{F76D554B-4C60-49E0-9530-F335C22FA2F9}">
      <dgm:prSet/>
      <dgm:spPr/>
      <dgm:t>
        <a:bodyPr/>
        <a:lstStyle/>
        <a:p>
          <a:endParaRPr lang="en-US"/>
        </a:p>
      </dgm:t>
    </dgm:pt>
    <dgm:pt modelId="{E157308F-0A16-489D-9734-0AE06AF2BE93}">
      <dgm:prSet/>
      <dgm:spPr>
        <a:xfrm>
          <a:off x="1057183" y="1145944"/>
          <a:ext cx="9458416" cy="915310"/>
        </a:xfrm>
        <a:prstGeom prst="rect">
          <a:avLst/>
        </a:prstGeom>
        <a:noFill/>
        <a:ln>
          <a:noFill/>
        </a:ln>
        <a:effectLst/>
      </dgm:spPr>
      <dgm:t>
        <a:bodyPr/>
        <a:lstStyle/>
        <a:p>
          <a:pPr>
            <a:lnSpc>
              <a:spcPct val="100000"/>
            </a:lnSpc>
          </a:pPr>
          <a:r>
            <a:rPr lang="es-ES" b="1" dirty="0">
              <a:solidFill>
                <a:srgbClr val="FFFFFF"/>
              </a:solidFill>
              <a:latin typeface="Calibri" panose="020F0502020204030204"/>
              <a:ea typeface="+mn-ea"/>
              <a:cs typeface="+mn-cs"/>
            </a:rPr>
            <a:t>Profesor Titular de la Maestría en Redes de Salud de la Universidad Nacional Arturo Jauretche. Ex Asesor Ministerial y Legislativo. Ex Auditor Principal de la SIGEN.  Consultor  PROIN y FOMEC de la Universidad Nacional del Litoral. Director del Centro de Altos Estudios  de TIC en Salud Digital. TICSAD de la Universidad </a:t>
          </a:r>
          <a:r>
            <a:rPr lang="es-ES" b="1" dirty="0" err="1">
              <a:solidFill>
                <a:srgbClr val="FFFFFF"/>
              </a:solidFill>
              <a:latin typeface="Calibri" panose="020F0502020204030204"/>
              <a:ea typeface="+mn-ea"/>
              <a:cs typeface="+mn-cs"/>
            </a:rPr>
            <a:t>Isalud</a:t>
          </a:r>
          <a:r>
            <a:rPr lang="es-ES" b="1" dirty="0">
              <a:solidFill>
                <a:srgbClr val="FFFFFF"/>
              </a:solidFill>
              <a:latin typeface="Calibri" panose="020F0502020204030204"/>
              <a:ea typeface="+mn-ea"/>
              <a:cs typeface="+mn-cs"/>
            </a:rPr>
            <a:t>. Ex Director de la Especialización en Administración Hospitalaria y la de Auditoria de Organizaciones y Sistemas de Salud en Colegio de Médicos de la Provincia de Buenos Aires y de Jujuy.  Ex Profesor de Posgrados Sanitarios en la Universidad Favaloro, UCES, UNLP, Maimónides, </a:t>
          </a:r>
          <a:r>
            <a:rPr lang="es-ES" b="1" dirty="0" err="1">
              <a:solidFill>
                <a:srgbClr val="FFFFFF"/>
              </a:solidFill>
              <a:latin typeface="Calibri" panose="020F0502020204030204"/>
              <a:ea typeface="+mn-ea"/>
              <a:cs typeface="+mn-cs"/>
            </a:rPr>
            <a:t>UNTu</a:t>
          </a:r>
          <a:r>
            <a:rPr lang="es-ES" b="1" dirty="0">
              <a:solidFill>
                <a:srgbClr val="FFFFFF"/>
              </a:solidFill>
              <a:latin typeface="Calibri" panose="020F0502020204030204"/>
              <a:ea typeface="+mn-ea"/>
              <a:cs typeface="+mn-cs"/>
            </a:rPr>
            <a:t>, </a:t>
          </a:r>
          <a:r>
            <a:rPr lang="es-ES" b="1" dirty="0" err="1">
              <a:solidFill>
                <a:srgbClr val="FFFFFF"/>
              </a:solidFill>
              <a:latin typeface="Calibri" panose="020F0502020204030204"/>
              <a:ea typeface="+mn-ea"/>
              <a:cs typeface="+mn-cs"/>
            </a:rPr>
            <a:t>UNSa</a:t>
          </a:r>
          <a:r>
            <a:rPr lang="es-ES" b="1" dirty="0">
              <a:solidFill>
                <a:srgbClr val="FFFFFF"/>
              </a:solidFill>
              <a:latin typeface="Calibri" panose="020F0502020204030204"/>
              <a:ea typeface="+mn-ea"/>
              <a:cs typeface="+mn-cs"/>
            </a:rPr>
            <a:t>, ESEM, UNRN, SADAM,  UBA.</a:t>
          </a:r>
        </a:p>
      </dgm:t>
    </dgm:pt>
    <dgm:pt modelId="{4B00F241-8325-4E8C-937E-E79E0B882357}" type="parTrans" cxnId="{5F1D14EA-4867-4AB2-94D1-CBD8B91DC691}">
      <dgm:prSet/>
      <dgm:spPr/>
      <dgm:t>
        <a:bodyPr/>
        <a:lstStyle/>
        <a:p>
          <a:endParaRPr lang="en-US"/>
        </a:p>
      </dgm:t>
    </dgm:pt>
    <dgm:pt modelId="{872A5974-31EC-4C91-AB27-4BAA0ED6F47C}" type="sibTrans" cxnId="{5F1D14EA-4867-4AB2-94D1-CBD8B91DC691}">
      <dgm:prSet/>
      <dgm:spPr/>
      <dgm:t>
        <a:bodyPr/>
        <a:lstStyle/>
        <a:p>
          <a:endParaRPr lang="en-US"/>
        </a:p>
      </dgm:t>
    </dgm:pt>
    <dgm:pt modelId="{94D6CA07-17AF-4EAB-B15E-0AE096D444AE}">
      <dgm:prSet/>
      <dgm:spPr>
        <a:xfrm>
          <a:off x="1057183" y="2290082"/>
          <a:ext cx="9458416" cy="915310"/>
        </a:xfrm>
        <a:prstGeom prst="rect">
          <a:avLst/>
        </a:prstGeom>
        <a:noFill/>
        <a:ln>
          <a:noFill/>
        </a:ln>
        <a:effectLst/>
      </dgm:spPr>
      <dgm:t>
        <a:bodyPr/>
        <a:lstStyle/>
        <a:p>
          <a:pPr>
            <a:lnSpc>
              <a:spcPct val="100000"/>
            </a:lnSpc>
          </a:pPr>
          <a:r>
            <a:rPr lang="es-ES" dirty="0">
              <a:solidFill>
                <a:srgbClr val="FF0000"/>
              </a:solidFill>
              <a:latin typeface="Calibri" panose="020F0502020204030204"/>
              <a:ea typeface="+mn-ea"/>
              <a:cs typeface="+mn-cs"/>
            </a:rPr>
            <a:t>Ex Director de la Especialización en Finanzas Públicas y Profesor Adjunto de Macroeconomía de la Facultades de Ciencias Económicas de la Universidad de Buenos Aires  </a:t>
          </a:r>
          <a:r>
            <a:rPr lang="es-ES" b="1" dirty="0">
              <a:solidFill>
                <a:srgbClr val="FF0000"/>
              </a:solidFill>
              <a:latin typeface="Calibri" panose="020F0502020204030204"/>
              <a:ea typeface="+mn-ea"/>
              <a:cs typeface="+mn-cs"/>
            </a:rPr>
            <a:t>Europa: </a:t>
          </a:r>
          <a:r>
            <a:rPr lang="es-ES" dirty="0">
              <a:solidFill>
                <a:srgbClr val="FF0000"/>
              </a:solidFill>
              <a:latin typeface="Calibri" panose="020F0502020204030204"/>
              <a:ea typeface="+mn-ea"/>
              <a:cs typeface="+mn-cs"/>
            </a:rPr>
            <a:t>Evaluador Externo de la Universidad de Zaragoza (Programa Intercampus ONU) y FAO, BID, BM. Exportador de contenidos formativos </a:t>
          </a:r>
          <a:r>
            <a:rPr lang="es-ES" dirty="0" err="1">
              <a:solidFill>
                <a:srgbClr val="FF0000"/>
              </a:solidFill>
              <a:latin typeface="Calibri" panose="020F0502020204030204"/>
              <a:ea typeface="+mn-ea"/>
              <a:cs typeface="+mn-cs"/>
            </a:rPr>
            <a:t>TICs</a:t>
          </a:r>
          <a:r>
            <a:rPr lang="es-ES" dirty="0">
              <a:solidFill>
                <a:srgbClr val="FF0000"/>
              </a:solidFill>
              <a:latin typeface="Calibri" panose="020F0502020204030204"/>
              <a:ea typeface="+mn-ea"/>
              <a:cs typeface="+mn-cs"/>
            </a:rPr>
            <a:t> a Italia y USA. Director de formaciones </a:t>
          </a:r>
          <a:r>
            <a:rPr lang="es-ES" dirty="0" err="1">
              <a:solidFill>
                <a:srgbClr val="FF0000"/>
              </a:solidFill>
              <a:latin typeface="Calibri" panose="020F0502020204030204"/>
              <a:ea typeface="+mn-ea"/>
              <a:cs typeface="+mn-cs"/>
            </a:rPr>
            <a:t>TICs</a:t>
          </a:r>
          <a:r>
            <a:rPr lang="es-ES" dirty="0">
              <a:solidFill>
                <a:srgbClr val="FF0000"/>
              </a:solidFill>
              <a:latin typeface="Calibri" panose="020F0502020204030204"/>
              <a:ea typeface="+mn-ea"/>
              <a:cs typeface="+mn-cs"/>
            </a:rPr>
            <a:t> en Automatización, Big Data, </a:t>
          </a:r>
          <a:r>
            <a:rPr lang="es-ES" dirty="0" err="1">
              <a:solidFill>
                <a:srgbClr val="FF0000"/>
              </a:solidFill>
              <a:latin typeface="Calibri" panose="020F0502020204030204"/>
              <a:ea typeface="+mn-ea"/>
              <a:cs typeface="+mn-cs"/>
            </a:rPr>
            <a:t>iA</a:t>
          </a:r>
          <a:r>
            <a:rPr lang="es-ES" dirty="0">
              <a:solidFill>
                <a:srgbClr val="FF0000"/>
              </a:solidFill>
              <a:latin typeface="Calibri" panose="020F0502020204030204"/>
              <a:ea typeface="+mn-ea"/>
              <a:cs typeface="+mn-cs"/>
            </a:rPr>
            <a:t>, </a:t>
          </a:r>
          <a:r>
            <a:rPr lang="es-ES" dirty="0" err="1">
              <a:solidFill>
                <a:srgbClr val="FF0000"/>
              </a:solidFill>
              <a:latin typeface="Calibri" panose="020F0502020204030204"/>
              <a:ea typeface="+mn-ea"/>
              <a:cs typeface="+mn-cs"/>
            </a:rPr>
            <a:t>Sharepoint</a:t>
          </a:r>
          <a:r>
            <a:rPr lang="es-ES" dirty="0">
              <a:solidFill>
                <a:srgbClr val="FF0000"/>
              </a:solidFill>
              <a:latin typeface="Calibri" panose="020F0502020204030204"/>
              <a:ea typeface="+mn-ea"/>
              <a:cs typeface="+mn-cs"/>
            </a:rPr>
            <a:t>, en el Ministerio de la Defensa de España, IBM, AENA, </a:t>
          </a:r>
          <a:r>
            <a:rPr lang="es-ES" dirty="0" err="1">
              <a:solidFill>
                <a:srgbClr val="FF0000"/>
              </a:solidFill>
              <a:latin typeface="Calibri" panose="020F0502020204030204"/>
              <a:ea typeface="+mn-ea"/>
              <a:cs typeface="+mn-cs"/>
            </a:rPr>
            <a:t>Prezero</a:t>
          </a:r>
          <a:r>
            <a:rPr lang="es-ES" dirty="0">
              <a:solidFill>
                <a:srgbClr val="FF0000"/>
              </a:solidFill>
              <a:latin typeface="Calibri" panose="020F0502020204030204"/>
              <a:ea typeface="+mn-ea"/>
              <a:cs typeface="+mn-cs"/>
            </a:rPr>
            <a:t> Ferrovial, TCS, CGI, </a:t>
          </a:r>
          <a:r>
            <a:rPr lang="es-ES" dirty="0" err="1">
              <a:solidFill>
                <a:srgbClr val="FF0000"/>
              </a:solidFill>
              <a:latin typeface="Calibri" panose="020F0502020204030204"/>
              <a:ea typeface="+mn-ea"/>
              <a:cs typeface="+mn-cs"/>
            </a:rPr>
            <a:t>Cluster</a:t>
          </a:r>
          <a:r>
            <a:rPr lang="es-ES" dirty="0">
              <a:solidFill>
                <a:srgbClr val="FF0000"/>
              </a:solidFill>
              <a:latin typeface="Calibri" panose="020F0502020204030204"/>
              <a:ea typeface="+mn-ea"/>
              <a:cs typeface="+mn-cs"/>
            </a:rPr>
            <a:t> TIC de la Xunta de Galicia. Thales, Telefónica </a:t>
          </a:r>
          <a:r>
            <a:rPr lang="es-ES" dirty="0" err="1">
              <a:solidFill>
                <a:srgbClr val="FF0000"/>
              </a:solidFill>
              <a:latin typeface="Calibri" panose="020F0502020204030204"/>
              <a:ea typeface="+mn-ea"/>
              <a:cs typeface="+mn-cs"/>
            </a:rPr>
            <a:t>I+d</a:t>
          </a:r>
          <a:r>
            <a:rPr lang="es-ES" dirty="0">
              <a:solidFill>
                <a:srgbClr val="FF0000"/>
              </a:solidFill>
              <a:latin typeface="Calibri" panose="020F0502020204030204"/>
              <a:ea typeface="+mn-ea"/>
              <a:cs typeface="+mn-cs"/>
            </a:rPr>
            <a:t>, Mapfre Salud. Comunidad Autónoma de Madrid, Fondo Social Europeo, BNA de España, </a:t>
          </a:r>
          <a:r>
            <a:rPr lang="es-ES" dirty="0" err="1">
              <a:solidFill>
                <a:srgbClr val="FF0000"/>
              </a:solidFill>
              <a:latin typeface="Calibri" panose="020F0502020204030204"/>
              <a:ea typeface="+mn-ea"/>
              <a:cs typeface="+mn-cs"/>
            </a:rPr>
            <a:t>Flexxible</a:t>
          </a:r>
          <a:r>
            <a:rPr lang="es-ES" dirty="0">
              <a:solidFill>
                <a:srgbClr val="FF0000"/>
              </a:solidFill>
              <a:latin typeface="Calibri" panose="020F0502020204030204"/>
              <a:ea typeface="+mn-ea"/>
              <a:cs typeface="+mn-cs"/>
            </a:rPr>
            <a:t>, SEPE, RTVE,INEM, FUNDAE, </a:t>
          </a:r>
          <a:r>
            <a:rPr lang="es-ES" dirty="0" err="1">
              <a:solidFill>
                <a:srgbClr val="FF0000"/>
              </a:solidFill>
              <a:latin typeface="Calibri" panose="020F0502020204030204"/>
              <a:ea typeface="+mn-ea"/>
              <a:cs typeface="+mn-cs"/>
            </a:rPr>
            <a:t>Talentia</a:t>
          </a:r>
          <a:r>
            <a:rPr lang="es-ES" dirty="0">
              <a:solidFill>
                <a:srgbClr val="FF0000"/>
              </a:solidFill>
              <a:latin typeface="Calibri" panose="020F0502020204030204"/>
              <a:ea typeface="+mn-ea"/>
              <a:cs typeface="+mn-cs"/>
            </a:rPr>
            <a:t> Summit, Parques Tecnológicos de Bizkaia y Málaga, etc.  Consultor del BID, BM, FAO</a:t>
          </a:r>
          <a:endParaRPr lang="en-US" dirty="0">
            <a:solidFill>
              <a:srgbClr val="FF0000"/>
            </a:solidFill>
            <a:latin typeface="Calibri" panose="020F0502020204030204"/>
            <a:ea typeface="+mn-ea"/>
            <a:cs typeface="+mn-cs"/>
          </a:endParaRPr>
        </a:p>
      </dgm:t>
    </dgm:pt>
    <dgm:pt modelId="{5F911ABE-B0CB-47ED-85B4-CC2783CE36A6}" type="parTrans" cxnId="{92178145-F7CA-4674-8208-2F3471DA7B8E}">
      <dgm:prSet/>
      <dgm:spPr/>
      <dgm:t>
        <a:bodyPr/>
        <a:lstStyle/>
        <a:p>
          <a:endParaRPr lang="en-US"/>
        </a:p>
      </dgm:t>
    </dgm:pt>
    <dgm:pt modelId="{2A175FE2-6433-427A-A06F-20B8D4F48A5B}" type="sibTrans" cxnId="{92178145-F7CA-4674-8208-2F3471DA7B8E}">
      <dgm:prSet/>
      <dgm:spPr/>
      <dgm:t>
        <a:bodyPr/>
        <a:lstStyle/>
        <a:p>
          <a:endParaRPr lang="en-US"/>
        </a:p>
      </dgm:t>
    </dgm:pt>
    <dgm:pt modelId="{03ACA52C-3024-4922-B187-2D96BCA84443}" type="pres">
      <dgm:prSet presAssocID="{F59FA20B-FCFF-48CE-B5CD-075853661FA8}" presName="root" presStyleCnt="0">
        <dgm:presLayoutVars>
          <dgm:dir/>
          <dgm:resizeHandles val="exact"/>
        </dgm:presLayoutVars>
      </dgm:prSet>
      <dgm:spPr/>
    </dgm:pt>
    <dgm:pt modelId="{B1BB38CE-8B58-4663-9745-F020F5CE5E46}" type="pres">
      <dgm:prSet presAssocID="{7A8BF81B-6757-4208-A37B-DF5025238D13}" presName="compNode" presStyleCnt="0"/>
      <dgm:spPr/>
    </dgm:pt>
    <dgm:pt modelId="{AD973F45-BA51-4996-B28A-BD710B2C1301}" type="pres">
      <dgm:prSet presAssocID="{7A8BF81B-6757-4208-A37B-DF5025238D13}" presName="bgRect" presStyleLbl="bgShp" presStyleIdx="0" presStyleCnt="3"/>
      <dgm:spPr>
        <a:xfrm>
          <a:off x="0" y="1805"/>
          <a:ext cx="10515600" cy="915310"/>
        </a:xfrm>
        <a:prstGeom prst="roundRect">
          <a:avLst>
            <a:gd name="adj" fmla="val 10000"/>
          </a:avLst>
        </a:prstGeom>
        <a:solidFill>
          <a:srgbClr val="ED7D31">
            <a:hueOff val="0"/>
            <a:satOff val="0"/>
            <a:lumOff val="0"/>
            <a:alphaOff val="0"/>
          </a:srgbClr>
        </a:solidFill>
        <a:ln>
          <a:noFill/>
        </a:ln>
        <a:effectLst/>
      </dgm:spPr>
    </dgm:pt>
    <dgm:pt modelId="{48C3416F-979E-44D1-A287-0DA45056A304}" type="pres">
      <dgm:prSet presAssocID="{7A8BF81B-6757-4208-A37B-DF5025238D13}" presName="iconRect" presStyleLbl="node1" presStyleIdx="0" presStyleCnt="3"/>
      <dgm: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Científico"/>
        </a:ext>
      </dgm:extLst>
    </dgm:pt>
    <dgm:pt modelId="{1DBD9AD2-0471-4BFF-B5A2-17F0E976A054}" type="pres">
      <dgm:prSet presAssocID="{7A8BF81B-6757-4208-A37B-DF5025238D13}" presName="spaceRect" presStyleCnt="0"/>
      <dgm:spPr/>
    </dgm:pt>
    <dgm:pt modelId="{9E3CDB7D-FA39-49B4-BC69-75D165555881}" type="pres">
      <dgm:prSet presAssocID="{7A8BF81B-6757-4208-A37B-DF5025238D13}" presName="parTx" presStyleLbl="revTx" presStyleIdx="0" presStyleCnt="3">
        <dgm:presLayoutVars>
          <dgm:chMax val="0"/>
          <dgm:chPref val="0"/>
        </dgm:presLayoutVars>
      </dgm:prSet>
      <dgm:spPr/>
    </dgm:pt>
    <dgm:pt modelId="{F9C1187E-E9C3-4B8A-8F66-A102FAB7511E}" type="pres">
      <dgm:prSet presAssocID="{9BDCF0FB-FBBE-4B41-933F-2E0A861DA300}" presName="sibTrans" presStyleCnt="0"/>
      <dgm:spPr/>
    </dgm:pt>
    <dgm:pt modelId="{79448A65-CA75-4504-A8D4-57D684781060}" type="pres">
      <dgm:prSet presAssocID="{E157308F-0A16-489D-9734-0AE06AF2BE93}" presName="compNode" presStyleCnt="0"/>
      <dgm:spPr/>
    </dgm:pt>
    <dgm:pt modelId="{EF659A89-02E6-4E91-B3EB-6422B53949F8}" type="pres">
      <dgm:prSet presAssocID="{E157308F-0A16-489D-9734-0AE06AF2BE93}" presName="bgRect" presStyleLbl="bgShp" presStyleIdx="1" presStyleCnt="3"/>
      <dgm:spPr>
        <a:xfrm>
          <a:off x="0" y="1145944"/>
          <a:ext cx="10515600" cy="915310"/>
        </a:xfrm>
        <a:prstGeom prst="roundRect">
          <a:avLst>
            <a:gd name="adj" fmla="val 10000"/>
          </a:avLst>
        </a:prstGeom>
        <a:solidFill>
          <a:srgbClr val="A5A5A5">
            <a:hueOff val="0"/>
            <a:satOff val="0"/>
            <a:lumOff val="0"/>
            <a:alphaOff val="0"/>
          </a:srgbClr>
        </a:solidFill>
        <a:ln>
          <a:noFill/>
        </a:ln>
        <a:effectLst/>
      </dgm:spPr>
    </dgm:pt>
    <dgm:pt modelId="{30B89C3E-979B-47BE-8706-F8512F0128E4}" type="pres">
      <dgm:prSet presAssocID="{E157308F-0A16-489D-9734-0AE06AF2BE93}" presName="iconRect" presStyleLbl="node1" presStyleIdx="1" presStyleCnt="3"/>
      <dgm: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Megáfono"/>
        </a:ext>
      </dgm:extLst>
    </dgm:pt>
    <dgm:pt modelId="{EB86419B-B732-40FA-A3E1-D44C04586DEB}" type="pres">
      <dgm:prSet presAssocID="{E157308F-0A16-489D-9734-0AE06AF2BE93}" presName="spaceRect" presStyleCnt="0"/>
      <dgm:spPr/>
    </dgm:pt>
    <dgm:pt modelId="{02E71D2F-D4B6-4F37-8D98-2EB6A19EC932}" type="pres">
      <dgm:prSet presAssocID="{E157308F-0A16-489D-9734-0AE06AF2BE93}" presName="parTx" presStyleLbl="revTx" presStyleIdx="1" presStyleCnt="3">
        <dgm:presLayoutVars>
          <dgm:chMax val="0"/>
          <dgm:chPref val="0"/>
        </dgm:presLayoutVars>
      </dgm:prSet>
      <dgm:spPr/>
    </dgm:pt>
    <dgm:pt modelId="{72FAB59E-0435-43B9-A60E-EC396720EEFE}" type="pres">
      <dgm:prSet presAssocID="{872A5974-31EC-4C91-AB27-4BAA0ED6F47C}" presName="sibTrans" presStyleCnt="0"/>
      <dgm:spPr/>
    </dgm:pt>
    <dgm:pt modelId="{94A2EE36-BC86-40CF-8285-5561FEAC8AFA}" type="pres">
      <dgm:prSet presAssocID="{94D6CA07-17AF-4EAB-B15E-0AE096D444AE}" presName="compNode" presStyleCnt="0"/>
      <dgm:spPr/>
    </dgm:pt>
    <dgm:pt modelId="{AFD8FE1C-499F-4B8D-A11F-3F6B0B935765}" type="pres">
      <dgm:prSet presAssocID="{94D6CA07-17AF-4EAB-B15E-0AE096D444AE}" presName="bgRect" presStyleLbl="bgShp" presStyleIdx="2" presStyleCnt="3"/>
      <dgm:spPr>
        <a:xfrm>
          <a:off x="0" y="2290082"/>
          <a:ext cx="10515600" cy="915310"/>
        </a:xfrm>
        <a:prstGeom prst="roundRect">
          <a:avLst>
            <a:gd name="adj" fmla="val 10000"/>
          </a:avLst>
        </a:prstGeom>
        <a:solidFill>
          <a:srgbClr val="FFC000">
            <a:hueOff val="0"/>
            <a:satOff val="0"/>
            <a:lumOff val="0"/>
            <a:alphaOff val="0"/>
          </a:srgbClr>
        </a:solidFill>
        <a:ln>
          <a:noFill/>
        </a:ln>
        <a:effectLst/>
      </dgm:spPr>
    </dgm:pt>
    <dgm:pt modelId="{CD758482-559B-4AB1-96BE-6EB40399099B}" type="pres">
      <dgm:prSet presAssocID="{94D6CA07-17AF-4EAB-B15E-0AE096D444AE}" presName="iconRect" presStyleLbl="node1" presStyleIdx="2" presStyleCnt="3"/>
      <dgm: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Reunión"/>
        </a:ext>
      </dgm:extLst>
    </dgm:pt>
    <dgm:pt modelId="{9A0F934A-0230-45ED-856D-13ACCFDAA4CE}" type="pres">
      <dgm:prSet presAssocID="{94D6CA07-17AF-4EAB-B15E-0AE096D444AE}" presName="spaceRect" presStyleCnt="0"/>
      <dgm:spPr/>
    </dgm:pt>
    <dgm:pt modelId="{60DB06F9-8F21-45A8-8237-BCF4894FBDE4}" type="pres">
      <dgm:prSet presAssocID="{94D6CA07-17AF-4EAB-B15E-0AE096D444AE}" presName="parTx" presStyleLbl="revTx" presStyleIdx="2" presStyleCnt="3">
        <dgm:presLayoutVars>
          <dgm:chMax val="0"/>
          <dgm:chPref val="0"/>
        </dgm:presLayoutVars>
      </dgm:prSet>
      <dgm:spPr/>
    </dgm:pt>
  </dgm:ptLst>
  <dgm:cxnLst>
    <dgm:cxn modelId="{8AFEE564-198A-4B02-83C2-9C6CC2D191C8}" type="presOf" srcId="{7A8BF81B-6757-4208-A37B-DF5025238D13}" destId="{9E3CDB7D-FA39-49B4-BC69-75D165555881}" srcOrd="0" destOrd="0" presId="urn:microsoft.com/office/officeart/2018/2/layout/IconVerticalSolidList"/>
    <dgm:cxn modelId="{92178145-F7CA-4674-8208-2F3471DA7B8E}" srcId="{F59FA20B-FCFF-48CE-B5CD-075853661FA8}" destId="{94D6CA07-17AF-4EAB-B15E-0AE096D444AE}" srcOrd="2" destOrd="0" parTransId="{5F911ABE-B0CB-47ED-85B4-CC2783CE36A6}" sibTransId="{2A175FE2-6433-427A-A06F-20B8D4F48A5B}"/>
    <dgm:cxn modelId="{F76D554B-4C60-49E0-9530-F335C22FA2F9}" srcId="{F59FA20B-FCFF-48CE-B5CD-075853661FA8}" destId="{7A8BF81B-6757-4208-A37B-DF5025238D13}" srcOrd="0" destOrd="0" parTransId="{B25E0DA0-F805-445A-A918-03BAFAD6AAE1}" sibTransId="{9BDCF0FB-FBBE-4B41-933F-2E0A861DA300}"/>
    <dgm:cxn modelId="{ECE41389-CAB5-4CF7-BB7B-4A9D88D95210}" type="presOf" srcId="{94D6CA07-17AF-4EAB-B15E-0AE096D444AE}" destId="{60DB06F9-8F21-45A8-8237-BCF4894FBDE4}" srcOrd="0" destOrd="0" presId="urn:microsoft.com/office/officeart/2018/2/layout/IconVerticalSolidList"/>
    <dgm:cxn modelId="{46AF50AC-E76C-4202-AC2D-69C3D88687C7}" type="presOf" srcId="{F59FA20B-FCFF-48CE-B5CD-075853661FA8}" destId="{03ACA52C-3024-4922-B187-2D96BCA84443}" srcOrd="0" destOrd="0" presId="urn:microsoft.com/office/officeart/2018/2/layout/IconVerticalSolidList"/>
    <dgm:cxn modelId="{5F1D14EA-4867-4AB2-94D1-CBD8B91DC691}" srcId="{F59FA20B-FCFF-48CE-B5CD-075853661FA8}" destId="{E157308F-0A16-489D-9734-0AE06AF2BE93}" srcOrd="1" destOrd="0" parTransId="{4B00F241-8325-4E8C-937E-E79E0B882357}" sibTransId="{872A5974-31EC-4C91-AB27-4BAA0ED6F47C}"/>
    <dgm:cxn modelId="{02835CED-393D-4358-94EA-6990F1514D4F}" type="presOf" srcId="{E157308F-0A16-489D-9734-0AE06AF2BE93}" destId="{02E71D2F-D4B6-4F37-8D98-2EB6A19EC932}" srcOrd="0" destOrd="0" presId="urn:microsoft.com/office/officeart/2018/2/layout/IconVerticalSolidList"/>
    <dgm:cxn modelId="{6D8671F5-1F27-4948-B18D-88E0EE8D2AE2}" type="presParOf" srcId="{03ACA52C-3024-4922-B187-2D96BCA84443}" destId="{B1BB38CE-8B58-4663-9745-F020F5CE5E46}" srcOrd="0" destOrd="0" presId="urn:microsoft.com/office/officeart/2018/2/layout/IconVerticalSolidList"/>
    <dgm:cxn modelId="{392C7229-0FF8-47F7-BE3F-9680AAF6289F}" type="presParOf" srcId="{B1BB38CE-8B58-4663-9745-F020F5CE5E46}" destId="{AD973F45-BA51-4996-B28A-BD710B2C1301}" srcOrd="0" destOrd="0" presId="urn:microsoft.com/office/officeart/2018/2/layout/IconVerticalSolidList"/>
    <dgm:cxn modelId="{247A3DBA-BA6C-43C1-AE79-56A348C433A8}" type="presParOf" srcId="{B1BB38CE-8B58-4663-9745-F020F5CE5E46}" destId="{48C3416F-979E-44D1-A287-0DA45056A304}" srcOrd="1" destOrd="0" presId="urn:microsoft.com/office/officeart/2018/2/layout/IconVerticalSolidList"/>
    <dgm:cxn modelId="{9490B700-BA20-4ACF-9ABA-540566E4CF02}" type="presParOf" srcId="{B1BB38CE-8B58-4663-9745-F020F5CE5E46}" destId="{1DBD9AD2-0471-4BFF-B5A2-17F0E976A054}" srcOrd="2" destOrd="0" presId="urn:microsoft.com/office/officeart/2018/2/layout/IconVerticalSolidList"/>
    <dgm:cxn modelId="{6FFE286A-066A-4AC1-8DEA-97A6CBEBE112}" type="presParOf" srcId="{B1BB38CE-8B58-4663-9745-F020F5CE5E46}" destId="{9E3CDB7D-FA39-49B4-BC69-75D165555881}" srcOrd="3" destOrd="0" presId="urn:microsoft.com/office/officeart/2018/2/layout/IconVerticalSolidList"/>
    <dgm:cxn modelId="{043B64C0-B0A5-4EAB-81A8-2E90C900F576}" type="presParOf" srcId="{03ACA52C-3024-4922-B187-2D96BCA84443}" destId="{F9C1187E-E9C3-4B8A-8F66-A102FAB7511E}" srcOrd="1" destOrd="0" presId="urn:microsoft.com/office/officeart/2018/2/layout/IconVerticalSolidList"/>
    <dgm:cxn modelId="{F74EE101-683E-41A0-9157-8101A29D85F0}" type="presParOf" srcId="{03ACA52C-3024-4922-B187-2D96BCA84443}" destId="{79448A65-CA75-4504-A8D4-57D684781060}" srcOrd="2" destOrd="0" presId="urn:microsoft.com/office/officeart/2018/2/layout/IconVerticalSolidList"/>
    <dgm:cxn modelId="{E4166CB6-5668-4489-B7B2-ACE7FF26B71D}" type="presParOf" srcId="{79448A65-CA75-4504-A8D4-57D684781060}" destId="{EF659A89-02E6-4E91-B3EB-6422B53949F8}" srcOrd="0" destOrd="0" presId="urn:microsoft.com/office/officeart/2018/2/layout/IconVerticalSolidList"/>
    <dgm:cxn modelId="{4FEAC620-B8E1-4171-84D0-479BDF21CCCE}" type="presParOf" srcId="{79448A65-CA75-4504-A8D4-57D684781060}" destId="{30B89C3E-979B-47BE-8706-F8512F0128E4}" srcOrd="1" destOrd="0" presId="urn:microsoft.com/office/officeart/2018/2/layout/IconVerticalSolidList"/>
    <dgm:cxn modelId="{7110EAB5-DD83-434A-B44F-A2A68E94F98E}" type="presParOf" srcId="{79448A65-CA75-4504-A8D4-57D684781060}" destId="{EB86419B-B732-40FA-A3E1-D44C04586DEB}" srcOrd="2" destOrd="0" presId="urn:microsoft.com/office/officeart/2018/2/layout/IconVerticalSolidList"/>
    <dgm:cxn modelId="{C746EA0F-4B68-436C-8143-DB9F9AF4022B}" type="presParOf" srcId="{79448A65-CA75-4504-A8D4-57D684781060}" destId="{02E71D2F-D4B6-4F37-8D98-2EB6A19EC932}" srcOrd="3" destOrd="0" presId="urn:microsoft.com/office/officeart/2018/2/layout/IconVerticalSolidList"/>
    <dgm:cxn modelId="{60AAF3B4-B08C-4330-ABA2-3E907224FA49}" type="presParOf" srcId="{03ACA52C-3024-4922-B187-2D96BCA84443}" destId="{72FAB59E-0435-43B9-A60E-EC396720EEFE}" srcOrd="3" destOrd="0" presId="urn:microsoft.com/office/officeart/2018/2/layout/IconVerticalSolidList"/>
    <dgm:cxn modelId="{8C278DE3-5F41-4F43-9BF7-9026FAC9DE03}" type="presParOf" srcId="{03ACA52C-3024-4922-B187-2D96BCA84443}" destId="{94A2EE36-BC86-40CF-8285-5561FEAC8AFA}" srcOrd="4" destOrd="0" presId="urn:microsoft.com/office/officeart/2018/2/layout/IconVerticalSolidList"/>
    <dgm:cxn modelId="{C046E174-EECD-4DD5-A185-E1930F8076B1}" type="presParOf" srcId="{94A2EE36-BC86-40CF-8285-5561FEAC8AFA}" destId="{AFD8FE1C-499F-4B8D-A11F-3F6B0B935765}" srcOrd="0" destOrd="0" presId="urn:microsoft.com/office/officeart/2018/2/layout/IconVerticalSolidList"/>
    <dgm:cxn modelId="{25864704-054C-4FB0-B63F-85213CC5A5D6}" type="presParOf" srcId="{94A2EE36-BC86-40CF-8285-5561FEAC8AFA}" destId="{CD758482-559B-4AB1-96BE-6EB40399099B}" srcOrd="1" destOrd="0" presId="urn:microsoft.com/office/officeart/2018/2/layout/IconVerticalSolidList"/>
    <dgm:cxn modelId="{2D46D0F9-505B-4C40-B6C4-9C1B19F7068E}" type="presParOf" srcId="{94A2EE36-BC86-40CF-8285-5561FEAC8AFA}" destId="{9A0F934A-0230-45ED-856D-13ACCFDAA4CE}" srcOrd="2" destOrd="0" presId="urn:microsoft.com/office/officeart/2018/2/layout/IconVerticalSolidList"/>
    <dgm:cxn modelId="{9BC8549B-D52E-420B-B57D-76D2EFEC4A4D}" type="presParOf" srcId="{94A2EE36-BC86-40CF-8285-5561FEAC8AFA}" destId="{60DB06F9-8F21-45A8-8237-BCF4894FBDE4}"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9FA20B-FCFF-48CE-B5CD-075853661FA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3ACA52C-3024-4922-B187-2D96BCA84443}" type="pres">
      <dgm:prSet presAssocID="{F59FA20B-FCFF-48CE-B5CD-075853661FA8}" presName="root" presStyleCnt="0">
        <dgm:presLayoutVars>
          <dgm:dir/>
          <dgm:resizeHandles val="exact"/>
        </dgm:presLayoutVars>
      </dgm:prSet>
      <dgm:spPr/>
    </dgm:pt>
  </dgm:ptLst>
  <dgm:cxnLst>
    <dgm:cxn modelId="{46AF50AC-E76C-4202-AC2D-69C3D88687C7}" type="presOf" srcId="{F59FA20B-FCFF-48CE-B5CD-075853661FA8}" destId="{03ACA52C-3024-4922-B187-2D96BCA84443}" srcOrd="0"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33F61F-5D5B-4A93-9FBD-C6ED9B46A6C6}" type="doc">
      <dgm:prSet loTypeId="urn:microsoft.com/office/officeart/2024/3/layout/SimpleTimelineDefaultVariant" loCatId="Timeline" qsTypeId="urn:microsoft.com/office/officeart/2005/8/quickstyle/simple1" qsCatId="simple" csTypeId="urn:microsoft.com/office/officeart/2005/8/colors/SimpleTimelineDefaultColorVariant" csCatId="other" phldr="1"/>
      <dgm:spPr/>
      <dgm:t>
        <a:bodyPr/>
        <a:lstStyle/>
        <a:p>
          <a:endParaRPr lang="es-ES"/>
        </a:p>
      </dgm:t>
    </dgm:pt>
    <dgm:pt modelId="{50615C2A-B6A4-42AA-935B-5ED8B6C0CC60}">
      <dgm:prSet custT="1"/>
      <dgm:spPr/>
      <dgm:t>
        <a:bodyPr/>
        <a:lstStyle/>
        <a:p>
          <a:pPr>
            <a:defRPr b="1"/>
          </a:pPr>
          <a:r>
            <a:rPr lang="es-ES" sz="2000" kern="1200" dirty="0">
              <a:solidFill>
                <a:srgbClr val="FF0000"/>
              </a:solidFill>
              <a:highlight>
                <a:srgbClr val="FFFF00"/>
              </a:highlight>
            </a:rPr>
            <a:t>FEDERALISMO: </a:t>
          </a:r>
          <a:r>
            <a:rPr lang="es-ES" sz="2000" kern="1200" dirty="0"/>
            <a:t>La interoperabilidad entre distintos datos, protocolos y plataformas técnicamente está RESUELTA</a:t>
          </a:r>
          <a:r>
            <a:rPr lang="es-ES" sz="1500" b="0" kern="1200" dirty="0">
              <a:solidFill>
                <a:prstClr val="black">
                  <a:hueOff val="0"/>
                  <a:satOff val="0"/>
                  <a:lumOff val="0"/>
                  <a:alphaOff val="0"/>
                </a:prstClr>
              </a:solidFill>
              <a:latin typeface="Aptos" panose="02110004020202020204"/>
              <a:ea typeface="+mn-ea"/>
              <a:cs typeface="+mn-cs"/>
            </a:rPr>
            <a:t> </a:t>
          </a:r>
        </a:p>
      </dgm:t>
    </dgm:pt>
    <dgm:pt modelId="{68BF174A-447B-4645-9611-B0CA2417B331}" type="parTrans" cxnId="{CA82492A-BB3F-4231-A3B1-FB1B4E4C4592}">
      <dgm:prSet/>
      <dgm:spPr/>
      <dgm:t>
        <a:bodyPr/>
        <a:lstStyle/>
        <a:p>
          <a:endParaRPr lang="es-ES"/>
        </a:p>
      </dgm:t>
    </dgm:pt>
    <dgm:pt modelId="{97D4A4FA-4FD3-4FFB-B0C6-8BBF857933DA}" type="sibTrans" cxnId="{CA82492A-BB3F-4231-A3B1-FB1B4E4C4592}">
      <dgm:prSet/>
      <dgm:spPr/>
      <dgm:t>
        <a:bodyPr/>
        <a:lstStyle/>
        <a:p>
          <a:endParaRPr lang="es-ES"/>
        </a:p>
      </dgm:t>
    </dgm:pt>
    <dgm:pt modelId="{52203081-6001-401B-8F90-7FE6053E0A15}">
      <dgm:prSet/>
      <dgm:spPr/>
      <dgm:t>
        <a:bodyPr/>
        <a:lstStyle/>
        <a:p>
          <a:pPr>
            <a:defRPr b="1"/>
          </a:pPr>
          <a:r>
            <a:rPr lang="es-ES" dirty="0"/>
            <a:t>El Nudo Gordiano de la </a:t>
          </a:r>
          <a:r>
            <a:rPr lang="es-ES" dirty="0" err="1"/>
            <a:t>Accesbilidad</a:t>
          </a:r>
          <a:r>
            <a:rPr lang="es-ES" dirty="0"/>
            <a:t>, </a:t>
          </a:r>
          <a:r>
            <a:rPr lang="es-ES" dirty="0" err="1"/>
            <a:t>Trazabilildad</a:t>
          </a:r>
          <a:r>
            <a:rPr lang="es-ES" dirty="0"/>
            <a:t>, Tratamientos costosos</a:t>
          </a:r>
          <a:r>
            <a:rPr lang="es-ES" dirty="0">
              <a:solidFill>
                <a:srgbClr val="FF0000"/>
              </a:solidFill>
              <a:highlight>
                <a:srgbClr val="FFFF00"/>
              </a:highlight>
            </a:rPr>
            <a:t>, APS </a:t>
          </a:r>
          <a:r>
            <a:rPr lang="es-ES" dirty="0"/>
            <a:t> KPIN, Kaiser </a:t>
          </a:r>
          <a:r>
            <a:rPr lang="es-ES" dirty="0" err="1"/>
            <a:t>Permanent</a:t>
          </a:r>
          <a:r>
            <a:rPr lang="es-ES" dirty="0"/>
            <a:t> </a:t>
          </a:r>
          <a:r>
            <a:rPr lang="es-ES" dirty="0" err="1"/>
            <a:t>Intelligent</a:t>
          </a:r>
          <a:r>
            <a:rPr lang="es-ES" dirty="0"/>
            <a:t> </a:t>
          </a:r>
          <a:r>
            <a:rPr lang="es-ES" dirty="0" err="1"/>
            <a:t>Navigator</a:t>
          </a:r>
          <a:r>
            <a:rPr lang="es-ES" dirty="0"/>
            <a:t> se ha resuelto con </a:t>
          </a:r>
          <a:r>
            <a:rPr lang="es-ES" dirty="0" err="1"/>
            <a:t>con</a:t>
          </a:r>
          <a:r>
            <a:rPr lang="es-ES" dirty="0"/>
            <a:t> la IA</a:t>
          </a:r>
        </a:p>
      </dgm:t>
    </dgm:pt>
    <dgm:pt modelId="{FDF7BFE7-D8E5-4BF8-B9C0-809000D5BE6A}" type="parTrans" cxnId="{7E34DA3C-C082-48A2-BFC5-9DDFFC33E7A3}">
      <dgm:prSet/>
      <dgm:spPr/>
      <dgm:t>
        <a:bodyPr/>
        <a:lstStyle/>
        <a:p>
          <a:endParaRPr lang="es-ES"/>
        </a:p>
      </dgm:t>
    </dgm:pt>
    <dgm:pt modelId="{A7E012C8-F0F5-4232-8B5D-B954FBAD939B}" type="sibTrans" cxnId="{7E34DA3C-C082-48A2-BFC5-9DDFFC33E7A3}">
      <dgm:prSet/>
      <dgm:spPr/>
      <dgm:t>
        <a:bodyPr/>
        <a:lstStyle/>
        <a:p>
          <a:endParaRPr lang="es-ES"/>
        </a:p>
      </dgm:t>
    </dgm:pt>
    <dgm:pt modelId="{FF42C1CE-85AB-4FEE-8239-2F06C799E78D}">
      <dgm:prSet/>
      <dgm:spPr/>
      <dgm:t>
        <a:bodyPr/>
        <a:lstStyle/>
        <a:p>
          <a:endParaRPr lang="es-ES" dirty="0"/>
        </a:p>
      </dgm:t>
    </dgm:pt>
    <dgm:pt modelId="{6BA5FB7D-4D76-43A0-AE64-B8107FAE5917}" type="parTrans" cxnId="{FAF95301-B0F2-425B-8040-1DEC4518BF17}">
      <dgm:prSet/>
      <dgm:spPr/>
      <dgm:t>
        <a:bodyPr/>
        <a:lstStyle/>
        <a:p>
          <a:endParaRPr lang="es-ES"/>
        </a:p>
      </dgm:t>
    </dgm:pt>
    <dgm:pt modelId="{BFCCC0FD-EC62-4EF2-BFAC-1C5E1CC877E7}" type="sibTrans" cxnId="{FAF95301-B0F2-425B-8040-1DEC4518BF17}">
      <dgm:prSet/>
      <dgm:spPr/>
      <dgm:t>
        <a:bodyPr/>
        <a:lstStyle/>
        <a:p>
          <a:endParaRPr lang="es-ES"/>
        </a:p>
      </dgm:t>
    </dgm:pt>
    <dgm:pt modelId="{B2520393-AED6-48FC-AD80-1FCBCEAC51C5}">
      <dgm:prSet/>
      <dgm:spPr/>
      <dgm:t>
        <a:bodyPr/>
        <a:lstStyle/>
        <a:p>
          <a:pPr>
            <a:defRPr b="1"/>
          </a:pPr>
          <a:r>
            <a:rPr lang="es-ES" dirty="0"/>
            <a:t>La transformación digital plena y completa en la Salud Pública es AUTOFINANCIABLE en 1/3 años con </a:t>
          </a:r>
          <a:r>
            <a:rPr lang="es-ES" dirty="0" err="1"/>
            <a:t>Leapfrogging</a:t>
          </a:r>
          <a:endParaRPr lang="es-ES" dirty="0"/>
        </a:p>
      </dgm:t>
    </dgm:pt>
    <dgm:pt modelId="{05B21066-9283-4CB9-8749-D337B206EBE4}" type="parTrans" cxnId="{89099B99-FD81-415B-B0F7-4DA42535DF75}">
      <dgm:prSet/>
      <dgm:spPr/>
      <dgm:t>
        <a:bodyPr/>
        <a:lstStyle/>
        <a:p>
          <a:endParaRPr lang="es-ES"/>
        </a:p>
      </dgm:t>
    </dgm:pt>
    <dgm:pt modelId="{CAC416F3-6B65-4390-A6EF-63F957523695}" type="sibTrans" cxnId="{89099B99-FD81-415B-B0F7-4DA42535DF75}">
      <dgm:prSet/>
      <dgm:spPr/>
      <dgm:t>
        <a:bodyPr/>
        <a:lstStyle/>
        <a:p>
          <a:endParaRPr lang="es-ES"/>
        </a:p>
      </dgm:t>
    </dgm:pt>
    <dgm:pt modelId="{E9D16220-212D-4D7B-A47E-F19A8DCE3236}">
      <dgm:prSet/>
      <dgm:spPr/>
      <dgm:t>
        <a:bodyPr/>
        <a:lstStyle/>
        <a:p>
          <a:pPr>
            <a:defRPr b="1"/>
          </a:pPr>
          <a:r>
            <a:rPr lang="es-ES" dirty="0"/>
            <a:t>Ecosistema de Agentes Virtuales y Orquestación requieren apalancamiento en masas críticas estratégicas,  </a:t>
          </a:r>
          <a:r>
            <a:rPr lang="es-ES" dirty="0">
              <a:highlight>
                <a:srgbClr val="00FFFF"/>
              </a:highlight>
            </a:rPr>
            <a:t>AUTOMATIZACIÓN  y MICROLEARNING.</a:t>
          </a:r>
        </a:p>
      </dgm:t>
    </dgm:pt>
    <dgm:pt modelId="{D3DBBE0A-50C4-44AC-910B-9706DBD5944B}" type="parTrans" cxnId="{DE73C40F-1FAD-475A-8617-2E31F0680A63}">
      <dgm:prSet/>
      <dgm:spPr/>
      <dgm:t>
        <a:bodyPr/>
        <a:lstStyle/>
        <a:p>
          <a:endParaRPr lang="es-ES"/>
        </a:p>
      </dgm:t>
    </dgm:pt>
    <dgm:pt modelId="{0D516DE0-30E3-457E-9219-8CBD9D02F996}" type="sibTrans" cxnId="{DE73C40F-1FAD-475A-8617-2E31F0680A63}">
      <dgm:prSet/>
      <dgm:spPr/>
      <dgm:t>
        <a:bodyPr/>
        <a:lstStyle/>
        <a:p>
          <a:endParaRPr lang="es-ES"/>
        </a:p>
      </dgm:t>
    </dgm:pt>
    <dgm:pt modelId="{EE6D560F-6697-4A4A-B21B-E5FF46946931}">
      <dgm:prSet/>
      <dgm:spPr/>
      <dgm:t>
        <a:bodyPr/>
        <a:lstStyle/>
        <a:p>
          <a:endParaRPr lang="es-ES" dirty="0"/>
        </a:p>
      </dgm:t>
    </dgm:pt>
    <dgm:pt modelId="{95937582-AC40-458E-AD27-AA7DC8DDC0CA}" type="parTrans" cxnId="{D1BE8ED0-B0BF-4092-8997-35908E68F48F}">
      <dgm:prSet/>
      <dgm:spPr/>
      <dgm:t>
        <a:bodyPr/>
        <a:lstStyle/>
        <a:p>
          <a:endParaRPr lang="es-ES"/>
        </a:p>
      </dgm:t>
    </dgm:pt>
    <dgm:pt modelId="{E0F08768-71F0-4159-8474-2D610D7A0712}" type="sibTrans" cxnId="{D1BE8ED0-B0BF-4092-8997-35908E68F48F}">
      <dgm:prSet/>
      <dgm:spPr/>
      <dgm:t>
        <a:bodyPr/>
        <a:lstStyle/>
        <a:p>
          <a:endParaRPr lang="es-ES"/>
        </a:p>
      </dgm:t>
    </dgm:pt>
    <dgm:pt modelId="{EE45AF53-7EFD-4D30-BB67-32F1B5E700C5}">
      <dgm:prSet/>
      <dgm:spPr/>
      <dgm:t>
        <a:bodyPr/>
        <a:lstStyle/>
        <a:p>
          <a:pPr>
            <a:defRPr b="1"/>
          </a:pPr>
          <a:r>
            <a:rPr lang="es-ES" dirty="0"/>
            <a:t>Utilizar la IA como un buscador mas potente es un ERROR GRAVE. Es para generar </a:t>
          </a:r>
          <a:r>
            <a:rPr lang="es-ES" dirty="0">
              <a:solidFill>
                <a:srgbClr val="FF0000"/>
              </a:solidFill>
              <a:highlight>
                <a:srgbClr val="FFFF00"/>
              </a:highlight>
            </a:rPr>
            <a:t>CONSENSOS Transdisciplinarios.</a:t>
          </a:r>
          <a:endParaRPr lang="es-ES" dirty="0"/>
        </a:p>
      </dgm:t>
    </dgm:pt>
    <dgm:pt modelId="{767FD691-7AC8-44A2-8D47-011FE132A864}" type="parTrans" cxnId="{A66F1CAE-0826-4696-B63D-A31D425E2A84}">
      <dgm:prSet/>
      <dgm:spPr/>
      <dgm:t>
        <a:bodyPr/>
        <a:lstStyle/>
        <a:p>
          <a:endParaRPr lang="es-ES"/>
        </a:p>
      </dgm:t>
    </dgm:pt>
    <dgm:pt modelId="{C34A8581-F408-4076-B54A-60A12C6B74FC}" type="sibTrans" cxnId="{A66F1CAE-0826-4696-B63D-A31D425E2A84}">
      <dgm:prSet/>
      <dgm:spPr/>
      <dgm:t>
        <a:bodyPr/>
        <a:lstStyle/>
        <a:p>
          <a:endParaRPr lang="es-ES"/>
        </a:p>
      </dgm:t>
    </dgm:pt>
    <dgm:pt modelId="{5A5FBC5C-B6B3-4A62-B511-BC5CD65A85E9}">
      <dgm:prSet/>
      <dgm:spPr/>
      <dgm:t>
        <a:bodyPr/>
        <a:lstStyle/>
        <a:p>
          <a:endParaRPr lang="es-ES" dirty="0"/>
        </a:p>
      </dgm:t>
    </dgm:pt>
    <dgm:pt modelId="{004A2834-B009-4F26-AB20-34F5DFB74707}" type="parTrans" cxnId="{1765CD5D-FCBC-4F21-90AD-63FB49C4B0FD}">
      <dgm:prSet/>
      <dgm:spPr/>
      <dgm:t>
        <a:bodyPr/>
        <a:lstStyle/>
        <a:p>
          <a:endParaRPr lang="es-ES"/>
        </a:p>
      </dgm:t>
    </dgm:pt>
    <dgm:pt modelId="{CCC46903-71DA-420F-A701-E89980837173}" type="sibTrans" cxnId="{1765CD5D-FCBC-4F21-90AD-63FB49C4B0FD}">
      <dgm:prSet/>
      <dgm:spPr/>
      <dgm:t>
        <a:bodyPr/>
        <a:lstStyle/>
        <a:p>
          <a:endParaRPr lang="es-ES"/>
        </a:p>
      </dgm:t>
    </dgm:pt>
    <dgm:pt modelId="{689E90B2-5951-4932-A12F-1AD244EDBDD9}" type="pres">
      <dgm:prSet presAssocID="{A633F61F-5D5B-4A93-9FBD-C6ED9B46A6C6}" presName="root" presStyleCnt="0">
        <dgm:presLayoutVars>
          <dgm:chMax/>
          <dgm:chPref/>
          <dgm:animLvl val="lvl"/>
        </dgm:presLayoutVars>
      </dgm:prSet>
      <dgm:spPr/>
    </dgm:pt>
    <dgm:pt modelId="{ACE6DB6E-6DD5-4626-8F04-24BCF8DE985C}" type="pres">
      <dgm:prSet presAssocID="{A633F61F-5D5B-4A93-9FBD-C6ED9B46A6C6}" presName="divider" presStyleLbl="alignAcc1" presStyleIdx="0" presStyleCnt="1"/>
      <dgm:spPr>
        <a:solidFill>
          <a:schemeClr val="dk2">
            <a:alpha val="90000"/>
            <a:hueOff val="0"/>
            <a:satOff val="0"/>
            <a:lumOff val="0"/>
            <a:alphaOff val="0"/>
          </a:schemeClr>
        </a:solidFill>
        <a:ln w="12050" cap="flat" cmpd="sng" algn="ctr">
          <a:solidFill>
            <a:schemeClr val="dk2">
              <a:hueOff val="0"/>
              <a:satOff val="0"/>
              <a:lumOff val="0"/>
              <a:alphaOff val="0"/>
            </a:schemeClr>
          </a:solidFill>
          <a:prstDash val="solid"/>
          <a:miter lim="800000"/>
          <a:tailEnd type="arrow" w="med" len="med"/>
        </a:ln>
        <a:effectLst/>
      </dgm:spPr>
    </dgm:pt>
    <dgm:pt modelId="{96EC59B6-7D5D-4399-ADDE-438978D4A540}" type="pres">
      <dgm:prSet presAssocID="{A633F61F-5D5B-4A93-9FBD-C6ED9B46A6C6}" presName="nodes" presStyleCnt="0">
        <dgm:presLayoutVars>
          <dgm:chMax/>
          <dgm:chPref/>
          <dgm:animLvl val="lvl"/>
        </dgm:presLayoutVars>
      </dgm:prSet>
      <dgm:spPr/>
    </dgm:pt>
    <dgm:pt modelId="{8DF282C8-0547-4804-9C39-0A78078B8EA9}" type="pres">
      <dgm:prSet presAssocID="{50615C2A-B6A4-42AA-935B-5ED8B6C0CC60}" presName="composite" presStyleCnt="0"/>
      <dgm:spPr/>
    </dgm:pt>
    <dgm:pt modelId="{0F2C6496-4D32-43B7-9DC1-58A7BCCC1946}" type="pres">
      <dgm:prSet presAssocID="{50615C2A-B6A4-42AA-935B-5ED8B6C0CC60}" presName="ConnectorPoint" presStyleLbl="lnNode1" presStyleIdx="0"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9DD42088-1CDB-45DB-A615-A52F47E789D4}" type="pres">
      <dgm:prSet presAssocID="{50615C2A-B6A4-42AA-935B-5ED8B6C0CC60}" presName="DropPinPlaceHolder" presStyleCnt="0"/>
      <dgm:spPr/>
    </dgm:pt>
    <dgm:pt modelId="{B0E5C01F-811B-458E-AE09-05A14D8B9212}" type="pres">
      <dgm:prSet presAssocID="{50615C2A-B6A4-42AA-935B-5ED8B6C0CC60}" presName="DropPin" presStyleLbl="alignNode1" presStyleIdx="0" presStyleCnt="10"/>
      <dgm:spPr/>
    </dgm:pt>
    <dgm:pt modelId="{E2B1F48B-F4D8-430D-9309-BCAC3AB100D0}" type="pres">
      <dgm:prSet presAssocID="{50615C2A-B6A4-42AA-935B-5ED8B6C0CC60}" presName="Ellipse" presStyleLbl="fgAcc1" presStyleIdx="0" presStyleCnt="5"/>
      <dgm:spPr>
        <a:solidFill>
          <a:schemeClr val="accent1">
            <a:alpha val="90000"/>
            <a:hueOff val="0"/>
            <a:satOff val="0"/>
            <a:lumOff val="0"/>
            <a:alphaOff val="0"/>
          </a:schemeClr>
        </a:solidFill>
        <a:ln w="19050" cap="flat" cmpd="sng" algn="ctr">
          <a:noFill/>
          <a:prstDash val="solid"/>
          <a:miter lim="800000"/>
        </a:ln>
        <a:effectLst/>
      </dgm:spPr>
    </dgm:pt>
    <dgm:pt modelId="{3EE78F48-A112-4BEB-B8FF-5C5358DD0AB7}" type="pres">
      <dgm:prSet presAssocID="{50615C2A-B6A4-42AA-935B-5ED8B6C0CC60}" presName="L2TextContainer" presStyleLbl="revTx" presStyleIdx="0" presStyleCnt="5">
        <dgm:presLayoutVars>
          <dgm:bulletEnabled val="1"/>
        </dgm:presLayoutVars>
      </dgm:prSet>
      <dgm:spPr/>
    </dgm:pt>
    <dgm:pt modelId="{65502DB4-2ED2-4514-9649-35B09ED2A565}" type="pres">
      <dgm:prSet presAssocID="{50615C2A-B6A4-42AA-935B-5ED8B6C0CC60}" presName="L1TextContainer" presStyleLbl="alignNode1" presStyleIdx="1" presStyleCnt="10" custScaleY="379220">
        <dgm:presLayoutVars>
          <dgm:chMax val="1"/>
          <dgm:chPref val="1"/>
          <dgm:bulletEnabled val="1"/>
        </dgm:presLayoutVars>
      </dgm:prSet>
      <dgm:spPr/>
    </dgm:pt>
    <dgm:pt modelId="{4607324D-D614-4BDC-A3F7-120BCBEE888F}" type="pres">
      <dgm:prSet presAssocID="{50615C2A-B6A4-42AA-935B-5ED8B6C0CC60}" presName="ConnectLine" presStyleLbl="sibTrans1D1" presStyleIdx="0" presStyleCnt="5"/>
      <dgm:spPr/>
    </dgm:pt>
    <dgm:pt modelId="{800AAE26-53A3-48D3-A29A-361DC5764FF6}" type="pres">
      <dgm:prSet presAssocID="{50615C2A-B6A4-42AA-935B-5ED8B6C0CC60}" presName="EmptyPlaceHolder" presStyleCnt="0"/>
      <dgm:spPr/>
    </dgm:pt>
    <dgm:pt modelId="{07B1F58A-4C94-4B1D-B49E-4A4143233CD5}" type="pres">
      <dgm:prSet presAssocID="{97D4A4FA-4FD3-4FFB-B0C6-8BBF857933DA}" presName="spaceBetweenRectangles" presStyleCnt="0"/>
      <dgm:spPr/>
    </dgm:pt>
    <dgm:pt modelId="{07C71859-268B-4DC3-B0A4-D050875C96C2}" type="pres">
      <dgm:prSet presAssocID="{52203081-6001-401B-8F90-7FE6053E0A15}" presName="composite" presStyleCnt="0"/>
      <dgm:spPr/>
    </dgm:pt>
    <dgm:pt modelId="{59BDB60B-E16D-4F15-9421-681D1F1BBC2B}" type="pres">
      <dgm:prSet presAssocID="{52203081-6001-401B-8F90-7FE6053E0A15}" presName="ConnectorPoint" presStyleLbl="lnNode1" presStyleIdx="1"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DFA8DF9-F826-4B19-BB76-5F6BFAA71BC5}" type="pres">
      <dgm:prSet presAssocID="{52203081-6001-401B-8F90-7FE6053E0A15}" presName="DropPinPlaceHolder" presStyleCnt="0"/>
      <dgm:spPr/>
    </dgm:pt>
    <dgm:pt modelId="{B1DD44EB-2373-476F-85C2-DAA682D60BF4}" type="pres">
      <dgm:prSet presAssocID="{52203081-6001-401B-8F90-7FE6053E0A15}" presName="DropPin" presStyleLbl="alignNode1" presStyleIdx="2" presStyleCnt="10"/>
      <dgm:spPr/>
    </dgm:pt>
    <dgm:pt modelId="{697C066A-21C2-4B42-A30A-1ACA1E765D17}" type="pres">
      <dgm:prSet presAssocID="{52203081-6001-401B-8F90-7FE6053E0A15}" presName="Ellipse" presStyleLbl="fgAcc1" presStyleIdx="1" presStyleCnt="5"/>
      <dgm:spPr>
        <a:solidFill>
          <a:schemeClr val="accent1">
            <a:alpha val="90000"/>
            <a:hueOff val="0"/>
            <a:satOff val="0"/>
            <a:lumOff val="0"/>
            <a:alphaOff val="0"/>
          </a:schemeClr>
        </a:solidFill>
        <a:ln w="19050" cap="flat" cmpd="sng" algn="ctr">
          <a:noFill/>
          <a:prstDash val="solid"/>
          <a:miter lim="800000"/>
        </a:ln>
        <a:effectLst/>
      </dgm:spPr>
    </dgm:pt>
    <dgm:pt modelId="{3AD967C7-81ED-4F5A-8013-94E6A1717F96}" type="pres">
      <dgm:prSet presAssocID="{52203081-6001-401B-8F90-7FE6053E0A15}" presName="L2TextContainer" presStyleLbl="revTx" presStyleIdx="1" presStyleCnt="5">
        <dgm:presLayoutVars>
          <dgm:bulletEnabled val="1"/>
        </dgm:presLayoutVars>
      </dgm:prSet>
      <dgm:spPr/>
    </dgm:pt>
    <dgm:pt modelId="{30E19F8E-43B8-4862-AF8B-CDF4998EB084}" type="pres">
      <dgm:prSet presAssocID="{52203081-6001-401B-8F90-7FE6053E0A15}" presName="L1TextContainer" presStyleLbl="alignNode1" presStyleIdx="3" presStyleCnt="10" custScaleX="112129">
        <dgm:presLayoutVars>
          <dgm:chMax val="1"/>
          <dgm:chPref val="1"/>
          <dgm:bulletEnabled val="1"/>
        </dgm:presLayoutVars>
      </dgm:prSet>
      <dgm:spPr/>
    </dgm:pt>
    <dgm:pt modelId="{AE86431B-E8FD-48ED-90A8-75B423CA0826}" type="pres">
      <dgm:prSet presAssocID="{52203081-6001-401B-8F90-7FE6053E0A15}" presName="ConnectLine" presStyleLbl="sibTrans1D1" presStyleIdx="1" presStyleCnt="5"/>
      <dgm:spPr/>
    </dgm:pt>
    <dgm:pt modelId="{DB134A60-E589-4341-B15F-5DEDC6B83653}" type="pres">
      <dgm:prSet presAssocID="{52203081-6001-401B-8F90-7FE6053E0A15}" presName="EmptyPlaceHolder" presStyleCnt="0"/>
      <dgm:spPr/>
    </dgm:pt>
    <dgm:pt modelId="{F44DD038-D2B1-4E49-AF38-94B3FE17AEEC}" type="pres">
      <dgm:prSet presAssocID="{A7E012C8-F0F5-4232-8B5D-B954FBAD939B}" presName="spaceBetweenRectangles" presStyleCnt="0"/>
      <dgm:spPr/>
    </dgm:pt>
    <dgm:pt modelId="{09830273-C0F1-4116-A4E8-9490E4092B9E}" type="pres">
      <dgm:prSet presAssocID="{B2520393-AED6-48FC-AD80-1FCBCEAC51C5}" presName="composite" presStyleCnt="0"/>
      <dgm:spPr/>
    </dgm:pt>
    <dgm:pt modelId="{38BD79BF-FD02-45C2-9A79-5B376AB3DAA4}" type="pres">
      <dgm:prSet presAssocID="{B2520393-AED6-48FC-AD80-1FCBCEAC51C5}" presName="ConnectorPoint" presStyleLbl="lnNode1" presStyleIdx="2"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39161D31-6606-4713-B1BF-1D46FCE790D2}" type="pres">
      <dgm:prSet presAssocID="{B2520393-AED6-48FC-AD80-1FCBCEAC51C5}" presName="DropPinPlaceHolder" presStyleCnt="0"/>
      <dgm:spPr/>
    </dgm:pt>
    <dgm:pt modelId="{F451F422-A90C-4B6C-BF3E-C49751528EC1}" type="pres">
      <dgm:prSet presAssocID="{B2520393-AED6-48FC-AD80-1FCBCEAC51C5}" presName="DropPin" presStyleLbl="alignNode1" presStyleIdx="4" presStyleCnt="10"/>
      <dgm:spPr/>
    </dgm:pt>
    <dgm:pt modelId="{8AAB1A8B-7E02-47FF-86EF-8ACFD712DAB8}" type="pres">
      <dgm:prSet presAssocID="{B2520393-AED6-48FC-AD80-1FCBCEAC51C5}" presName="Ellipse" presStyleLbl="fgAcc1" presStyleIdx="2" presStyleCnt="5"/>
      <dgm:spPr>
        <a:solidFill>
          <a:schemeClr val="accent1">
            <a:alpha val="90000"/>
            <a:hueOff val="0"/>
            <a:satOff val="0"/>
            <a:lumOff val="0"/>
            <a:alphaOff val="0"/>
          </a:schemeClr>
        </a:solidFill>
        <a:ln w="19050" cap="flat" cmpd="sng" algn="ctr">
          <a:noFill/>
          <a:prstDash val="solid"/>
          <a:miter lim="800000"/>
        </a:ln>
        <a:effectLst/>
      </dgm:spPr>
    </dgm:pt>
    <dgm:pt modelId="{6F29DEC6-E1C9-4870-A323-35FBB017B160}" type="pres">
      <dgm:prSet presAssocID="{B2520393-AED6-48FC-AD80-1FCBCEAC51C5}" presName="L2TextContainer" presStyleLbl="revTx" presStyleIdx="2" presStyleCnt="5">
        <dgm:presLayoutVars>
          <dgm:bulletEnabled val="1"/>
        </dgm:presLayoutVars>
      </dgm:prSet>
      <dgm:spPr/>
    </dgm:pt>
    <dgm:pt modelId="{D513B13D-3185-4591-8E00-A6238A6FD8D4}" type="pres">
      <dgm:prSet presAssocID="{B2520393-AED6-48FC-AD80-1FCBCEAC51C5}" presName="L1TextContainer" presStyleLbl="alignNode1" presStyleIdx="5" presStyleCnt="10" custScaleY="268693">
        <dgm:presLayoutVars>
          <dgm:chMax val="1"/>
          <dgm:chPref val="1"/>
          <dgm:bulletEnabled val="1"/>
        </dgm:presLayoutVars>
      </dgm:prSet>
      <dgm:spPr/>
    </dgm:pt>
    <dgm:pt modelId="{A2529D0B-B3BE-4A78-8D04-A2A49E6D09AF}" type="pres">
      <dgm:prSet presAssocID="{B2520393-AED6-48FC-AD80-1FCBCEAC51C5}" presName="ConnectLine" presStyleLbl="sibTrans1D1" presStyleIdx="2" presStyleCnt="5"/>
      <dgm:spPr/>
    </dgm:pt>
    <dgm:pt modelId="{26179CE5-003A-4F5F-B6A3-FFD784952583}" type="pres">
      <dgm:prSet presAssocID="{B2520393-AED6-48FC-AD80-1FCBCEAC51C5}" presName="EmptyPlaceHolder" presStyleCnt="0"/>
      <dgm:spPr/>
    </dgm:pt>
    <dgm:pt modelId="{70FE4D4A-9455-4EDA-8649-DEF807899676}" type="pres">
      <dgm:prSet presAssocID="{CAC416F3-6B65-4390-A6EF-63F957523695}" presName="spaceBetweenRectangles" presStyleCnt="0"/>
      <dgm:spPr/>
    </dgm:pt>
    <dgm:pt modelId="{9D5F79C6-C9E7-4B9C-BA70-C43095B903F3}" type="pres">
      <dgm:prSet presAssocID="{E9D16220-212D-4D7B-A47E-F19A8DCE3236}" presName="composite" presStyleCnt="0"/>
      <dgm:spPr/>
    </dgm:pt>
    <dgm:pt modelId="{8268CC7E-B84B-43FA-9032-71844DFC8A28}" type="pres">
      <dgm:prSet presAssocID="{E9D16220-212D-4D7B-A47E-F19A8DCE3236}" presName="ConnectorPoint" presStyleLbl="lnNode1" presStyleIdx="3"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FC43537-D2A2-4E3F-89EC-09498EE11FF6}" type="pres">
      <dgm:prSet presAssocID="{E9D16220-212D-4D7B-A47E-F19A8DCE3236}" presName="DropPinPlaceHolder" presStyleCnt="0"/>
      <dgm:spPr/>
    </dgm:pt>
    <dgm:pt modelId="{080FEA28-DCE5-4D80-B950-EE64271A936B}" type="pres">
      <dgm:prSet presAssocID="{E9D16220-212D-4D7B-A47E-F19A8DCE3236}" presName="DropPin" presStyleLbl="alignNode1" presStyleIdx="6" presStyleCnt="10"/>
      <dgm:spPr/>
    </dgm:pt>
    <dgm:pt modelId="{9A178984-3B39-452D-8E04-58117CD1F235}" type="pres">
      <dgm:prSet presAssocID="{E9D16220-212D-4D7B-A47E-F19A8DCE3236}" presName="Ellipse" presStyleLbl="fgAcc1" presStyleIdx="3" presStyleCnt="5"/>
      <dgm:spPr>
        <a:solidFill>
          <a:schemeClr val="accent1">
            <a:alpha val="90000"/>
            <a:hueOff val="0"/>
            <a:satOff val="0"/>
            <a:lumOff val="0"/>
            <a:alphaOff val="0"/>
          </a:schemeClr>
        </a:solidFill>
        <a:ln w="19050" cap="flat" cmpd="sng" algn="ctr">
          <a:noFill/>
          <a:prstDash val="solid"/>
          <a:miter lim="800000"/>
        </a:ln>
        <a:effectLst/>
      </dgm:spPr>
    </dgm:pt>
    <dgm:pt modelId="{8A6C38E0-86A0-449C-8C7E-6DF26145B8F2}" type="pres">
      <dgm:prSet presAssocID="{E9D16220-212D-4D7B-A47E-F19A8DCE3236}" presName="L2TextContainer" presStyleLbl="revTx" presStyleIdx="3" presStyleCnt="5">
        <dgm:presLayoutVars>
          <dgm:bulletEnabled val="1"/>
        </dgm:presLayoutVars>
      </dgm:prSet>
      <dgm:spPr/>
    </dgm:pt>
    <dgm:pt modelId="{ACE11ECC-FDD6-41F9-98A7-B3B7ED50CD9B}" type="pres">
      <dgm:prSet presAssocID="{E9D16220-212D-4D7B-A47E-F19A8DCE3236}" presName="L1TextContainer" presStyleLbl="alignNode1" presStyleIdx="7" presStyleCnt="10" custScaleX="118847" custScaleY="116306" custLinFactNeighborX="13830" custLinFactNeighborY="22106">
        <dgm:presLayoutVars>
          <dgm:chMax val="1"/>
          <dgm:chPref val="1"/>
          <dgm:bulletEnabled val="1"/>
        </dgm:presLayoutVars>
      </dgm:prSet>
      <dgm:spPr/>
    </dgm:pt>
    <dgm:pt modelId="{FA090F59-21C5-4DEC-8D4B-0E90CAF1D87D}" type="pres">
      <dgm:prSet presAssocID="{E9D16220-212D-4D7B-A47E-F19A8DCE3236}" presName="ConnectLine" presStyleLbl="sibTrans1D1" presStyleIdx="3" presStyleCnt="5"/>
      <dgm:spPr/>
    </dgm:pt>
    <dgm:pt modelId="{06D19FAC-00F4-41A5-8438-DB4B4AB87658}" type="pres">
      <dgm:prSet presAssocID="{E9D16220-212D-4D7B-A47E-F19A8DCE3236}" presName="EmptyPlaceHolder" presStyleCnt="0"/>
      <dgm:spPr/>
    </dgm:pt>
    <dgm:pt modelId="{35513910-8662-4EEE-97EB-19D99D44D689}" type="pres">
      <dgm:prSet presAssocID="{0D516DE0-30E3-457E-9219-8CBD9D02F996}" presName="spaceBetweenRectangles" presStyleCnt="0"/>
      <dgm:spPr/>
    </dgm:pt>
    <dgm:pt modelId="{C497360C-4F02-46FE-A8BF-4F7E8A1621CE}" type="pres">
      <dgm:prSet presAssocID="{EE45AF53-7EFD-4D30-BB67-32F1B5E700C5}" presName="composite" presStyleCnt="0"/>
      <dgm:spPr/>
    </dgm:pt>
    <dgm:pt modelId="{F3B927F6-1AB7-4BBE-87A6-0D7BD28B5DB3}" type="pres">
      <dgm:prSet presAssocID="{EE45AF53-7EFD-4D30-BB67-32F1B5E700C5}" presName="ConnectorPoint" presStyleLbl="lnNode1" presStyleIdx="4"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BBA6614-F54C-43D6-B53E-CB492BD858E0}" type="pres">
      <dgm:prSet presAssocID="{EE45AF53-7EFD-4D30-BB67-32F1B5E700C5}" presName="DropPinPlaceHolder" presStyleCnt="0"/>
      <dgm:spPr/>
    </dgm:pt>
    <dgm:pt modelId="{537C4CD7-DF54-4F38-A0BD-B45CE5ED370E}" type="pres">
      <dgm:prSet presAssocID="{EE45AF53-7EFD-4D30-BB67-32F1B5E700C5}" presName="DropPin" presStyleLbl="alignNode1" presStyleIdx="8" presStyleCnt="10"/>
      <dgm:spPr/>
    </dgm:pt>
    <dgm:pt modelId="{CECB57D8-5BED-4E64-9294-F788803FA279}" type="pres">
      <dgm:prSet presAssocID="{EE45AF53-7EFD-4D30-BB67-32F1B5E700C5}" presName="Ellipse" presStyleLbl="fgAcc1" presStyleIdx="4" presStyleCnt="5"/>
      <dgm:spPr>
        <a:solidFill>
          <a:schemeClr val="accent1">
            <a:alpha val="90000"/>
            <a:hueOff val="0"/>
            <a:satOff val="0"/>
            <a:lumOff val="0"/>
            <a:alphaOff val="0"/>
          </a:schemeClr>
        </a:solidFill>
        <a:ln w="19050" cap="flat" cmpd="sng" algn="ctr">
          <a:noFill/>
          <a:prstDash val="solid"/>
          <a:miter lim="800000"/>
        </a:ln>
        <a:effectLst/>
      </dgm:spPr>
    </dgm:pt>
    <dgm:pt modelId="{C5E2368F-093B-4064-B18B-3FFB8730CB6E}" type="pres">
      <dgm:prSet presAssocID="{EE45AF53-7EFD-4D30-BB67-32F1B5E700C5}" presName="L2TextContainer" presStyleLbl="revTx" presStyleIdx="4" presStyleCnt="5">
        <dgm:presLayoutVars>
          <dgm:bulletEnabled val="1"/>
        </dgm:presLayoutVars>
      </dgm:prSet>
      <dgm:spPr/>
    </dgm:pt>
    <dgm:pt modelId="{073AC304-95C4-4264-B573-F76DB0668793}" type="pres">
      <dgm:prSet presAssocID="{EE45AF53-7EFD-4D30-BB67-32F1B5E700C5}" presName="L1TextContainer" presStyleLbl="alignNode1" presStyleIdx="9" presStyleCnt="10" custLinFactNeighborX="-4221" custLinFactNeighborY="87391">
        <dgm:presLayoutVars>
          <dgm:chMax val="1"/>
          <dgm:chPref val="1"/>
          <dgm:bulletEnabled val="1"/>
        </dgm:presLayoutVars>
      </dgm:prSet>
      <dgm:spPr/>
    </dgm:pt>
    <dgm:pt modelId="{DAFE4F91-AC3C-4D7E-A653-D19A574AF88A}" type="pres">
      <dgm:prSet presAssocID="{EE45AF53-7EFD-4D30-BB67-32F1B5E700C5}" presName="ConnectLine" presStyleLbl="sibTrans1D1" presStyleIdx="4" presStyleCnt="5"/>
      <dgm:spPr/>
    </dgm:pt>
    <dgm:pt modelId="{4C65601E-63F8-4D0C-9AB8-A966CE911AE0}" type="pres">
      <dgm:prSet presAssocID="{EE45AF53-7EFD-4D30-BB67-32F1B5E700C5}" presName="EmptyPlaceHolder" presStyleCnt="0"/>
      <dgm:spPr/>
    </dgm:pt>
  </dgm:ptLst>
  <dgm:cxnLst>
    <dgm:cxn modelId="{FAF95301-B0F2-425B-8040-1DEC4518BF17}" srcId="{52203081-6001-401B-8F90-7FE6053E0A15}" destId="{FF42C1CE-85AB-4FEE-8239-2F06C799E78D}" srcOrd="0" destOrd="0" parTransId="{6BA5FB7D-4D76-43A0-AE64-B8107FAE5917}" sibTransId="{BFCCC0FD-EC62-4EF2-BFAC-1C5E1CC877E7}"/>
    <dgm:cxn modelId="{DE73C40F-1FAD-475A-8617-2E31F0680A63}" srcId="{A633F61F-5D5B-4A93-9FBD-C6ED9B46A6C6}" destId="{E9D16220-212D-4D7B-A47E-F19A8DCE3236}" srcOrd="3" destOrd="0" parTransId="{D3DBBE0A-50C4-44AC-910B-9706DBD5944B}" sibTransId="{0D516DE0-30E3-457E-9219-8CBD9D02F996}"/>
    <dgm:cxn modelId="{CCB14F1D-14DB-494F-8958-D97FC3A4DE67}" type="presOf" srcId="{52203081-6001-401B-8F90-7FE6053E0A15}" destId="{30E19F8E-43B8-4862-AF8B-CDF4998EB084}" srcOrd="0" destOrd="0" presId="urn:microsoft.com/office/officeart/2024/3/layout/SimpleTimelineDefaultVariant"/>
    <dgm:cxn modelId="{CA82492A-BB3F-4231-A3B1-FB1B4E4C4592}" srcId="{A633F61F-5D5B-4A93-9FBD-C6ED9B46A6C6}" destId="{50615C2A-B6A4-42AA-935B-5ED8B6C0CC60}" srcOrd="0" destOrd="0" parTransId="{68BF174A-447B-4645-9611-B0CA2417B331}" sibTransId="{97D4A4FA-4FD3-4FFB-B0C6-8BBF857933DA}"/>
    <dgm:cxn modelId="{7E34DA3C-C082-48A2-BFC5-9DDFFC33E7A3}" srcId="{A633F61F-5D5B-4A93-9FBD-C6ED9B46A6C6}" destId="{52203081-6001-401B-8F90-7FE6053E0A15}" srcOrd="1" destOrd="0" parTransId="{FDF7BFE7-D8E5-4BF8-B9C0-809000D5BE6A}" sibTransId="{A7E012C8-F0F5-4232-8B5D-B954FBAD939B}"/>
    <dgm:cxn modelId="{1765CD5D-FCBC-4F21-90AD-63FB49C4B0FD}" srcId="{EE45AF53-7EFD-4D30-BB67-32F1B5E700C5}" destId="{5A5FBC5C-B6B3-4A62-B511-BC5CD65A85E9}" srcOrd="0" destOrd="0" parTransId="{004A2834-B009-4F26-AB20-34F5DFB74707}" sibTransId="{CCC46903-71DA-420F-A701-E89980837173}"/>
    <dgm:cxn modelId="{132E8947-547B-4FBD-B5DE-096AC47A5F19}" type="presOf" srcId="{B2520393-AED6-48FC-AD80-1FCBCEAC51C5}" destId="{D513B13D-3185-4591-8E00-A6238A6FD8D4}" srcOrd="0" destOrd="0" presId="urn:microsoft.com/office/officeart/2024/3/layout/SimpleTimelineDefaultVariant"/>
    <dgm:cxn modelId="{CF1B6850-8239-440A-A051-96F378C6512C}" type="presOf" srcId="{50615C2A-B6A4-42AA-935B-5ED8B6C0CC60}" destId="{65502DB4-2ED2-4514-9649-35B09ED2A565}" srcOrd="0" destOrd="0" presId="urn:microsoft.com/office/officeart/2024/3/layout/SimpleTimelineDefaultVariant"/>
    <dgm:cxn modelId="{73ABD573-7ED8-4043-A43F-09E8919476BF}" type="presOf" srcId="{E9D16220-212D-4D7B-A47E-F19A8DCE3236}" destId="{ACE11ECC-FDD6-41F9-98A7-B3B7ED50CD9B}" srcOrd="0" destOrd="0" presId="urn:microsoft.com/office/officeart/2024/3/layout/SimpleTimelineDefaultVariant"/>
    <dgm:cxn modelId="{16F71097-BB1D-41CA-948A-7F4C1ACE6C2E}" type="presOf" srcId="{EE6D560F-6697-4A4A-B21B-E5FF46946931}" destId="{8A6C38E0-86A0-449C-8C7E-6DF26145B8F2}" srcOrd="0" destOrd="0" presId="urn:microsoft.com/office/officeart/2024/3/layout/SimpleTimelineDefaultVariant"/>
    <dgm:cxn modelId="{89099B99-FD81-415B-B0F7-4DA42535DF75}" srcId="{A633F61F-5D5B-4A93-9FBD-C6ED9B46A6C6}" destId="{B2520393-AED6-48FC-AD80-1FCBCEAC51C5}" srcOrd="2" destOrd="0" parTransId="{05B21066-9283-4CB9-8749-D337B206EBE4}" sibTransId="{CAC416F3-6B65-4390-A6EF-63F957523695}"/>
    <dgm:cxn modelId="{A66F1CAE-0826-4696-B63D-A31D425E2A84}" srcId="{A633F61F-5D5B-4A93-9FBD-C6ED9B46A6C6}" destId="{EE45AF53-7EFD-4D30-BB67-32F1B5E700C5}" srcOrd="4" destOrd="0" parTransId="{767FD691-7AC8-44A2-8D47-011FE132A864}" sibTransId="{C34A8581-F408-4076-B54A-60A12C6B74FC}"/>
    <dgm:cxn modelId="{934541C2-9F48-44A8-8185-8F59F2780489}" type="presOf" srcId="{EE45AF53-7EFD-4D30-BB67-32F1B5E700C5}" destId="{073AC304-95C4-4264-B573-F76DB0668793}" srcOrd="0" destOrd="0" presId="urn:microsoft.com/office/officeart/2024/3/layout/SimpleTimelineDefaultVariant"/>
    <dgm:cxn modelId="{0A4BC7C2-E5B4-4317-ABEA-B9092B398AC7}" type="presOf" srcId="{5A5FBC5C-B6B3-4A62-B511-BC5CD65A85E9}" destId="{C5E2368F-093B-4064-B18B-3FFB8730CB6E}" srcOrd="0" destOrd="0" presId="urn:microsoft.com/office/officeart/2024/3/layout/SimpleTimelineDefaultVariant"/>
    <dgm:cxn modelId="{D1BE8ED0-B0BF-4092-8997-35908E68F48F}" srcId="{E9D16220-212D-4D7B-A47E-F19A8DCE3236}" destId="{EE6D560F-6697-4A4A-B21B-E5FF46946931}" srcOrd="0" destOrd="0" parTransId="{95937582-AC40-458E-AD27-AA7DC8DDC0CA}" sibTransId="{E0F08768-71F0-4159-8474-2D610D7A0712}"/>
    <dgm:cxn modelId="{04160FDB-F798-4154-B0F7-D7A1240C4CA3}" type="presOf" srcId="{A633F61F-5D5B-4A93-9FBD-C6ED9B46A6C6}" destId="{689E90B2-5951-4932-A12F-1AD244EDBDD9}" srcOrd="0" destOrd="0" presId="urn:microsoft.com/office/officeart/2024/3/layout/SimpleTimelineDefaultVariant"/>
    <dgm:cxn modelId="{12BFFBFF-B412-4951-8171-60A232B0356B}" type="presOf" srcId="{FF42C1CE-85AB-4FEE-8239-2F06C799E78D}" destId="{3AD967C7-81ED-4F5A-8013-94E6A1717F96}" srcOrd="0" destOrd="0" presId="urn:microsoft.com/office/officeart/2024/3/layout/SimpleTimelineDefaultVariant"/>
    <dgm:cxn modelId="{0C0E99E9-F447-482C-BD6C-5E5D82F322EE}" type="presParOf" srcId="{689E90B2-5951-4932-A12F-1AD244EDBDD9}" destId="{ACE6DB6E-6DD5-4626-8F04-24BCF8DE985C}" srcOrd="0" destOrd="0" presId="urn:microsoft.com/office/officeart/2024/3/layout/SimpleTimelineDefaultVariant"/>
    <dgm:cxn modelId="{BF812B21-E426-4AE0-A3C2-30D4A46B511F}" type="presParOf" srcId="{689E90B2-5951-4932-A12F-1AD244EDBDD9}" destId="{96EC59B6-7D5D-4399-ADDE-438978D4A540}" srcOrd="1" destOrd="0" presId="urn:microsoft.com/office/officeart/2024/3/layout/SimpleTimelineDefaultVariant"/>
    <dgm:cxn modelId="{9203C6EE-D8E7-4C1A-9079-8DC453607FA6}" type="presParOf" srcId="{96EC59B6-7D5D-4399-ADDE-438978D4A540}" destId="{8DF282C8-0547-4804-9C39-0A78078B8EA9}" srcOrd="0" destOrd="0" presId="urn:microsoft.com/office/officeart/2024/3/layout/SimpleTimelineDefaultVariant"/>
    <dgm:cxn modelId="{3E5A7D8D-539F-4B0E-A53A-54526E6D3C76}" type="presParOf" srcId="{8DF282C8-0547-4804-9C39-0A78078B8EA9}" destId="{0F2C6496-4D32-43B7-9DC1-58A7BCCC1946}" srcOrd="0" destOrd="0" presId="urn:microsoft.com/office/officeart/2024/3/layout/SimpleTimelineDefaultVariant"/>
    <dgm:cxn modelId="{4DA252FC-A332-4047-9A37-5E068AF4E06E}" type="presParOf" srcId="{8DF282C8-0547-4804-9C39-0A78078B8EA9}" destId="{9DD42088-1CDB-45DB-A615-A52F47E789D4}" srcOrd="1" destOrd="0" presId="urn:microsoft.com/office/officeart/2024/3/layout/SimpleTimelineDefaultVariant"/>
    <dgm:cxn modelId="{301FCCE6-2FD4-4B3B-A1D3-9BC90AA54C8A}" type="presParOf" srcId="{9DD42088-1CDB-45DB-A615-A52F47E789D4}" destId="{B0E5C01F-811B-458E-AE09-05A14D8B9212}" srcOrd="0" destOrd="0" presId="urn:microsoft.com/office/officeart/2024/3/layout/SimpleTimelineDefaultVariant"/>
    <dgm:cxn modelId="{97066E40-8544-423C-869D-1C3655C70950}" type="presParOf" srcId="{9DD42088-1CDB-45DB-A615-A52F47E789D4}" destId="{E2B1F48B-F4D8-430D-9309-BCAC3AB100D0}" srcOrd="1" destOrd="0" presId="urn:microsoft.com/office/officeart/2024/3/layout/SimpleTimelineDefaultVariant"/>
    <dgm:cxn modelId="{BD6EFE64-F806-431D-BCDA-78A7F414484D}" type="presParOf" srcId="{8DF282C8-0547-4804-9C39-0A78078B8EA9}" destId="{3EE78F48-A112-4BEB-B8FF-5C5358DD0AB7}" srcOrd="2" destOrd="0" presId="urn:microsoft.com/office/officeart/2024/3/layout/SimpleTimelineDefaultVariant"/>
    <dgm:cxn modelId="{3D5C7EF8-EE6C-4EB5-AB5C-D9E645950E42}" type="presParOf" srcId="{8DF282C8-0547-4804-9C39-0A78078B8EA9}" destId="{65502DB4-2ED2-4514-9649-35B09ED2A565}" srcOrd="3" destOrd="0" presId="urn:microsoft.com/office/officeart/2024/3/layout/SimpleTimelineDefaultVariant"/>
    <dgm:cxn modelId="{E61DC2E6-335E-45C7-BD6E-33F57C7C303D}" type="presParOf" srcId="{8DF282C8-0547-4804-9C39-0A78078B8EA9}" destId="{4607324D-D614-4BDC-A3F7-120BCBEE888F}" srcOrd="4" destOrd="0" presId="urn:microsoft.com/office/officeart/2024/3/layout/SimpleTimelineDefaultVariant"/>
    <dgm:cxn modelId="{527F35B5-DEC9-4BCC-AFC1-CA6BD636B5BD}" type="presParOf" srcId="{8DF282C8-0547-4804-9C39-0A78078B8EA9}" destId="{800AAE26-53A3-48D3-A29A-361DC5764FF6}" srcOrd="5" destOrd="0" presId="urn:microsoft.com/office/officeart/2024/3/layout/SimpleTimelineDefaultVariant"/>
    <dgm:cxn modelId="{4A402273-2571-4FD5-8B81-3E9254E22C05}" type="presParOf" srcId="{96EC59B6-7D5D-4399-ADDE-438978D4A540}" destId="{07B1F58A-4C94-4B1D-B49E-4A4143233CD5}" srcOrd="1" destOrd="0" presId="urn:microsoft.com/office/officeart/2024/3/layout/SimpleTimelineDefaultVariant"/>
    <dgm:cxn modelId="{11325395-B407-4C30-A8B9-F9904955EE5D}" type="presParOf" srcId="{96EC59B6-7D5D-4399-ADDE-438978D4A540}" destId="{07C71859-268B-4DC3-B0A4-D050875C96C2}" srcOrd="2" destOrd="0" presId="urn:microsoft.com/office/officeart/2024/3/layout/SimpleTimelineDefaultVariant"/>
    <dgm:cxn modelId="{321B98F7-D3AC-4068-A936-92D5C010B1A8}" type="presParOf" srcId="{07C71859-268B-4DC3-B0A4-D050875C96C2}" destId="{59BDB60B-E16D-4F15-9421-681D1F1BBC2B}" srcOrd="0" destOrd="0" presId="urn:microsoft.com/office/officeart/2024/3/layout/SimpleTimelineDefaultVariant"/>
    <dgm:cxn modelId="{1DEBEF76-AA02-4235-900B-4F92034C66E5}" type="presParOf" srcId="{07C71859-268B-4DC3-B0A4-D050875C96C2}" destId="{7DFA8DF9-F826-4B19-BB76-5F6BFAA71BC5}" srcOrd="1" destOrd="0" presId="urn:microsoft.com/office/officeart/2024/3/layout/SimpleTimelineDefaultVariant"/>
    <dgm:cxn modelId="{4CD22DBB-0C03-477E-9D67-1305AD274A67}" type="presParOf" srcId="{7DFA8DF9-F826-4B19-BB76-5F6BFAA71BC5}" destId="{B1DD44EB-2373-476F-85C2-DAA682D60BF4}" srcOrd="0" destOrd="0" presId="urn:microsoft.com/office/officeart/2024/3/layout/SimpleTimelineDefaultVariant"/>
    <dgm:cxn modelId="{95A6A0AD-CE11-486B-8B71-350A3C309210}" type="presParOf" srcId="{7DFA8DF9-F826-4B19-BB76-5F6BFAA71BC5}" destId="{697C066A-21C2-4B42-A30A-1ACA1E765D17}" srcOrd="1" destOrd="0" presId="urn:microsoft.com/office/officeart/2024/3/layout/SimpleTimelineDefaultVariant"/>
    <dgm:cxn modelId="{C54AA1C7-AB7D-45FD-9387-A268C26EA164}" type="presParOf" srcId="{07C71859-268B-4DC3-B0A4-D050875C96C2}" destId="{3AD967C7-81ED-4F5A-8013-94E6A1717F96}" srcOrd="2" destOrd="0" presId="urn:microsoft.com/office/officeart/2024/3/layout/SimpleTimelineDefaultVariant"/>
    <dgm:cxn modelId="{56BAE83A-66C3-4F22-BA48-13DAE369FD53}" type="presParOf" srcId="{07C71859-268B-4DC3-B0A4-D050875C96C2}" destId="{30E19F8E-43B8-4862-AF8B-CDF4998EB084}" srcOrd="3" destOrd="0" presId="urn:microsoft.com/office/officeart/2024/3/layout/SimpleTimelineDefaultVariant"/>
    <dgm:cxn modelId="{139B6B3D-2469-43E8-B115-2C2C33272F05}" type="presParOf" srcId="{07C71859-268B-4DC3-B0A4-D050875C96C2}" destId="{AE86431B-E8FD-48ED-90A8-75B423CA0826}" srcOrd="4" destOrd="0" presId="urn:microsoft.com/office/officeart/2024/3/layout/SimpleTimelineDefaultVariant"/>
    <dgm:cxn modelId="{0F73264C-8D56-4319-91CA-E102EE6B819B}" type="presParOf" srcId="{07C71859-268B-4DC3-B0A4-D050875C96C2}" destId="{DB134A60-E589-4341-B15F-5DEDC6B83653}" srcOrd="5" destOrd="0" presId="urn:microsoft.com/office/officeart/2024/3/layout/SimpleTimelineDefaultVariant"/>
    <dgm:cxn modelId="{434146ED-12F3-41DA-9925-1EE47A2AF07F}" type="presParOf" srcId="{96EC59B6-7D5D-4399-ADDE-438978D4A540}" destId="{F44DD038-D2B1-4E49-AF38-94B3FE17AEEC}" srcOrd="3" destOrd="0" presId="urn:microsoft.com/office/officeart/2024/3/layout/SimpleTimelineDefaultVariant"/>
    <dgm:cxn modelId="{9274EF20-F338-4933-9B36-8440F63E8055}" type="presParOf" srcId="{96EC59B6-7D5D-4399-ADDE-438978D4A540}" destId="{09830273-C0F1-4116-A4E8-9490E4092B9E}" srcOrd="4" destOrd="0" presId="urn:microsoft.com/office/officeart/2024/3/layout/SimpleTimelineDefaultVariant"/>
    <dgm:cxn modelId="{4EB071BD-0AEB-441F-9A2D-E68EDECEF988}" type="presParOf" srcId="{09830273-C0F1-4116-A4E8-9490E4092B9E}" destId="{38BD79BF-FD02-45C2-9A79-5B376AB3DAA4}" srcOrd="0" destOrd="0" presId="urn:microsoft.com/office/officeart/2024/3/layout/SimpleTimelineDefaultVariant"/>
    <dgm:cxn modelId="{8A67EA8C-4BB4-495B-8FE9-51CAFBAD8B5D}" type="presParOf" srcId="{09830273-C0F1-4116-A4E8-9490E4092B9E}" destId="{39161D31-6606-4713-B1BF-1D46FCE790D2}" srcOrd="1" destOrd="0" presId="urn:microsoft.com/office/officeart/2024/3/layout/SimpleTimelineDefaultVariant"/>
    <dgm:cxn modelId="{330E1681-026D-44A0-898A-5569AF79BFC1}" type="presParOf" srcId="{39161D31-6606-4713-B1BF-1D46FCE790D2}" destId="{F451F422-A90C-4B6C-BF3E-C49751528EC1}" srcOrd="0" destOrd="0" presId="urn:microsoft.com/office/officeart/2024/3/layout/SimpleTimelineDefaultVariant"/>
    <dgm:cxn modelId="{0F98FEFA-C335-4C0A-852A-BA4E91466C0C}" type="presParOf" srcId="{39161D31-6606-4713-B1BF-1D46FCE790D2}" destId="{8AAB1A8B-7E02-47FF-86EF-8ACFD712DAB8}" srcOrd="1" destOrd="0" presId="urn:microsoft.com/office/officeart/2024/3/layout/SimpleTimelineDefaultVariant"/>
    <dgm:cxn modelId="{2ED4ECF7-9221-42A0-958B-48F3B4BB7694}" type="presParOf" srcId="{09830273-C0F1-4116-A4E8-9490E4092B9E}" destId="{6F29DEC6-E1C9-4870-A323-35FBB017B160}" srcOrd="2" destOrd="0" presId="urn:microsoft.com/office/officeart/2024/3/layout/SimpleTimelineDefaultVariant"/>
    <dgm:cxn modelId="{ED81B4BD-CF20-4B9E-BD2D-F796107DB790}" type="presParOf" srcId="{09830273-C0F1-4116-A4E8-9490E4092B9E}" destId="{D513B13D-3185-4591-8E00-A6238A6FD8D4}" srcOrd="3" destOrd="0" presId="urn:microsoft.com/office/officeart/2024/3/layout/SimpleTimelineDefaultVariant"/>
    <dgm:cxn modelId="{85283F14-F284-44EF-963E-9D389770A524}" type="presParOf" srcId="{09830273-C0F1-4116-A4E8-9490E4092B9E}" destId="{A2529D0B-B3BE-4A78-8D04-A2A49E6D09AF}" srcOrd="4" destOrd="0" presId="urn:microsoft.com/office/officeart/2024/3/layout/SimpleTimelineDefaultVariant"/>
    <dgm:cxn modelId="{2EF50224-B7D2-4792-8F66-AE417D8F4B1D}" type="presParOf" srcId="{09830273-C0F1-4116-A4E8-9490E4092B9E}" destId="{26179CE5-003A-4F5F-B6A3-FFD784952583}" srcOrd="5" destOrd="0" presId="urn:microsoft.com/office/officeart/2024/3/layout/SimpleTimelineDefaultVariant"/>
    <dgm:cxn modelId="{CCDD191D-7C52-47C5-A83F-9B843B33325B}" type="presParOf" srcId="{96EC59B6-7D5D-4399-ADDE-438978D4A540}" destId="{70FE4D4A-9455-4EDA-8649-DEF807899676}" srcOrd="5" destOrd="0" presId="urn:microsoft.com/office/officeart/2024/3/layout/SimpleTimelineDefaultVariant"/>
    <dgm:cxn modelId="{77641E7F-261D-4486-B98A-486B08D113BD}" type="presParOf" srcId="{96EC59B6-7D5D-4399-ADDE-438978D4A540}" destId="{9D5F79C6-C9E7-4B9C-BA70-C43095B903F3}" srcOrd="6" destOrd="0" presId="urn:microsoft.com/office/officeart/2024/3/layout/SimpleTimelineDefaultVariant"/>
    <dgm:cxn modelId="{3C967D9F-A3F0-4913-A6D5-05224B1A8A7C}" type="presParOf" srcId="{9D5F79C6-C9E7-4B9C-BA70-C43095B903F3}" destId="{8268CC7E-B84B-43FA-9032-71844DFC8A28}" srcOrd="0" destOrd="0" presId="urn:microsoft.com/office/officeart/2024/3/layout/SimpleTimelineDefaultVariant"/>
    <dgm:cxn modelId="{F96F0837-AFD1-4C2B-BD61-27F5E12B9A12}" type="presParOf" srcId="{9D5F79C6-C9E7-4B9C-BA70-C43095B903F3}" destId="{6FC43537-D2A2-4E3F-89EC-09498EE11FF6}" srcOrd="1" destOrd="0" presId="urn:microsoft.com/office/officeart/2024/3/layout/SimpleTimelineDefaultVariant"/>
    <dgm:cxn modelId="{D9B02DF5-F162-4AD4-91A9-29D8D7C99934}" type="presParOf" srcId="{6FC43537-D2A2-4E3F-89EC-09498EE11FF6}" destId="{080FEA28-DCE5-4D80-B950-EE64271A936B}" srcOrd="0" destOrd="0" presId="urn:microsoft.com/office/officeart/2024/3/layout/SimpleTimelineDefaultVariant"/>
    <dgm:cxn modelId="{4BA8C90A-A79B-4D62-BB06-0BA0B36AD246}" type="presParOf" srcId="{6FC43537-D2A2-4E3F-89EC-09498EE11FF6}" destId="{9A178984-3B39-452D-8E04-58117CD1F235}" srcOrd="1" destOrd="0" presId="urn:microsoft.com/office/officeart/2024/3/layout/SimpleTimelineDefaultVariant"/>
    <dgm:cxn modelId="{99FECC0D-7FF1-4C70-8C76-B6D124B2877D}" type="presParOf" srcId="{9D5F79C6-C9E7-4B9C-BA70-C43095B903F3}" destId="{8A6C38E0-86A0-449C-8C7E-6DF26145B8F2}" srcOrd="2" destOrd="0" presId="urn:microsoft.com/office/officeart/2024/3/layout/SimpleTimelineDefaultVariant"/>
    <dgm:cxn modelId="{7F121239-B58D-4F7C-8367-2E45D45B9E66}" type="presParOf" srcId="{9D5F79C6-C9E7-4B9C-BA70-C43095B903F3}" destId="{ACE11ECC-FDD6-41F9-98A7-B3B7ED50CD9B}" srcOrd="3" destOrd="0" presId="urn:microsoft.com/office/officeart/2024/3/layout/SimpleTimelineDefaultVariant"/>
    <dgm:cxn modelId="{9DC2C952-766E-4AEF-894C-3AAE862132F0}" type="presParOf" srcId="{9D5F79C6-C9E7-4B9C-BA70-C43095B903F3}" destId="{FA090F59-21C5-4DEC-8D4B-0E90CAF1D87D}" srcOrd="4" destOrd="0" presId="urn:microsoft.com/office/officeart/2024/3/layout/SimpleTimelineDefaultVariant"/>
    <dgm:cxn modelId="{7BC0856C-9589-4B1F-8585-11EF0C0F5A8B}" type="presParOf" srcId="{9D5F79C6-C9E7-4B9C-BA70-C43095B903F3}" destId="{06D19FAC-00F4-41A5-8438-DB4B4AB87658}" srcOrd="5" destOrd="0" presId="urn:microsoft.com/office/officeart/2024/3/layout/SimpleTimelineDefaultVariant"/>
    <dgm:cxn modelId="{D40A552A-6874-4952-BB04-4B6319050FFB}" type="presParOf" srcId="{96EC59B6-7D5D-4399-ADDE-438978D4A540}" destId="{35513910-8662-4EEE-97EB-19D99D44D689}" srcOrd="7" destOrd="0" presId="urn:microsoft.com/office/officeart/2024/3/layout/SimpleTimelineDefaultVariant"/>
    <dgm:cxn modelId="{7798C339-697E-4FAB-949D-EEC1606D513C}" type="presParOf" srcId="{96EC59B6-7D5D-4399-ADDE-438978D4A540}" destId="{C497360C-4F02-46FE-A8BF-4F7E8A1621CE}" srcOrd="8" destOrd="0" presId="urn:microsoft.com/office/officeart/2024/3/layout/SimpleTimelineDefaultVariant"/>
    <dgm:cxn modelId="{8EFAD833-B52C-42CE-96FD-06C446A933E1}" type="presParOf" srcId="{C497360C-4F02-46FE-A8BF-4F7E8A1621CE}" destId="{F3B927F6-1AB7-4BBE-87A6-0D7BD28B5DB3}" srcOrd="0" destOrd="0" presId="urn:microsoft.com/office/officeart/2024/3/layout/SimpleTimelineDefaultVariant"/>
    <dgm:cxn modelId="{540C93A8-C81C-49AA-8056-646D0B276EC6}" type="presParOf" srcId="{C497360C-4F02-46FE-A8BF-4F7E8A1621CE}" destId="{BBBA6614-F54C-43D6-B53E-CB492BD858E0}" srcOrd="1" destOrd="0" presId="urn:microsoft.com/office/officeart/2024/3/layout/SimpleTimelineDefaultVariant"/>
    <dgm:cxn modelId="{162A88AC-46A2-45E5-8938-424CA6823817}" type="presParOf" srcId="{BBBA6614-F54C-43D6-B53E-CB492BD858E0}" destId="{537C4CD7-DF54-4F38-A0BD-B45CE5ED370E}" srcOrd="0" destOrd="0" presId="urn:microsoft.com/office/officeart/2024/3/layout/SimpleTimelineDefaultVariant"/>
    <dgm:cxn modelId="{9B7305BC-2D2A-43F8-AEAB-4FF3A77CEE94}" type="presParOf" srcId="{BBBA6614-F54C-43D6-B53E-CB492BD858E0}" destId="{CECB57D8-5BED-4E64-9294-F788803FA279}" srcOrd="1" destOrd="0" presId="urn:microsoft.com/office/officeart/2024/3/layout/SimpleTimelineDefaultVariant"/>
    <dgm:cxn modelId="{997CBFFE-1217-4F2E-BFF4-C479555CA5F2}" type="presParOf" srcId="{C497360C-4F02-46FE-A8BF-4F7E8A1621CE}" destId="{C5E2368F-093B-4064-B18B-3FFB8730CB6E}" srcOrd="2" destOrd="0" presId="urn:microsoft.com/office/officeart/2024/3/layout/SimpleTimelineDefaultVariant"/>
    <dgm:cxn modelId="{3DD9F73C-5CC4-4BA0-B5C0-287FA4725A21}" type="presParOf" srcId="{C497360C-4F02-46FE-A8BF-4F7E8A1621CE}" destId="{073AC304-95C4-4264-B573-F76DB0668793}" srcOrd="3" destOrd="0" presId="urn:microsoft.com/office/officeart/2024/3/layout/SimpleTimelineDefaultVariant"/>
    <dgm:cxn modelId="{0DCBFFD2-E5EF-47B7-A695-C8ABE4BFD622}" type="presParOf" srcId="{C497360C-4F02-46FE-A8BF-4F7E8A1621CE}" destId="{DAFE4F91-AC3C-4D7E-A653-D19A574AF88A}" srcOrd="4" destOrd="0" presId="urn:microsoft.com/office/officeart/2024/3/layout/SimpleTimelineDefaultVariant"/>
    <dgm:cxn modelId="{0CE3FD6C-7CE2-414D-B4F5-FD432769A20C}" type="presParOf" srcId="{C497360C-4F02-46FE-A8BF-4F7E8A1621CE}" destId="{4C65601E-63F8-4D0C-9AB8-A966CE911AE0}" srcOrd="5" destOrd="0" presId="urn:microsoft.com/office/officeart/2024/3/layout/SimpleTimelineDefaultVarian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57C758-1DAE-40E1-9B3D-E8DF434079DA}"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AC24BDBE-F283-4B1D-9B6E-2B9543697188}">
      <dgm:prSet/>
      <dgm:spPr/>
      <dgm:t>
        <a:bodyPr/>
        <a:lstStyle/>
        <a:p>
          <a:r>
            <a:rPr lang="es-ES"/>
            <a:t>La volatilidad, la incertidumbre, la complejidad y la ambigüedad (VUCA) caracterizan a muchas organizaciones afectando las condiciones de análisis y predicción, también en las  organizaciones de TI de alta velocidad.</a:t>
          </a:r>
          <a:endParaRPr lang="en-US"/>
        </a:p>
      </dgm:t>
    </dgm:pt>
    <dgm:pt modelId="{DCD1E796-1633-402B-813B-485AF0CE5BF9}" type="parTrans" cxnId="{9873D0FE-60D9-41F5-9651-CE110315AB5E}">
      <dgm:prSet/>
      <dgm:spPr/>
      <dgm:t>
        <a:bodyPr/>
        <a:lstStyle/>
        <a:p>
          <a:endParaRPr lang="en-US"/>
        </a:p>
      </dgm:t>
    </dgm:pt>
    <dgm:pt modelId="{7A805280-59A2-4CDA-B82F-E326A5FB079F}" type="sibTrans" cxnId="{9873D0FE-60D9-41F5-9651-CE110315AB5E}">
      <dgm:prSet/>
      <dgm:spPr/>
      <dgm:t>
        <a:bodyPr/>
        <a:lstStyle/>
        <a:p>
          <a:endParaRPr lang="en-US"/>
        </a:p>
      </dgm:t>
    </dgm:pt>
    <dgm:pt modelId="{5D2858AE-3ACA-40D4-A031-80A450513943}">
      <dgm:prSet/>
      <dgm:spPr/>
      <dgm:t>
        <a:bodyPr/>
        <a:lstStyle/>
        <a:p>
          <a:r>
            <a:rPr lang="es-ES"/>
            <a:t>V de Volatilidad. La naturaleza de un cambio continuo, la dinámica constante y la velocidad de las fuerzas y los catalizadores del cambio.</a:t>
          </a:r>
          <a:endParaRPr lang="en-US"/>
        </a:p>
      </dgm:t>
    </dgm:pt>
    <dgm:pt modelId="{EE4BAE08-0FDB-41D8-A557-B1030095AF6F}" type="parTrans" cxnId="{21F66C25-9A9D-41CF-9A12-855FEF58A3C1}">
      <dgm:prSet/>
      <dgm:spPr/>
      <dgm:t>
        <a:bodyPr/>
        <a:lstStyle/>
        <a:p>
          <a:endParaRPr lang="en-US"/>
        </a:p>
      </dgm:t>
    </dgm:pt>
    <dgm:pt modelId="{072FA3DD-93FA-44D6-BDC2-CD75E9B65A19}" type="sibTrans" cxnId="{21F66C25-9A9D-41CF-9A12-855FEF58A3C1}">
      <dgm:prSet/>
      <dgm:spPr/>
      <dgm:t>
        <a:bodyPr/>
        <a:lstStyle/>
        <a:p>
          <a:endParaRPr lang="en-US"/>
        </a:p>
      </dgm:t>
    </dgm:pt>
    <dgm:pt modelId="{DC97D9E2-8554-42C9-AD49-7E9C561B4170}">
      <dgm:prSet/>
      <dgm:spPr/>
      <dgm:t>
        <a:bodyPr/>
        <a:lstStyle/>
        <a:p>
          <a:r>
            <a:rPr lang="es-ES"/>
            <a:t>U (uncertainly en inglés) de Incertidumbre. Fundada en la falta de predictibilidad, las perspectivas de sorpresa, del sentido de conciencia y comprensión de los problemas y eventos.</a:t>
          </a:r>
          <a:endParaRPr lang="en-US"/>
        </a:p>
      </dgm:t>
    </dgm:pt>
    <dgm:pt modelId="{AA0F899F-7BAF-4F44-920F-2EE1E47CA047}" type="parTrans" cxnId="{8BDA34DF-20D9-4E51-A348-A84BE43D855A}">
      <dgm:prSet/>
      <dgm:spPr/>
      <dgm:t>
        <a:bodyPr/>
        <a:lstStyle/>
        <a:p>
          <a:endParaRPr lang="en-US"/>
        </a:p>
      </dgm:t>
    </dgm:pt>
    <dgm:pt modelId="{CA9CC080-E6C1-4324-BAC8-8274C121CC14}" type="sibTrans" cxnId="{8BDA34DF-20D9-4E51-A348-A84BE43D855A}">
      <dgm:prSet/>
      <dgm:spPr/>
      <dgm:t>
        <a:bodyPr/>
        <a:lstStyle/>
        <a:p>
          <a:endParaRPr lang="en-US"/>
        </a:p>
      </dgm:t>
    </dgm:pt>
    <dgm:pt modelId="{F5F5663B-DD3F-47EC-92D9-92A0EC1C63D1}">
      <dgm:prSet/>
      <dgm:spPr/>
      <dgm:t>
        <a:bodyPr/>
        <a:lstStyle/>
        <a:p>
          <a:r>
            <a:rPr lang="es-ES"/>
            <a:t>C de Complejidad. Caracterizada por la multiplexación de fuerzas, la confusión de problemas, la ausencia de cadenas de causa y efecto y la confusión que rodea a la organización.</a:t>
          </a:r>
          <a:endParaRPr lang="en-US"/>
        </a:p>
      </dgm:t>
    </dgm:pt>
    <dgm:pt modelId="{7659E583-2FA8-4E61-92F6-6FF37EA26AEE}" type="parTrans" cxnId="{6B29921D-FCA6-4BDC-9052-14B9521958E8}">
      <dgm:prSet/>
      <dgm:spPr/>
      <dgm:t>
        <a:bodyPr/>
        <a:lstStyle/>
        <a:p>
          <a:endParaRPr lang="en-US"/>
        </a:p>
      </dgm:t>
    </dgm:pt>
    <dgm:pt modelId="{A06D0BE3-0C84-40F2-B999-AAAD1ADE14B2}" type="sibTrans" cxnId="{6B29921D-FCA6-4BDC-9052-14B9521958E8}">
      <dgm:prSet/>
      <dgm:spPr/>
      <dgm:t>
        <a:bodyPr/>
        <a:lstStyle/>
        <a:p>
          <a:endParaRPr lang="en-US"/>
        </a:p>
      </dgm:t>
    </dgm:pt>
    <dgm:pt modelId="{C297A832-F312-4DE3-8D3B-B578BD84A806}">
      <dgm:prSet/>
      <dgm:spPr/>
      <dgm:t>
        <a:bodyPr/>
        <a:lstStyle/>
        <a:p>
          <a:r>
            <a:rPr lang="es-ES"/>
            <a:t>Ambigüedad. La neblina de la realidad, la posibilidad de malas interpretaciones y los significados mixtos de las condiciones; agregan  confusión a las relaciones de causa y efecto</a:t>
          </a:r>
          <a:endParaRPr lang="en-US"/>
        </a:p>
      </dgm:t>
    </dgm:pt>
    <dgm:pt modelId="{4FC9DED7-FFE9-45EF-8DBF-0FDBF18E8FEC}" type="parTrans" cxnId="{A9FE4B5F-1EB1-474C-A751-DDBFD9EDAD80}">
      <dgm:prSet/>
      <dgm:spPr/>
      <dgm:t>
        <a:bodyPr/>
        <a:lstStyle/>
        <a:p>
          <a:endParaRPr lang="en-US"/>
        </a:p>
      </dgm:t>
    </dgm:pt>
    <dgm:pt modelId="{BC26FFA7-46FE-414E-9FC9-0187057CD7DB}" type="sibTrans" cxnId="{A9FE4B5F-1EB1-474C-A751-DDBFD9EDAD80}">
      <dgm:prSet/>
      <dgm:spPr/>
      <dgm:t>
        <a:bodyPr/>
        <a:lstStyle/>
        <a:p>
          <a:endParaRPr lang="en-US"/>
        </a:p>
      </dgm:t>
    </dgm:pt>
    <dgm:pt modelId="{5F6462DC-0E2F-415A-8211-85F095BB4A12}" type="pres">
      <dgm:prSet presAssocID="{A957C758-1DAE-40E1-9B3D-E8DF434079DA}" presName="linear" presStyleCnt="0">
        <dgm:presLayoutVars>
          <dgm:animLvl val="lvl"/>
          <dgm:resizeHandles val="exact"/>
        </dgm:presLayoutVars>
      </dgm:prSet>
      <dgm:spPr/>
    </dgm:pt>
    <dgm:pt modelId="{3281E85D-3E41-4D77-9279-D65FEB14CE4B}" type="pres">
      <dgm:prSet presAssocID="{AC24BDBE-F283-4B1D-9B6E-2B9543697188}" presName="parentText" presStyleLbl="node1" presStyleIdx="0" presStyleCnt="5">
        <dgm:presLayoutVars>
          <dgm:chMax val="0"/>
          <dgm:bulletEnabled val="1"/>
        </dgm:presLayoutVars>
      </dgm:prSet>
      <dgm:spPr/>
    </dgm:pt>
    <dgm:pt modelId="{2288896A-60B3-4C18-ACB2-270E8C391AF5}" type="pres">
      <dgm:prSet presAssocID="{7A805280-59A2-4CDA-B82F-E326A5FB079F}" presName="spacer" presStyleCnt="0"/>
      <dgm:spPr/>
    </dgm:pt>
    <dgm:pt modelId="{A7712D8B-D23B-4113-BE70-A8061A48C11F}" type="pres">
      <dgm:prSet presAssocID="{5D2858AE-3ACA-40D4-A031-80A450513943}" presName="parentText" presStyleLbl="node1" presStyleIdx="1" presStyleCnt="5">
        <dgm:presLayoutVars>
          <dgm:chMax val="0"/>
          <dgm:bulletEnabled val="1"/>
        </dgm:presLayoutVars>
      </dgm:prSet>
      <dgm:spPr/>
    </dgm:pt>
    <dgm:pt modelId="{35EEE05E-DAAD-44AD-9EA1-DA769D4A7626}" type="pres">
      <dgm:prSet presAssocID="{072FA3DD-93FA-44D6-BDC2-CD75E9B65A19}" presName="spacer" presStyleCnt="0"/>
      <dgm:spPr/>
    </dgm:pt>
    <dgm:pt modelId="{FF43E9F1-2C75-40E5-9549-9F9003B7B3EA}" type="pres">
      <dgm:prSet presAssocID="{DC97D9E2-8554-42C9-AD49-7E9C561B4170}" presName="parentText" presStyleLbl="node1" presStyleIdx="2" presStyleCnt="5">
        <dgm:presLayoutVars>
          <dgm:chMax val="0"/>
          <dgm:bulletEnabled val="1"/>
        </dgm:presLayoutVars>
      </dgm:prSet>
      <dgm:spPr/>
    </dgm:pt>
    <dgm:pt modelId="{F8D7DFDF-27D0-4F6C-871E-AB2DF5D8ADA3}" type="pres">
      <dgm:prSet presAssocID="{CA9CC080-E6C1-4324-BAC8-8274C121CC14}" presName="spacer" presStyleCnt="0"/>
      <dgm:spPr/>
    </dgm:pt>
    <dgm:pt modelId="{BC6DAC99-B043-40CC-9DCB-AFAC65AC1665}" type="pres">
      <dgm:prSet presAssocID="{F5F5663B-DD3F-47EC-92D9-92A0EC1C63D1}" presName="parentText" presStyleLbl="node1" presStyleIdx="3" presStyleCnt="5">
        <dgm:presLayoutVars>
          <dgm:chMax val="0"/>
          <dgm:bulletEnabled val="1"/>
        </dgm:presLayoutVars>
      </dgm:prSet>
      <dgm:spPr/>
    </dgm:pt>
    <dgm:pt modelId="{EA4498D9-0E16-4248-9A39-9792F264E680}" type="pres">
      <dgm:prSet presAssocID="{A06D0BE3-0C84-40F2-B999-AAAD1ADE14B2}" presName="spacer" presStyleCnt="0"/>
      <dgm:spPr/>
    </dgm:pt>
    <dgm:pt modelId="{7276891B-09F8-4C65-B766-15001FC4E642}" type="pres">
      <dgm:prSet presAssocID="{C297A832-F312-4DE3-8D3B-B578BD84A806}" presName="parentText" presStyleLbl="node1" presStyleIdx="4" presStyleCnt="5">
        <dgm:presLayoutVars>
          <dgm:chMax val="0"/>
          <dgm:bulletEnabled val="1"/>
        </dgm:presLayoutVars>
      </dgm:prSet>
      <dgm:spPr/>
    </dgm:pt>
  </dgm:ptLst>
  <dgm:cxnLst>
    <dgm:cxn modelId="{FD86B201-C80C-45CF-809D-8493DC8EB712}" type="presOf" srcId="{A957C758-1DAE-40E1-9B3D-E8DF434079DA}" destId="{5F6462DC-0E2F-415A-8211-85F095BB4A12}" srcOrd="0" destOrd="0" presId="urn:microsoft.com/office/officeart/2005/8/layout/vList2"/>
    <dgm:cxn modelId="{B6AF0C0B-A066-4638-8772-0CB0D0225AF1}" type="presOf" srcId="{DC97D9E2-8554-42C9-AD49-7E9C561B4170}" destId="{FF43E9F1-2C75-40E5-9549-9F9003B7B3EA}" srcOrd="0" destOrd="0" presId="urn:microsoft.com/office/officeart/2005/8/layout/vList2"/>
    <dgm:cxn modelId="{6B29921D-FCA6-4BDC-9052-14B9521958E8}" srcId="{A957C758-1DAE-40E1-9B3D-E8DF434079DA}" destId="{F5F5663B-DD3F-47EC-92D9-92A0EC1C63D1}" srcOrd="3" destOrd="0" parTransId="{7659E583-2FA8-4E61-92F6-6FF37EA26AEE}" sibTransId="{A06D0BE3-0C84-40F2-B999-AAAD1ADE14B2}"/>
    <dgm:cxn modelId="{21F66C25-9A9D-41CF-9A12-855FEF58A3C1}" srcId="{A957C758-1DAE-40E1-9B3D-E8DF434079DA}" destId="{5D2858AE-3ACA-40D4-A031-80A450513943}" srcOrd="1" destOrd="0" parTransId="{EE4BAE08-0FDB-41D8-A557-B1030095AF6F}" sibTransId="{072FA3DD-93FA-44D6-BDC2-CD75E9B65A19}"/>
    <dgm:cxn modelId="{4D8DF92E-3E7A-46D4-A849-128015C056EE}" type="presOf" srcId="{C297A832-F312-4DE3-8D3B-B578BD84A806}" destId="{7276891B-09F8-4C65-B766-15001FC4E642}" srcOrd="0" destOrd="0" presId="urn:microsoft.com/office/officeart/2005/8/layout/vList2"/>
    <dgm:cxn modelId="{303AE034-6194-462F-B1E4-7EF1A442DD2D}" type="presOf" srcId="{5D2858AE-3ACA-40D4-A031-80A450513943}" destId="{A7712D8B-D23B-4113-BE70-A8061A48C11F}" srcOrd="0" destOrd="0" presId="urn:microsoft.com/office/officeart/2005/8/layout/vList2"/>
    <dgm:cxn modelId="{A9FE4B5F-1EB1-474C-A751-DDBFD9EDAD80}" srcId="{A957C758-1DAE-40E1-9B3D-E8DF434079DA}" destId="{C297A832-F312-4DE3-8D3B-B578BD84A806}" srcOrd="4" destOrd="0" parTransId="{4FC9DED7-FFE9-45EF-8DBF-0FDBF18E8FEC}" sibTransId="{BC26FFA7-46FE-414E-9FC9-0187057CD7DB}"/>
    <dgm:cxn modelId="{3639E07D-A9CF-47FC-AD41-3BF7ABF12A77}" type="presOf" srcId="{F5F5663B-DD3F-47EC-92D9-92A0EC1C63D1}" destId="{BC6DAC99-B043-40CC-9DCB-AFAC65AC1665}" srcOrd="0" destOrd="0" presId="urn:microsoft.com/office/officeart/2005/8/layout/vList2"/>
    <dgm:cxn modelId="{1EE64581-825B-4B1A-B07F-4AA1AA2CACDE}" type="presOf" srcId="{AC24BDBE-F283-4B1D-9B6E-2B9543697188}" destId="{3281E85D-3E41-4D77-9279-D65FEB14CE4B}" srcOrd="0" destOrd="0" presId="urn:microsoft.com/office/officeart/2005/8/layout/vList2"/>
    <dgm:cxn modelId="{8BDA34DF-20D9-4E51-A348-A84BE43D855A}" srcId="{A957C758-1DAE-40E1-9B3D-E8DF434079DA}" destId="{DC97D9E2-8554-42C9-AD49-7E9C561B4170}" srcOrd="2" destOrd="0" parTransId="{AA0F899F-7BAF-4F44-920F-2EE1E47CA047}" sibTransId="{CA9CC080-E6C1-4324-BAC8-8274C121CC14}"/>
    <dgm:cxn modelId="{9873D0FE-60D9-41F5-9651-CE110315AB5E}" srcId="{A957C758-1DAE-40E1-9B3D-E8DF434079DA}" destId="{AC24BDBE-F283-4B1D-9B6E-2B9543697188}" srcOrd="0" destOrd="0" parTransId="{DCD1E796-1633-402B-813B-485AF0CE5BF9}" sibTransId="{7A805280-59A2-4CDA-B82F-E326A5FB079F}"/>
    <dgm:cxn modelId="{76E3E6E8-CFC6-43F6-ADC5-0C277F245739}" type="presParOf" srcId="{5F6462DC-0E2F-415A-8211-85F095BB4A12}" destId="{3281E85D-3E41-4D77-9279-D65FEB14CE4B}" srcOrd="0" destOrd="0" presId="urn:microsoft.com/office/officeart/2005/8/layout/vList2"/>
    <dgm:cxn modelId="{2B63ADAD-BDFB-454A-B8CA-7D38EC1186A6}" type="presParOf" srcId="{5F6462DC-0E2F-415A-8211-85F095BB4A12}" destId="{2288896A-60B3-4C18-ACB2-270E8C391AF5}" srcOrd="1" destOrd="0" presId="urn:microsoft.com/office/officeart/2005/8/layout/vList2"/>
    <dgm:cxn modelId="{9AFDD6C7-3D99-4FEC-BCFC-E8C9CB1DF5BC}" type="presParOf" srcId="{5F6462DC-0E2F-415A-8211-85F095BB4A12}" destId="{A7712D8B-D23B-4113-BE70-A8061A48C11F}" srcOrd="2" destOrd="0" presId="urn:microsoft.com/office/officeart/2005/8/layout/vList2"/>
    <dgm:cxn modelId="{E09BE09F-769E-403C-847F-6A9DA95E9C98}" type="presParOf" srcId="{5F6462DC-0E2F-415A-8211-85F095BB4A12}" destId="{35EEE05E-DAAD-44AD-9EA1-DA769D4A7626}" srcOrd="3" destOrd="0" presId="urn:microsoft.com/office/officeart/2005/8/layout/vList2"/>
    <dgm:cxn modelId="{EA63E1B2-2A65-471D-879B-7B342FE682DF}" type="presParOf" srcId="{5F6462DC-0E2F-415A-8211-85F095BB4A12}" destId="{FF43E9F1-2C75-40E5-9549-9F9003B7B3EA}" srcOrd="4" destOrd="0" presId="urn:microsoft.com/office/officeart/2005/8/layout/vList2"/>
    <dgm:cxn modelId="{EDFD22EE-2B5C-404E-AC2A-2002AECC9392}" type="presParOf" srcId="{5F6462DC-0E2F-415A-8211-85F095BB4A12}" destId="{F8D7DFDF-27D0-4F6C-871E-AB2DF5D8ADA3}" srcOrd="5" destOrd="0" presId="urn:microsoft.com/office/officeart/2005/8/layout/vList2"/>
    <dgm:cxn modelId="{66CC37A3-62DA-4041-A3EB-8315DF22DC0A}" type="presParOf" srcId="{5F6462DC-0E2F-415A-8211-85F095BB4A12}" destId="{BC6DAC99-B043-40CC-9DCB-AFAC65AC1665}" srcOrd="6" destOrd="0" presId="urn:microsoft.com/office/officeart/2005/8/layout/vList2"/>
    <dgm:cxn modelId="{C437A975-1530-451D-A4C0-B34F2B059F63}" type="presParOf" srcId="{5F6462DC-0E2F-415A-8211-85F095BB4A12}" destId="{EA4498D9-0E16-4248-9A39-9792F264E680}" srcOrd="7" destOrd="0" presId="urn:microsoft.com/office/officeart/2005/8/layout/vList2"/>
    <dgm:cxn modelId="{14ACD51D-F1F5-4787-84DD-E650903D1678}" type="presParOf" srcId="{5F6462DC-0E2F-415A-8211-85F095BB4A12}" destId="{7276891B-09F8-4C65-B766-15001FC4E6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D7AB2D-1007-4450-987F-E5F746CED08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B4418C8-A002-482C-BC9A-62E3C3043BFA}">
      <dgm:prSet/>
      <dgm:spPr/>
      <dgm:t>
        <a:bodyPr/>
        <a:lstStyle/>
        <a:p>
          <a:pPr>
            <a:lnSpc>
              <a:spcPct val="100000"/>
            </a:lnSpc>
          </a:pPr>
          <a:r>
            <a:rPr lang="es-ES" b="0" i="0" baseline="0"/>
            <a:t>🔄 </a:t>
          </a:r>
          <a:r>
            <a:rPr lang="es-ES" b="1" i="0" baseline="0"/>
            <a:t>No es digitalización</a:t>
          </a:r>
          <a:r>
            <a:rPr lang="es-ES" b="0" i="0" baseline="0"/>
            <a:t>: digitalizar es pasar lo analógico a digitaln Transformar es </a:t>
          </a:r>
          <a:r>
            <a:rPr lang="es-ES" b="0" i="1" baseline="0"/>
            <a:t>reinventar</a:t>
          </a:r>
          <a:r>
            <a:rPr lang="es-ES" b="0" i="0" baseline="0"/>
            <a:t>. Una OSP incorpora la receta digital y se ha digitalizado. Otra utiliza Telemedicina preventiva modificando facilitando que los estilos de vida no se transformen en destinos de vidas con asesor virtual 24/7 y servicios personalizados a través de IA se ha transformado digitalmente</a:t>
          </a:r>
          <a:endParaRPr lang="en-US" dirty="0"/>
        </a:p>
      </dgm:t>
    </dgm:pt>
    <dgm:pt modelId="{92397F16-ACAB-46E5-B75E-4F40CC59E134}" type="parTrans" cxnId="{8089C48E-F3C8-45E5-96D2-A4D38DA5C82F}">
      <dgm:prSet/>
      <dgm:spPr/>
      <dgm:t>
        <a:bodyPr/>
        <a:lstStyle/>
        <a:p>
          <a:endParaRPr lang="en-US"/>
        </a:p>
      </dgm:t>
    </dgm:pt>
    <dgm:pt modelId="{BCBC695C-7641-42BA-9ACD-872079DB70A2}" type="sibTrans" cxnId="{8089C48E-F3C8-45E5-96D2-A4D38DA5C82F}">
      <dgm:prSet/>
      <dgm:spPr/>
      <dgm:t>
        <a:bodyPr/>
        <a:lstStyle/>
        <a:p>
          <a:endParaRPr lang="en-US"/>
        </a:p>
      </dgm:t>
    </dgm:pt>
    <dgm:pt modelId="{435A0EF6-4F90-4ABB-9410-B94AAF1DC715}">
      <dgm:prSet/>
      <dgm:spPr/>
      <dgm:t>
        <a:bodyPr/>
        <a:lstStyle/>
        <a:p>
          <a:pPr>
            <a:lnSpc>
              <a:spcPct val="100000"/>
            </a:lnSpc>
          </a:pPr>
          <a:r>
            <a:rPr lang="es-ES" b="0" i="0" baseline="0"/>
            <a:t>🧠 </a:t>
          </a:r>
          <a:r>
            <a:rPr lang="es-ES" b="1" i="0" baseline="0"/>
            <a:t>Cambio cultural</a:t>
          </a:r>
          <a:r>
            <a:rPr lang="es-ES" b="0" i="0" baseline="0"/>
            <a:t>: va más allá de adoptar tecnologías. Requiere una nueva forma de pensar, interrogar, experimentar, fallar y aprender rápidamente.</a:t>
          </a:r>
          <a:endParaRPr lang="en-US" dirty="0"/>
        </a:p>
      </dgm:t>
    </dgm:pt>
    <dgm:pt modelId="{A0931C85-43E9-475F-8B6F-07F193DBEE31}" type="parTrans" cxnId="{4A51CA7C-677B-43FA-8BAF-DB85EFCF6AC9}">
      <dgm:prSet/>
      <dgm:spPr/>
      <dgm:t>
        <a:bodyPr/>
        <a:lstStyle/>
        <a:p>
          <a:endParaRPr lang="en-US"/>
        </a:p>
      </dgm:t>
    </dgm:pt>
    <dgm:pt modelId="{FC93A88B-1A50-43C8-A1DB-F826E1CB4ACB}" type="sibTrans" cxnId="{4A51CA7C-677B-43FA-8BAF-DB85EFCF6AC9}">
      <dgm:prSet/>
      <dgm:spPr/>
      <dgm:t>
        <a:bodyPr/>
        <a:lstStyle/>
        <a:p>
          <a:endParaRPr lang="en-US"/>
        </a:p>
      </dgm:t>
    </dgm:pt>
    <dgm:pt modelId="{0B20D360-A94C-420B-82AB-CE467403CC3A}">
      <dgm:prSet/>
      <dgm:spPr/>
      <dgm:t>
        <a:bodyPr/>
        <a:lstStyle/>
        <a:p>
          <a:pPr>
            <a:lnSpc>
              <a:spcPct val="100000"/>
            </a:lnSpc>
          </a:pPr>
          <a:r>
            <a:rPr lang="es-ES" b="0" i="0" baseline="0" dirty="0"/>
            <a:t>⚙️ </a:t>
          </a:r>
          <a:r>
            <a:rPr lang="es-ES" b="1" i="0" baseline="0" dirty="0"/>
            <a:t>Modelo operativo digital</a:t>
          </a:r>
          <a:r>
            <a:rPr lang="es-ES" b="0" i="0" baseline="0" dirty="0"/>
            <a:t>: se rediseñan procesos, estructuras y decisiones apalancados por datos, automatización e inteligencia artificial.</a:t>
          </a:r>
          <a:endParaRPr lang="en-US" dirty="0"/>
        </a:p>
      </dgm:t>
    </dgm:pt>
    <dgm:pt modelId="{6C2CC91E-1A9C-42B6-8E95-C2E61748765A}" type="parTrans" cxnId="{EF112111-54F9-4645-BAF6-813FBC3DF4AD}">
      <dgm:prSet/>
      <dgm:spPr/>
      <dgm:t>
        <a:bodyPr/>
        <a:lstStyle/>
        <a:p>
          <a:endParaRPr lang="en-US"/>
        </a:p>
      </dgm:t>
    </dgm:pt>
    <dgm:pt modelId="{90B16E5F-63CC-46C3-A82E-8F8D09FCBB2B}" type="sibTrans" cxnId="{EF112111-54F9-4645-BAF6-813FBC3DF4AD}">
      <dgm:prSet/>
      <dgm:spPr/>
      <dgm:t>
        <a:bodyPr/>
        <a:lstStyle/>
        <a:p>
          <a:endParaRPr lang="en-US"/>
        </a:p>
      </dgm:t>
    </dgm:pt>
    <dgm:pt modelId="{B83DA634-B113-4DA4-94B4-81BA9E8AFF09}">
      <dgm:prSet/>
      <dgm:spPr/>
      <dgm:t>
        <a:bodyPr/>
        <a:lstStyle/>
        <a:p>
          <a:pPr>
            <a:lnSpc>
              <a:spcPct val="100000"/>
            </a:lnSpc>
          </a:pPr>
          <a:r>
            <a:rPr lang="es-ES" b="0" i="0" baseline="0" dirty="0"/>
            <a:t>🎯 </a:t>
          </a:r>
          <a:r>
            <a:rPr lang="es-ES" b="1" i="0" baseline="0" dirty="0"/>
            <a:t>Orientación </a:t>
          </a:r>
          <a:r>
            <a:rPr lang="es-ES" b="1" dirty="0"/>
            <a:t>en el paciente</a:t>
          </a:r>
          <a:r>
            <a:rPr lang="es-ES" b="0" i="0" baseline="0" dirty="0"/>
            <a:t>: experiencias personalizadas, fluida, proactiva. La calidad no solo cumplir la prestación, es calidad percibida.</a:t>
          </a:r>
          <a:endParaRPr lang="en-US" dirty="0"/>
        </a:p>
      </dgm:t>
    </dgm:pt>
    <dgm:pt modelId="{37E0C153-C264-4F1E-8D32-72A845733093}" type="parTrans" cxnId="{F9A12ECC-4C43-4E08-BCA5-40B8BAC4082E}">
      <dgm:prSet/>
      <dgm:spPr/>
      <dgm:t>
        <a:bodyPr/>
        <a:lstStyle/>
        <a:p>
          <a:endParaRPr lang="en-US"/>
        </a:p>
      </dgm:t>
    </dgm:pt>
    <dgm:pt modelId="{C696DA4F-D64A-47DF-8E8E-C3F123807F6D}" type="sibTrans" cxnId="{F9A12ECC-4C43-4E08-BCA5-40B8BAC4082E}">
      <dgm:prSet/>
      <dgm:spPr/>
      <dgm:t>
        <a:bodyPr/>
        <a:lstStyle/>
        <a:p>
          <a:endParaRPr lang="en-US"/>
        </a:p>
      </dgm:t>
    </dgm:pt>
    <dgm:pt modelId="{E51CD4B0-7142-43E3-8BB3-083FB26DF8C7}">
      <dgm:prSet/>
      <dgm:spPr/>
      <dgm:t>
        <a:bodyPr/>
        <a:lstStyle/>
        <a:p>
          <a:pPr>
            <a:lnSpc>
              <a:spcPct val="100000"/>
            </a:lnSpc>
          </a:pPr>
          <a:r>
            <a:rPr lang="es-ES" b="0" i="0" baseline="0"/>
            <a:t>🌱 </a:t>
          </a:r>
          <a:r>
            <a:rPr lang="es-ES" b="1" i="0" baseline="0"/>
            <a:t>Ciclo continuo</a:t>
          </a:r>
          <a:r>
            <a:rPr lang="es-ES" b="0" i="0" baseline="0"/>
            <a:t>: no es un proyecto con inicio y fin. Es una mentalidad de evolución permanente</a:t>
          </a:r>
          <a:r>
            <a:rPr lang="es-ES"/>
            <a:t> y mejora continua.</a:t>
          </a:r>
          <a:endParaRPr lang="en-US" dirty="0"/>
        </a:p>
      </dgm:t>
    </dgm:pt>
    <dgm:pt modelId="{F0ED0C37-513F-48D9-8024-7D7D99F55FE9}" type="parTrans" cxnId="{82975FD5-AFDB-4C64-BE40-58D67F5476A4}">
      <dgm:prSet/>
      <dgm:spPr/>
      <dgm:t>
        <a:bodyPr/>
        <a:lstStyle/>
        <a:p>
          <a:endParaRPr lang="en-US"/>
        </a:p>
      </dgm:t>
    </dgm:pt>
    <dgm:pt modelId="{E9EC74FD-370B-4D00-90AF-D9135E1CF0DC}" type="sibTrans" cxnId="{82975FD5-AFDB-4C64-BE40-58D67F5476A4}">
      <dgm:prSet/>
      <dgm:spPr/>
      <dgm:t>
        <a:bodyPr/>
        <a:lstStyle/>
        <a:p>
          <a:endParaRPr lang="en-US"/>
        </a:p>
      </dgm:t>
    </dgm:pt>
    <dgm:pt modelId="{E6029D0A-3329-4196-8F86-A6E53FBD5420}" type="pres">
      <dgm:prSet presAssocID="{69D7AB2D-1007-4450-987F-E5F746CED080}" presName="root" presStyleCnt="0">
        <dgm:presLayoutVars>
          <dgm:dir/>
          <dgm:resizeHandles val="exact"/>
        </dgm:presLayoutVars>
      </dgm:prSet>
      <dgm:spPr/>
    </dgm:pt>
    <dgm:pt modelId="{17FED66F-07B3-40E8-9600-560E4D04F945}" type="pres">
      <dgm:prSet presAssocID="{FB4418C8-A002-482C-BC9A-62E3C3043BFA}" presName="compNode" presStyleCnt="0"/>
      <dgm:spPr/>
    </dgm:pt>
    <dgm:pt modelId="{76A98A95-482A-4A1A-AB06-6B3CD04F777D}" type="pres">
      <dgm:prSet presAssocID="{FB4418C8-A002-482C-BC9A-62E3C3043BFA}" presName="bgRect" presStyleLbl="bgShp" presStyleIdx="0" presStyleCnt="5"/>
      <dgm:spPr/>
    </dgm:pt>
    <dgm:pt modelId="{60C3F9EE-77A3-47EB-A082-4A69079BB94B}" type="pres">
      <dgm:prSet presAssocID="{FB4418C8-A002-482C-BC9A-62E3C3043BF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ador"/>
        </a:ext>
      </dgm:extLst>
    </dgm:pt>
    <dgm:pt modelId="{C115386E-414D-4899-AEAF-C9A5AAD3E210}" type="pres">
      <dgm:prSet presAssocID="{FB4418C8-A002-482C-BC9A-62E3C3043BFA}" presName="spaceRect" presStyleCnt="0"/>
      <dgm:spPr/>
    </dgm:pt>
    <dgm:pt modelId="{24720511-C75A-4396-A4AB-3AB960687B85}" type="pres">
      <dgm:prSet presAssocID="{FB4418C8-A002-482C-BC9A-62E3C3043BFA}" presName="parTx" presStyleLbl="revTx" presStyleIdx="0" presStyleCnt="5" custScaleY="108924">
        <dgm:presLayoutVars>
          <dgm:chMax val="0"/>
          <dgm:chPref val="0"/>
        </dgm:presLayoutVars>
      </dgm:prSet>
      <dgm:spPr/>
    </dgm:pt>
    <dgm:pt modelId="{58D28CCC-3B3B-4231-A889-1E7C67EE9277}" type="pres">
      <dgm:prSet presAssocID="{BCBC695C-7641-42BA-9ACD-872079DB70A2}" presName="sibTrans" presStyleCnt="0"/>
      <dgm:spPr/>
    </dgm:pt>
    <dgm:pt modelId="{9755A3B1-E797-4639-87AA-9A9CE260C1D2}" type="pres">
      <dgm:prSet presAssocID="{435A0EF6-4F90-4ABB-9410-B94AAF1DC715}" presName="compNode" presStyleCnt="0"/>
      <dgm:spPr/>
    </dgm:pt>
    <dgm:pt modelId="{5805AD59-8ABE-444E-9CC2-4A140C7EDF30}" type="pres">
      <dgm:prSet presAssocID="{435A0EF6-4F90-4ABB-9410-B94AAF1DC715}" presName="bgRect" presStyleLbl="bgShp" presStyleIdx="1" presStyleCnt="5"/>
      <dgm:spPr/>
    </dgm:pt>
    <dgm:pt modelId="{CBC6A5F8-A1E7-4F75-B886-C50F5F9F7192}" type="pres">
      <dgm:prSet presAssocID="{435A0EF6-4F90-4ABB-9410-B94AAF1DC71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reguntas"/>
        </a:ext>
      </dgm:extLst>
    </dgm:pt>
    <dgm:pt modelId="{806B4592-3743-4716-A843-C824460FDD00}" type="pres">
      <dgm:prSet presAssocID="{435A0EF6-4F90-4ABB-9410-B94AAF1DC715}" presName="spaceRect" presStyleCnt="0"/>
      <dgm:spPr/>
    </dgm:pt>
    <dgm:pt modelId="{2DB4FC66-E719-47C8-86B8-5CC67A637E5C}" type="pres">
      <dgm:prSet presAssocID="{435A0EF6-4F90-4ABB-9410-B94AAF1DC715}" presName="parTx" presStyleLbl="revTx" presStyleIdx="1" presStyleCnt="5">
        <dgm:presLayoutVars>
          <dgm:chMax val="0"/>
          <dgm:chPref val="0"/>
        </dgm:presLayoutVars>
      </dgm:prSet>
      <dgm:spPr/>
    </dgm:pt>
    <dgm:pt modelId="{E6C0EBE5-B840-4757-B16F-8C88967A2046}" type="pres">
      <dgm:prSet presAssocID="{FC93A88B-1A50-43C8-A1DB-F826E1CB4ACB}" presName="sibTrans" presStyleCnt="0"/>
      <dgm:spPr/>
    </dgm:pt>
    <dgm:pt modelId="{8EEDBD17-71B4-485C-ACF8-776820F8D9EF}" type="pres">
      <dgm:prSet presAssocID="{0B20D360-A94C-420B-82AB-CE467403CC3A}" presName="compNode" presStyleCnt="0"/>
      <dgm:spPr/>
    </dgm:pt>
    <dgm:pt modelId="{347710BD-B9A9-47CA-8152-03062757C985}" type="pres">
      <dgm:prSet presAssocID="{0B20D360-A94C-420B-82AB-CE467403CC3A}" presName="bgRect" presStyleLbl="bgShp" presStyleIdx="2" presStyleCnt="5"/>
      <dgm:spPr/>
    </dgm:pt>
    <dgm:pt modelId="{CDE308BB-AFA1-4EB6-8EBE-8074C607E462}" type="pres">
      <dgm:prSet presAssocID="{0B20D360-A94C-420B-82AB-CE467403CC3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ngranajes"/>
        </a:ext>
      </dgm:extLst>
    </dgm:pt>
    <dgm:pt modelId="{663041FF-9AFF-4E4A-9DD8-8F630F85CDE9}" type="pres">
      <dgm:prSet presAssocID="{0B20D360-A94C-420B-82AB-CE467403CC3A}" presName="spaceRect" presStyleCnt="0"/>
      <dgm:spPr/>
    </dgm:pt>
    <dgm:pt modelId="{4C8D94C0-2B82-4356-9CA8-28886A089D7A}" type="pres">
      <dgm:prSet presAssocID="{0B20D360-A94C-420B-82AB-CE467403CC3A}" presName="parTx" presStyleLbl="revTx" presStyleIdx="2" presStyleCnt="5">
        <dgm:presLayoutVars>
          <dgm:chMax val="0"/>
          <dgm:chPref val="0"/>
        </dgm:presLayoutVars>
      </dgm:prSet>
      <dgm:spPr/>
    </dgm:pt>
    <dgm:pt modelId="{7C037778-9C9B-4EAC-A9D0-4FFF533920DA}" type="pres">
      <dgm:prSet presAssocID="{90B16E5F-63CC-46C3-A82E-8F8D09FCBB2B}" presName="sibTrans" presStyleCnt="0"/>
      <dgm:spPr/>
    </dgm:pt>
    <dgm:pt modelId="{72B760AD-D567-45A7-9562-E9DA6A325D3F}" type="pres">
      <dgm:prSet presAssocID="{B83DA634-B113-4DA4-94B4-81BA9E8AFF09}" presName="compNode" presStyleCnt="0"/>
      <dgm:spPr/>
    </dgm:pt>
    <dgm:pt modelId="{321C0D63-D389-43C7-ABBB-400F3A083A02}" type="pres">
      <dgm:prSet presAssocID="{B83DA634-B113-4DA4-94B4-81BA9E8AFF09}" presName="bgRect" presStyleLbl="bgShp" presStyleIdx="3" presStyleCnt="5"/>
      <dgm:spPr/>
    </dgm:pt>
    <dgm:pt modelId="{A357EDC4-AB83-490B-9B12-2DE04B81B73C}" type="pres">
      <dgm:prSet presAssocID="{B83DA634-B113-4DA4-94B4-81BA9E8AFF0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ospital"/>
        </a:ext>
      </dgm:extLst>
    </dgm:pt>
    <dgm:pt modelId="{771B5B39-3AA5-49D7-A69F-8BBAD45F2F28}" type="pres">
      <dgm:prSet presAssocID="{B83DA634-B113-4DA4-94B4-81BA9E8AFF09}" presName="spaceRect" presStyleCnt="0"/>
      <dgm:spPr/>
    </dgm:pt>
    <dgm:pt modelId="{8B8A9904-FD88-4F5F-94E8-A91A03217E80}" type="pres">
      <dgm:prSet presAssocID="{B83DA634-B113-4DA4-94B4-81BA9E8AFF09}" presName="parTx" presStyleLbl="revTx" presStyleIdx="3" presStyleCnt="5">
        <dgm:presLayoutVars>
          <dgm:chMax val="0"/>
          <dgm:chPref val="0"/>
        </dgm:presLayoutVars>
      </dgm:prSet>
      <dgm:spPr/>
    </dgm:pt>
    <dgm:pt modelId="{60941369-F9A1-4059-A060-FE02E4B224FE}" type="pres">
      <dgm:prSet presAssocID="{C696DA4F-D64A-47DF-8E8E-C3F123807F6D}" presName="sibTrans" presStyleCnt="0"/>
      <dgm:spPr/>
    </dgm:pt>
    <dgm:pt modelId="{191FCA1C-0302-41FC-B2FA-FC12E042B156}" type="pres">
      <dgm:prSet presAssocID="{E51CD4B0-7142-43E3-8BB3-083FB26DF8C7}" presName="compNode" presStyleCnt="0"/>
      <dgm:spPr/>
    </dgm:pt>
    <dgm:pt modelId="{85406F33-4AE6-45AE-BBE6-02A470C4E2E4}" type="pres">
      <dgm:prSet presAssocID="{E51CD4B0-7142-43E3-8BB3-083FB26DF8C7}" presName="bgRect" presStyleLbl="bgShp" presStyleIdx="4" presStyleCnt="5" custLinFactNeighborX="1417" custLinFactNeighborY="1317"/>
      <dgm:spPr/>
    </dgm:pt>
    <dgm:pt modelId="{2B7D4C34-493E-4592-837A-4DDD05C7332A}" type="pres">
      <dgm:prSet presAssocID="{E51CD4B0-7142-43E3-8BB3-083FB26DF8C7}" presName="iconRect" presStyleLbl="node1" presStyleIdx="4" presStyleCnt="5" custLinFactNeighborX="21665" custLinFactNeighborY="-6749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Repetir"/>
        </a:ext>
      </dgm:extLst>
    </dgm:pt>
    <dgm:pt modelId="{921CFE7B-D4D4-482E-9315-B018D2B00906}" type="pres">
      <dgm:prSet presAssocID="{E51CD4B0-7142-43E3-8BB3-083FB26DF8C7}" presName="spaceRect" presStyleCnt="0"/>
      <dgm:spPr/>
    </dgm:pt>
    <dgm:pt modelId="{56FBECB3-B62A-4ECC-9543-6DCD640E06B4}" type="pres">
      <dgm:prSet presAssocID="{E51CD4B0-7142-43E3-8BB3-083FB26DF8C7}" presName="parTx" presStyleLbl="revTx" presStyleIdx="4" presStyleCnt="5">
        <dgm:presLayoutVars>
          <dgm:chMax val="0"/>
          <dgm:chPref val="0"/>
        </dgm:presLayoutVars>
      </dgm:prSet>
      <dgm:spPr/>
    </dgm:pt>
  </dgm:ptLst>
  <dgm:cxnLst>
    <dgm:cxn modelId="{EF112111-54F9-4645-BAF6-813FBC3DF4AD}" srcId="{69D7AB2D-1007-4450-987F-E5F746CED080}" destId="{0B20D360-A94C-420B-82AB-CE467403CC3A}" srcOrd="2" destOrd="0" parTransId="{6C2CC91E-1A9C-42B6-8E95-C2E61748765A}" sibTransId="{90B16E5F-63CC-46C3-A82E-8F8D09FCBB2B}"/>
    <dgm:cxn modelId="{BD1DE527-9BC5-433A-82A9-43D3FD729341}" type="presOf" srcId="{FB4418C8-A002-482C-BC9A-62E3C3043BFA}" destId="{24720511-C75A-4396-A4AB-3AB960687B85}" srcOrd="0" destOrd="0" presId="urn:microsoft.com/office/officeart/2018/2/layout/IconVerticalSolidList"/>
    <dgm:cxn modelId="{4A51CA7C-677B-43FA-8BAF-DB85EFCF6AC9}" srcId="{69D7AB2D-1007-4450-987F-E5F746CED080}" destId="{435A0EF6-4F90-4ABB-9410-B94AAF1DC715}" srcOrd="1" destOrd="0" parTransId="{A0931C85-43E9-475F-8B6F-07F193DBEE31}" sibTransId="{FC93A88B-1A50-43C8-A1DB-F826E1CB4ACB}"/>
    <dgm:cxn modelId="{8089C48E-F3C8-45E5-96D2-A4D38DA5C82F}" srcId="{69D7AB2D-1007-4450-987F-E5F746CED080}" destId="{FB4418C8-A002-482C-BC9A-62E3C3043BFA}" srcOrd="0" destOrd="0" parTransId="{92397F16-ACAB-46E5-B75E-4F40CC59E134}" sibTransId="{BCBC695C-7641-42BA-9ACD-872079DB70A2}"/>
    <dgm:cxn modelId="{EC9EE19D-EA68-42A3-8E90-24B81D0250CC}" type="presOf" srcId="{B83DA634-B113-4DA4-94B4-81BA9E8AFF09}" destId="{8B8A9904-FD88-4F5F-94E8-A91A03217E80}" srcOrd="0" destOrd="0" presId="urn:microsoft.com/office/officeart/2018/2/layout/IconVerticalSolidList"/>
    <dgm:cxn modelId="{85EFE3C1-846E-44FF-9B9C-05517DAB015A}" type="presOf" srcId="{69D7AB2D-1007-4450-987F-E5F746CED080}" destId="{E6029D0A-3329-4196-8F86-A6E53FBD5420}" srcOrd="0" destOrd="0" presId="urn:microsoft.com/office/officeart/2018/2/layout/IconVerticalSolidList"/>
    <dgm:cxn modelId="{F9A12ECC-4C43-4E08-BCA5-40B8BAC4082E}" srcId="{69D7AB2D-1007-4450-987F-E5F746CED080}" destId="{B83DA634-B113-4DA4-94B4-81BA9E8AFF09}" srcOrd="3" destOrd="0" parTransId="{37E0C153-C264-4F1E-8D32-72A845733093}" sibTransId="{C696DA4F-D64A-47DF-8E8E-C3F123807F6D}"/>
    <dgm:cxn modelId="{12EBE9D2-CA8E-4D27-ABD8-BEDE582DA4AE}" type="presOf" srcId="{435A0EF6-4F90-4ABB-9410-B94AAF1DC715}" destId="{2DB4FC66-E719-47C8-86B8-5CC67A637E5C}" srcOrd="0" destOrd="0" presId="urn:microsoft.com/office/officeart/2018/2/layout/IconVerticalSolidList"/>
    <dgm:cxn modelId="{82975FD5-AFDB-4C64-BE40-58D67F5476A4}" srcId="{69D7AB2D-1007-4450-987F-E5F746CED080}" destId="{E51CD4B0-7142-43E3-8BB3-083FB26DF8C7}" srcOrd="4" destOrd="0" parTransId="{F0ED0C37-513F-48D9-8024-7D7D99F55FE9}" sibTransId="{E9EC74FD-370B-4D00-90AF-D9135E1CF0DC}"/>
    <dgm:cxn modelId="{159FC9DE-CE9E-4831-AEBF-903E244109A0}" type="presOf" srcId="{E51CD4B0-7142-43E3-8BB3-083FB26DF8C7}" destId="{56FBECB3-B62A-4ECC-9543-6DCD640E06B4}" srcOrd="0" destOrd="0" presId="urn:microsoft.com/office/officeart/2018/2/layout/IconVerticalSolidList"/>
    <dgm:cxn modelId="{81F957FF-709D-4EB6-A5C9-45992FFD9177}" type="presOf" srcId="{0B20D360-A94C-420B-82AB-CE467403CC3A}" destId="{4C8D94C0-2B82-4356-9CA8-28886A089D7A}" srcOrd="0" destOrd="0" presId="urn:microsoft.com/office/officeart/2018/2/layout/IconVerticalSolidList"/>
    <dgm:cxn modelId="{4AD96808-D139-4E86-84CD-663FA12672BA}" type="presParOf" srcId="{E6029D0A-3329-4196-8F86-A6E53FBD5420}" destId="{17FED66F-07B3-40E8-9600-560E4D04F945}" srcOrd="0" destOrd="0" presId="urn:microsoft.com/office/officeart/2018/2/layout/IconVerticalSolidList"/>
    <dgm:cxn modelId="{E23D78ED-E274-45E8-8656-69658B77FC44}" type="presParOf" srcId="{17FED66F-07B3-40E8-9600-560E4D04F945}" destId="{76A98A95-482A-4A1A-AB06-6B3CD04F777D}" srcOrd="0" destOrd="0" presId="urn:microsoft.com/office/officeart/2018/2/layout/IconVerticalSolidList"/>
    <dgm:cxn modelId="{7614899D-A854-4AFE-8049-7167DE3B49DF}" type="presParOf" srcId="{17FED66F-07B3-40E8-9600-560E4D04F945}" destId="{60C3F9EE-77A3-47EB-A082-4A69079BB94B}" srcOrd="1" destOrd="0" presId="urn:microsoft.com/office/officeart/2018/2/layout/IconVerticalSolidList"/>
    <dgm:cxn modelId="{7BBD1803-4525-43AB-B4EC-2C16686A746B}" type="presParOf" srcId="{17FED66F-07B3-40E8-9600-560E4D04F945}" destId="{C115386E-414D-4899-AEAF-C9A5AAD3E210}" srcOrd="2" destOrd="0" presId="urn:microsoft.com/office/officeart/2018/2/layout/IconVerticalSolidList"/>
    <dgm:cxn modelId="{4EBDD689-9BA7-4B9C-924B-D22262B6BDE4}" type="presParOf" srcId="{17FED66F-07B3-40E8-9600-560E4D04F945}" destId="{24720511-C75A-4396-A4AB-3AB960687B85}" srcOrd="3" destOrd="0" presId="urn:microsoft.com/office/officeart/2018/2/layout/IconVerticalSolidList"/>
    <dgm:cxn modelId="{D2CFCD37-6A77-4351-9B23-A1F37129ACBF}" type="presParOf" srcId="{E6029D0A-3329-4196-8F86-A6E53FBD5420}" destId="{58D28CCC-3B3B-4231-A889-1E7C67EE9277}" srcOrd="1" destOrd="0" presId="urn:microsoft.com/office/officeart/2018/2/layout/IconVerticalSolidList"/>
    <dgm:cxn modelId="{DA152517-9654-488B-B81A-AF4D713EFA39}" type="presParOf" srcId="{E6029D0A-3329-4196-8F86-A6E53FBD5420}" destId="{9755A3B1-E797-4639-87AA-9A9CE260C1D2}" srcOrd="2" destOrd="0" presId="urn:microsoft.com/office/officeart/2018/2/layout/IconVerticalSolidList"/>
    <dgm:cxn modelId="{30B98736-141F-4CBE-AE7B-C35E9F81E70B}" type="presParOf" srcId="{9755A3B1-E797-4639-87AA-9A9CE260C1D2}" destId="{5805AD59-8ABE-444E-9CC2-4A140C7EDF30}" srcOrd="0" destOrd="0" presId="urn:microsoft.com/office/officeart/2018/2/layout/IconVerticalSolidList"/>
    <dgm:cxn modelId="{7F714E99-CCF1-45A0-9D3E-4E7C3EAE55EB}" type="presParOf" srcId="{9755A3B1-E797-4639-87AA-9A9CE260C1D2}" destId="{CBC6A5F8-A1E7-4F75-B886-C50F5F9F7192}" srcOrd="1" destOrd="0" presId="urn:microsoft.com/office/officeart/2018/2/layout/IconVerticalSolidList"/>
    <dgm:cxn modelId="{8F9C14DF-C57B-4D7A-BAF5-6ABC23670E97}" type="presParOf" srcId="{9755A3B1-E797-4639-87AA-9A9CE260C1D2}" destId="{806B4592-3743-4716-A843-C824460FDD00}" srcOrd="2" destOrd="0" presId="urn:microsoft.com/office/officeart/2018/2/layout/IconVerticalSolidList"/>
    <dgm:cxn modelId="{F68B944D-0808-4005-B26A-8835D7E4FB85}" type="presParOf" srcId="{9755A3B1-E797-4639-87AA-9A9CE260C1D2}" destId="{2DB4FC66-E719-47C8-86B8-5CC67A637E5C}" srcOrd="3" destOrd="0" presId="urn:microsoft.com/office/officeart/2018/2/layout/IconVerticalSolidList"/>
    <dgm:cxn modelId="{A3B9EEFF-8ECD-4E05-9C14-A36B3B0330D6}" type="presParOf" srcId="{E6029D0A-3329-4196-8F86-A6E53FBD5420}" destId="{E6C0EBE5-B840-4757-B16F-8C88967A2046}" srcOrd="3" destOrd="0" presId="urn:microsoft.com/office/officeart/2018/2/layout/IconVerticalSolidList"/>
    <dgm:cxn modelId="{698E38E4-529D-4373-8070-9F6F4A0D219D}" type="presParOf" srcId="{E6029D0A-3329-4196-8F86-A6E53FBD5420}" destId="{8EEDBD17-71B4-485C-ACF8-776820F8D9EF}" srcOrd="4" destOrd="0" presId="urn:microsoft.com/office/officeart/2018/2/layout/IconVerticalSolidList"/>
    <dgm:cxn modelId="{CB401175-8555-41FC-A7E9-E9F31A0704F4}" type="presParOf" srcId="{8EEDBD17-71B4-485C-ACF8-776820F8D9EF}" destId="{347710BD-B9A9-47CA-8152-03062757C985}" srcOrd="0" destOrd="0" presId="urn:microsoft.com/office/officeart/2018/2/layout/IconVerticalSolidList"/>
    <dgm:cxn modelId="{171A0780-D65A-4F2D-95A1-F1F509F334D6}" type="presParOf" srcId="{8EEDBD17-71B4-485C-ACF8-776820F8D9EF}" destId="{CDE308BB-AFA1-4EB6-8EBE-8074C607E462}" srcOrd="1" destOrd="0" presId="urn:microsoft.com/office/officeart/2018/2/layout/IconVerticalSolidList"/>
    <dgm:cxn modelId="{7D4D4C3F-6A47-44FA-8753-E5D1AE909F3F}" type="presParOf" srcId="{8EEDBD17-71B4-485C-ACF8-776820F8D9EF}" destId="{663041FF-9AFF-4E4A-9DD8-8F630F85CDE9}" srcOrd="2" destOrd="0" presId="urn:microsoft.com/office/officeart/2018/2/layout/IconVerticalSolidList"/>
    <dgm:cxn modelId="{AE7A009C-5874-4B42-BB4A-76947BB78DC9}" type="presParOf" srcId="{8EEDBD17-71B4-485C-ACF8-776820F8D9EF}" destId="{4C8D94C0-2B82-4356-9CA8-28886A089D7A}" srcOrd="3" destOrd="0" presId="urn:microsoft.com/office/officeart/2018/2/layout/IconVerticalSolidList"/>
    <dgm:cxn modelId="{24D93D7E-924F-49C1-B8F0-D2BB98E9FDAB}" type="presParOf" srcId="{E6029D0A-3329-4196-8F86-A6E53FBD5420}" destId="{7C037778-9C9B-4EAC-A9D0-4FFF533920DA}" srcOrd="5" destOrd="0" presId="urn:microsoft.com/office/officeart/2018/2/layout/IconVerticalSolidList"/>
    <dgm:cxn modelId="{5CDD081E-84D5-49AA-8B34-0C6468BA0FE4}" type="presParOf" srcId="{E6029D0A-3329-4196-8F86-A6E53FBD5420}" destId="{72B760AD-D567-45A7-9562-E9DA6A325D3F}" srcOrd="6" destOrd="0" presId="urn:microsoft.com/office/officeart/2018/2/layout/IconVerticalSolidList"/>
    <dgm:cxn modelId="{2B36A03D-558C-409D-AC0D-56026D38DF9A}" type="presParOf" srcId="{72B760AD-D567-45A7-9562-E9DA6A325D3F}" destId="{321C0D63-D389-43C7-ABBB-400F3A083A02}" srcOrd="0" destOrd="0" presId="urn:microsoft.com/office/officeart/2018/2/layout/IconVerticalSolidList"/>
    <dgm:cxn modelId="{AD66F364-B90C-48FA-91C8-9AB7F67E2DEA}" type="presParOf" srcId="{72B760AD-D567-45A7-9562-E9DA6A325D3F}" destId="{A357EDC4-AB83-490B-9B12-2DE04B81B73C}" srcOrd="1" destOrd="0" presId="urn:microsoft.com/office/officeart/2018/2/layout/IconVerticalSolidList"/>
    <dgm:cxn modelId="{CC4F4049-436F-4AF2-8482-739CE3572262}" type="presParOf" srcId="{72B760AD-D567-45A7-9562-E9DA6A325D3F}" destId="{771B5B39-3AA5-49D7-A69F-8BBAD45F2F28}" srcOrd="2" destOrd="0" presId="urn:microsoft.com/office/officeart/2018/2/layout/IconVerticalSolidList"/>
    <dgm:cxn modelId="{AB29B7C5-781B-4C69-BAA6-34EBB8F28D98}" type="presParOf" srcId="{72B760AD-D567-45A7-9562-E9DA6A325D3F}" destId="{8B8A9904-FD88-4F5F-94E8-A91A03217E80}" srcOrd="3" destOrd="0" presId="urn:microsoft.com/office/officeart/2018/2/layout/IconVerticalSolidList"/>
    <dgm:cxn modelId="{D25FEE25-B47E-4155-8D2C-8F052F42228A}" type="presParOf" srcId="{E6029D0A-3329-4196-8F86-A6E53FBD5420}" destId="{60941369-F9A1-4059-A060-FE02E4B224FE}" srcOrd="7" destOrd="0" presId="urn:microsoft.com/office/officeart/2018/2/layout/IconVerticalSolidList"/>
    <dgm:cxn modelId="{2B691284-E54A-4715-8807-B30B9B1557E7}" type="presParOf" srcId="{E6029D0A-3329-4196-8F86-A6E53FBD5420}" destId="{191FCA1C-0302-41FC-B2FA-FC12E042B156}" srcOrd="8" destOrd="0" presId="urn:microsoft.com/office/officeart/2018/2/layout/IconVerticalSolidList"/>
    <dgm:cxn modelId="{592A606B-716E-4B2F-A513-E5DBCE69D51E}" type="presParOf" srcId="{191FCA1C-0302-41FC-B2FA-FC12E042B156}" destId="{85406F33-4AE6-45AE-BBE6-02A470C4E2E4}" srcOrd="0" destOrd="0" presId="urn:microsoft.com/office/officeart/2018/2/layout/IconVerticalSolidList"/>
    <dgm:cxn modelId="{A67B1F57-C6D4-43AF-8594-7E12DE31359B}" type="presParOf" srcId="{191FCA1C-0302-41FC-B2FA-FC12E042B156}" destId="{2B7D4C34-493E-4592-837A-4DDD05C7332A}" srcOrd="1" destOrd="0" presId="urn:microsoft.com/office/officeart/2018/2/layout/IconVerticalSolidList"/>
    <dgm:cxn modelId="{83C01F55-1D37-4AD3-854C-0474EC673E8B}" type="presParOf" srcId="{191FCA1C-0302-41FC-B2FA-FC12E042B156}" destId="{921CFE7B-D4D4-482E-9315-B018D2B00906}" srcOrd="2" destOrd="0" presId="urn:microsoft.com/office/officeart/2018/2/layout/IconVerticalSolidList"/>
    <dgm:cxn modelId="{0A56628F-A004-4DD3-91ED-0D6A1FF8BF67}" type="presParOf" srcId="{191FCA1C-0302-41FC-B2FA-FC12E042B156}" destId="{56FBECB3-B62A-4ECC-9543-6DCD640E06B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D685012-B588-4305-87B2-1AF6DC6842A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C204B03-17BF-46A3-95E5-E5AE7EF23281}">
      <dgm:prSet/>
      <dgm:spPr/>
      <dgm:t>
        <a:bodyPr/>
        <a:lstStyle/>
        <a:p>
          <a:r>
            <a:rPr lang="es-ES" b="1"/>
            <a:t>HL7 FHIR</a:t>
          </a:r>
          <a:r>
            <a:rPr lang="es-ES"/>
            <a:t> permite estructurar datos clínicos como historias clínicas, recetas, imágenes, audios de consulta, y notas de evolución en un formato interoperable, ideal para compartir entre hospitales, laboratorios y sistemas de auditoría.</a:t>
          </a:r>
          <a:endParaRPr lang="en-US"/>
        </a:p>
      </dgm:t>
    </dgm:pt>
    <dgm:pt modelId="{28359308-0927-4B5D-B013-6666BC3E805C}" type="parTrans" cxnId="{863CA5DB-E17D-4F32-A5C0-9F3C8CD2A342}">
      <dgm:prSet/>
      <dgm:spPr/>
      <dgm:t>
        <a:bodyPr/>
        <a:lstStyle/>
        <a:p>
          <a:endParaRPr lang="en-US"/>
        </a:p>
      </dgm:t>
    </dgm:pt>
    <dgm:pt modelId="{C03B0F82-7DF8-464B-8F54-4AB36E65B46B}" type="sibTrans" cxnId="{863CA5DB-E17D-4F32-A5C0-9F3C8CD2A342}">
      <dgm:prSet/>
      <dgm:spPr/>
      <dgm:t>
        <a:bodyPr/>
        <a:lstStyle/>
        <a:p>
          <a:endParaRPr lang="en-US"/>
        </a:p>
      </dgm:t>
    </dgm:pt>
    <dgm:pt modelId="{05CFEBAC-16D5-43AA-9774-65FA033F8C6B}">
      <dgm:prSet/>
      <dgm:spPr/>
      <dgm:t>
        <a:bodyPr/>
        <a:lstStyle/>
        <a:p>
          <a:r>
            <a:rPr lang="es-ES" b="1"/>
            <a:t>Palantir Foundry</a:t>
          </a:r>
          <a:r>
            <a:rPr lang="es-ES"/>
            <a:t> destaca por su capacidad de modelar estos datos en una capa semántica que facilita la toma de decisiones clínicas, auditorías inteligentes y simulaciones operativas.</a:t>
          </a:r>
          <a:endParaRPr lang="en-US"/>
        </a:p>
      </dgm:t>
    </dgm:pt>
    <dgm:pt modelId="{5BFAB00F-04C6-48D2-BDA3-D3F968F439FF}" type="parTrans" cxnId="{E4505389-786A-471D-9E93-5FF254D7DB5A}">
      <dgm:prSet/>
      <dgm:spPr/>
      <dgm:t>
        <a:bodyPr/>
        <a:lstStyle/>
        <a:p>
          <a:endParaRPr lang="en-US"/>
        </a:p>
      </dgm:t>
    </dgm:pt>
    <dgm:pt modelId="{D1B8D70E-0515-4970-B32D-93AA2BA0F81B}" type="sibTrans" cxnId="{E4505389-786A-471D-9E93-5FF254D7DB5A}">
      <dgm:prSet/>
      <dgm:spPr/>
      <dgm:t>
        <a:bodyPr/>
        <a:lstStyle/>
        <a:p>
          <a:endParaRPr lang="en-US"/>
        </a:p>
      </dgm:t>
    </dgm:pt>
    <dgm:pt modelId="{728C54B4-D6B0-4A80-AFBC-461D6BF8C606}">
      <dgm:prSet/>
      <dgm:spPr/>
      <dgm:t>
        <a:bodyPr/>
        <a:lstStyle/>
        <a:p>
          <a:r>
            <a:rPr lang="es-ES" b="1"/>
            <a:t>Azure Synapse</a:t>
          </a:r>
          <a:r>
            <a:rPr lang="es-ES"/>
            <a:t> y </a:t>
          </a:r>
          <a:r>
            <a:rPr lang="es-ES" b="1"/>
            <a:t>BigQuery</a:t>
          </a:r>
          <a:r>
            <a:rPr lang="es-ES"/>
            <a:t> ofrecen integración directa con APIs de salud, lo que facilita el análisis poblacional, la trazabilidad de intervenciones y la interoperabilidad entre jurisdicciones.</a:t>
          </a:r>
          <a:endParaRPr lang="en-US"/>
        </a:p>
      </dgm:t>
    </dgm:pt>
    <dgm:pt modelId="{4650551F-CE4C-4840-8EEB-C5B7B0618360}" type="parTrans" cxnId="{91A772E0-CA9B-4F58-BA1F-FF35E00D2F62}">
      <dgm:prSet/>
      <dgm:spPr/>
      <dgm:t>
        <a:bodyPr/>
        <a:lstStyle/>
        <a:p>
          <a:endParaRPr lang="en-US"/>
        </a:p>
      </dgm:t>
    </dgm:pt>
    <dgm:pt modelId="{0321D2A9-8027-4B5D-AED7-B5ED602E821F}" type="sibTrans" cxnId="{91A772E0-CA9B-4F58-BA1F-FF35E00D2F62}">
      <dgm:prSet/>
      <dgm:spPr/>
      <dgm:t>
        <a:bodyPr/>
        <a:lstStyle/>
        <a:p>
          <a:endParaRPr lang="en-US"/>
        </a:p>
      </dgm:t>
    </dgm:pt>
    <dgm:pt modelId="{ED5AEF14-5A25-414F-A393-02C6C0F29363}">
      <dgm:prSet/>
      <dgm:spPr/>
      <dgm:t>
        <a:bodyPr/>
        <a:lstStyle/>
        <a:p>
          <a:r>
            <a:rPr lang="es-ES" b="1"/>
            <a:t>Snowflake</a:t>
          </a:r>
          <a:r>
            <a:rPr lang="es-ES"/>
            <a:t>, aunque potente en almacenamiento y análisis, requiere más trabajo para adaptarse a estándares clínicos sin herramientas complementarias.</a:t>
          </a:r>
          <a:endParaRPr lang="en-US"/>
        </a:p>
      </dgm:t>
    </dgm:pt>
    <dgm:pt modelId="{E024179D-9468-4E30-922F-932C225BE4C8}" type="parTrans" cxnId="{3C80D03E-010F-4D4A-BA6B-E94BA9EF76E3}">
      <dgm:prSet/>
      <dgm:spPr/>
      <dgm:t>
        <a:bodyPr/>
        <a:lstStyle/>
        <a:p>
          <a:endParaRPr lang="en-US"/>
        </a:p>
      </dgm:t>
    </dgm:pt>
    <dgm:pt modelId="{01F33024-0FDB-45C3-81A6-85F2BFD6A9CD}" type="sibTrans" cxnId="{3C80D03E-010F-4D4A-BA6B-E94BA9EF76E3}">
      <dgm:prSet/>
      <dgm:spPr/>
      <dgm:t>
        <a:bodyPr/>
        <a:lstStyle/>
        <a:p>
          <a:endParaRPr lang="en-US"/>
        </a:p>
      </dgm:t>
    </dgm:pt>
    <dgm:pt modelId="{F6F4887B-3458-4B16-8A9D-4987987B0FD4}" type="pres">
      <dgm:prSet presAssocID="{3D685012-B588-4305-87B2-1AF6DC6842A9}" presName="root" presStyleCnt="0">
        <dgm:presLayoutVars>
          <dgm:dir/>
          <dgm:resizeHandles val="exact"/>
        </dgm:presLayoutVars>
      </dgm:prSet>
      <dgm:spPr/>
    </dgm:pt>
    <dgm:pt modelId="{B1722A9F-D720-4A3F-8D74-F3EB9DAEEA0D}" type="pres">
      <dgm:prSet presAssocID="{CC204B03-17BF-46A3-95E5-E5AE7EF23281}" presName="compNode" presStyleCnt="0"/>
      <dgm:spPr/>
    </dgm:pt>
    <dgm:pt modelId="{929AA7F7-A003-459C-8C79-29E3B58CB897}" type="pres">
      <dgm:prSet presAssocID="{CC204B03-17BF-46A3-95E5-E5AE7EF23281}" presName="bgRect" presStyleLbl="bgShp" presStyleIdx="0" presStyleCnt="4"/>
      <dgm:spPr/>
    </dgm:pt>
    <dgm:pt modelId="{9E59FF9F-4C7F-406F-B14C-5F711D2C7946}" type="pres">
      <dgm:prSet presAssocID="{CC204B03-17BF-46A3-95E5-E5AE7EF2328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bros"/>
        </a:ext>
      </dgm:extLst>
    </dgm:pt>
    <dgm:pt modelId="{0CC4E18C-86B9-49AA-9CFC-2A4AC47B1823}" type="pres">
      <dgm:prSet presAssocID="{CC204B03-17BF-46A3-95E5-E5AE7EF23281}" presName="spaceRect" presStyleCnt="0"/>
      <dgm:spPr/>
    </dgm:pt>
    <dgm:pt modelId="{71172771-30C3-46E0-8DC5-E38971B0660D}" type="pres">
      <dgm:prSet presAssocID="{CC204B03-17BF-46A3-95E5-E5AE7EF23281}" presName="parTx" presStyleLbl="revTx" presStyleIdx="0" presStyleCnt="4">
        <dgm:presLayoutVars>
          <dgm:chMax val="0"/>
          <dgm:chPref val="0"/>
        </dgm:presLayoutVars>
      </dgm:prSet>
      <dgm:spPr/>
    </dgm:pt>
    <dgm:pt modelId="{E34A6041-4D40-4071-B54F-0622D0F371BA}" type="pres">
      <dgm:prSet presAssocID="{C03B0F82-7DF8-464B-8F54-4AB36E65B46B}" presName="sibTrans" presStyleCnt="0"/>
      <dgm:spPr/>
    </dgm:pt>
    <dgm:pt modelId="{C7B9427D-9C48-444A-AFDB-D137CF17747E}" type="pres">
      <dgm:prSet presAssocID="{05CFEBAC-16D5-43AA-9774-65FA033F8C6B}" presName="compNode" presStyleCnt="0"/>
      <dgm:spPr/>
    </dgm:pt>
    <dgm:pt modelId="{DF8049C0-8251-4541-B1EC-DDF5C4E6A701}" type="pres">
      <dgm:prSet presAssocID="{05CFEBAC-16D5-43AA-9774-65FA033F8C6B}" presName="bgRect" presStyleLbl="bgShp" presStyleIdx="1" presStyleCnt="4"/>
      <dgm:spPr/>
    </dgm:pt>
    <dgm:pt modelId="{C15853B3-B8BD-4AC2-84AE-1D3C82E1723E}" type="pres">
      <dgm:prSet presAssocID="{05CFEBAC-16D5-43AA-9774-65FA033F8C6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granajes"/>
        </a:ext>
      </dgm:extLst>
    </dgm:pt>
    <dgm:pt modelId="{EB7D1294-FF5A-46FC-8F9F-D75F3CB31884}" type="pres">
      <dgm:prSet presAssocID="{05CFEBAC-16D5-43AA-9774-65FA033F8C6B}" presName="spaceRect" presStyleCnt="0"/>
      <dgm:spPr/>
    </dgm:pt>
    <dgm:pt modelId="{2043B296-3296-4DDF-BE7A-5ADCD7844B08}" type="pres">
      <dgm:prSet presAssocID="{05CFEBAC-16D5-43AA-9774-65FA033F8C6B}" presName="parTx" presStyleLbl="revTx" presStyleIdx="1" presStyleCnt="4">
        <dgm:presLayoutVars>
          <dgm:chMax val="0"/>
          <dgm:chPref val="0"/>
        </dgm:presLayoutVars>
      </dgm:prSet>
      <dgm:spPr/>
    </dgm:pt>
    <dgm:pt modelId="{C883D4CE-2139-4966-8E00-E5F9EC5B243D}" type="pres">
      <dgm:prSet presAssocID="{D1B8D70E-0515-4970-B32D-93AA2BA0F81B}" presName="sibTrans" presStyleCnt="0"/>
      <dgm:spPr/>
    </dgm:pt>
    <dgm:pt modelId="{1FBA2762-309E-4076-B8F6-61F1F58020B4}" type="pres">
      <dgm:prSet presAssocID="{728C54B4-D6B0-4A80-AFBC-461D6BF8C606}" presName="compNode" presStyleCnt="0"/>
      <dgm:spPr/>
    </dgm:pt>
    <dgm:pt modelId="{117768E9-7D51-4072-8DCE-244F8175FCA6}" type="pres">
      <dgm:prSet presAssocID="{728C54B4-D6B0-4A80-AFBC-461D6BF8C606}" presName="bgRect" presStyleLbl="bgShp" presStyleIdx="2" presStyleCnt="4"/>
      <dgm:spPr/>
    </dgm:pt>
    <dgm:pt modelId="{C37B3A9E-F679-4CED-B169-F82A845970BC}" type="pres">
      <dgm:prSet presAssocID="{728C54B4-D6B0-4A80-AFBC-461D6BF8C60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AA50D333-EBA9-4232-84CC-1D734A782290}" type="pres">
      <dgm:prSet presAssocID="{728C54B4-D6B0-4A80-AFBC-461D6BF8C606}" presName="spaceRect" presStyleCnt="0"/>
      <dgm:spPr/>
    </dgm:pt>
    <dgm:pt modelId="{D5A91D96-DD1A-4275-8C52-E948352E7FCF}" type="pres">
      <dgm:prSet presAssocID="{728C54B4-D6B0-4A80-AFBC-461D6BF8C606}" presName="parTx" presStyleLbl="revTx" presStyleIdx="2" presStyleCnt="4">
        <dgm:presLayoutVars>
          <dgm:chMax val="0"/>
          <dgm:chPref val="0"/>
        </dgm:presLayoutVars>
      </dgm:prSet>
      <dgm:spPr/>
    </dgm:pt>
    <dgm:pt modelId="{966235F0-0575-4E10-B2D4-C69330F5B2E8}" type="pres">
      <dgm:prSet presAssocID="{0321D2A9-8027-4B5D-AED7-B5ED602E821F}" presName="sibTrans" presStyleCnt="0"/>
      <dgm:spPr/>
    </dgm:pt>
    <dgm:pt modelId="{0636AD60-4F40-4DB7-9B47-F2CFF96F0100}" type="pres">
      <dgm:prSet presAssocID="{ED5AEF14-5A25-414F-A393-02C6C0F29363}" presName="compNode" presStyleCnt="0"/>
      <dgm:spPr/>
    </dgm:pt>
    <dgm:pt modelId="{746BF8CC-C510-4100-BC2B-16157F3EF7D1}" type="pres">
      <dgm:prSet presAssocID="{ED5AEF14-5A25-414F-A393-02C6C0F29363}" presName="bgRect" presStyleLbl="bgShp" presStyleIdx="3" presStyleCnt="4"/>
      <dgm:spPr/>
    </dgm:pt>
    <dgm:pt modelId="{83340CBD-A4A3-4245-AAA7-F26D682B0FB8}" type="pres">
      <dgm:prSet presAssocID="{ED5AEF14-5A25-414F-A393-02C6C0F2936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po de nieve"/>
        </a:ext>
      </dgm:extLst>
    </dgm:pt>
    <dgm:pt modelId="{EA7CCA4B-63A3-4BE8-88FB-8C9C67E3855B}" type="pres">
      <dgm:prSet presAssocID="{ED5AEF14-5A25-414F-A393-02C6C0F29363}" presName="spaceRect" presStyleCnt="0"/>
      <dgm:spPr/>
    </dgm:pt>
    <dgm:pt modelId="{D92EEB23-E194-44B6-B8C9-EF1A2BF8F0D3}" type="pres">
      <dgm:prSet presAssocID="{ED5AEF14-5A25-414F-A393-02C6C0F29363}" presName="parTx" presStyleLbl="revTx" presStyleIdx="3" presStyleCnt="4">
        <dgm:presLayoutVars>
          <dgm:chMax val="0"/>
          <dgm:chPref val="0"/>
        </dgm:presLayoutVars>
      </dgm:prSet>
      <dgm:spPr/>
    </dgm:pt>
  </dgm:ptLst>
  <dgm:cxnLst>
    <dgm:cxn modelId="{1E8C321A-5DFB-42B0-952F-695BEA51F257}" type="presOf" srcId="{CC204B03-17BF-46A3-95E5-E5AE7EF23281}" destId="{71172771-30C3-46E0-8DC5-E38971B0660D}" srcOrd="0" destOrd="0" presId="urn:microsoft.com/office/officeart/2018/2/layout/IconVerticalSolidList"/>
    <dgm:cxn modelId="{4864932F-7BA6-4AC0-A014-4088B4212647}" type="presOf" srcId="{ED5AEF14-5A25-414F-A393-02C6C0F29363}" destId="{D92EEB23-E194-44B6-B8C9-EF1A2BF8F0D3}" srcOrd="0" destOrd="0" presId="urn:microsoft.com/office/officeart/2018/2/layout/IconVerticalSolidList"/>
    <dgm:cxn modelId="{3C80D03E-010F-4D4A-BA6B-E94BA9EF76E3}" srcId="{3D685012-B588-4305-87B2-1AF6DC6842A9}" destId="{ED5AEF14-5A25-414F-A393-02C6C0F29363}" srcOrd="3" destOrd="0" parTransId="{E024179D-9468-4E30-922F-932C225BE4C8}" sibTransId="{01F33024-0FDB-45C3-81A6-85F2BFD6A9CD}"/>
    <dgm:cxn modelId="{8730F353-404B-498E-AF74-48B20E2E8448}" type="presOf" srcId="{3D685012-B588-4305-87B2-1AF6DC6842A9}" destId="{F6F4887B-3458-4B16-8A9D-4987987B0FD4}" srcOrd="0" destOrd="0" presId="urn:microsoft.com/office/officeart/2018/2/layout/IconVerticalSolidList"/>
    <dgm:cxn modelId="{27738F74-149F-40E8-83E7-5BD3657886AA}" type="presOf" srcId="{728C54B4-D6B0-4A80-AFBC-461D6BF8C606}" destId="{D5A91D96-DD1A-4275-8C52-E948352E7FCF}" srcOrd="0" destOrd="0" presId="urn:microsoft.com/office/officeart/2018/2/layout/IconVerticalSolidList"/>
    <dgm:cxn modelId="{E4505389-786A-471D-9E93-5FF254D7DB5A}" srcId="{3D685012-B588-4305-87B2-1AF6DC6842A9}" destId="{05CFEBAC-16D5-43AA-9774-65FA033F8C6B}" srcOrd="1" destOrd="0" parTransId="{5BFAB00F-04C6-48D2-BDA3-D3F968F439FF}" sibTransId="{D1B8D70E-0515-4970-B32D-93AA2BA0F81B}"/>
    <dgm:cxn modelId="{863CA5DB-E17D-4F32-A5C0-9F3C8CD2A342}" srcId="{3D685012-B588-4305-87B2-1AF6DC6842A9}" destId="{CC204B03-17BF-46A3-95E5-E5AE7EF23281}" srcOrd="0" destOrd="0" parTransId="{28359308-0927-4B5D-B013-6666BC3E805C}" sibTransId="{C03B0F82-7DF8-464B-8F54-4AB36E65B46B}"/>
    <dgm:cxn modelId="{91A772E0-CA9B-4F58-BA1F-FF35E00D2F62}" srcId="{3D685012-B588-4305-87B2-1AF6DC6842A9}" destId="{728C54B4-D6B0-4A80-AFBC-461D6BF8C606}" srcOrd="2" destOrd="0" parTransId="{4650551F-CE4C-4840-8EEB-C5B7B0618360}" sibTransId="{0321D2A9-8027-4B5D-AED7-B5ED602E821F}"/>
    <dgm:cxn modelId="{18BFEAE1-B53B-43C2-A2E1-D41E7DFADAE4}" type="presOf" srcId="{05CFEBAC-16D5-43AA-9774-65FA033F8C6B}" destId="{2043B296-3296-4DDF-BE7A-5ADCD7844B08}" srcOrd="0" destOrd="0" presId="urn:microsoft.com/office/officeart/2018/2/layout/IconVerticalSolidList"/>
    <dgm:cxn modelId="{8ABE37F0-0153-4BD2-9844-1904B41FD409}" type="presParOf" srcId="{F6F4887B-3458-4B16-8A9D-4987987B0FD4}" destId="{B1722A9F-D720-4A3F-8D74-F3EB9DAEEA0D}" srcOrd="0" destOrd="0" presId="urn:microsoft.com/office/officeart/2018/2/layout/IconVerticalSolidList"/>
    <dgm:cxn modelId="{EB357165-857C-4DA4-9420-8B57F6CCF213}" type="presParOf" srcId="{B1722A9F-D720-4A3F-8D74-F3EB9DAEEA0D}" destId="{929AA7F7-A003-459C-8C79-29E3B58CB897}" srcOrd="0" destOrd="0" presId="urn:microsoft.com/office/officeart/2018/2/layout/IconVerticalSolidList"/>
    <dgm:cxn modelId="{4337603B-7277-4230-855D-294BD419F2B2}" type="presParOf" srcId="{B1722A9F-D720-4A3F-8D74-F3EB9DAEEA0D}" destId="{9E59FF9F-4C7F-406F-B14C-5F711D2C7946}" srcOrd="1" destOrd="0" presId="urn:microsoft.com/office/officeart/2018/2/layout/IconVerticalSolidList"/>
    <dgm:cxn modelId="{15A3EB7B-44CA-419D-9F10-E84154DDF5E4}" type="presParOf" srcId="{B1722A9F-D720-4A3F-8D74-F3EB9DAEEA0D}" destId="{0CC4E18C-86B9-49AA-9CFC-2A4AC47B1823}" srcOrd="2" destOrd="0" presId="urn:microsoft.com/office/officeart/2018/2/layout/IconVerticalSolidList"/>
    <dgm:cxn modelId="{7E02D8E5-56AB-4BE1-AD7A-A30621D5CEA0}" type="presParOf" srcId="{B1722A9F-D720-4A3F-8D74-F3EB9DAEEA0D}" destId="{71172771-30C3-46E0-8DC5-E38971B0660D}" srcOrd="3" destOrd="0" presId="urn:microsoft.com/office/officeart/2018/2/layout/IconVerticalSolidList"/>
    <dgm:cxn modelId="{CC216524-FA82-46EC-9FA1-4AF9C3EC8F11}" type="presParOf" srcId="{F6F4887B-3458-4B16-8A9D-4987987B0FD4}" destId="{E34A6041-4D40-4071-B54F-0622D0F371BA}" srcOrd="1" destOrd="0" presId="urn:microsoft.com/office/officeart/2018/2/layout/IconVerticalSolidList"/>
    <dgm:cxn modelId="{59B91AB7-EC8F-4B2F-9C90-55A9EB1CF243}" type="presParOf" srcId="{F6F4887B-3458-4B16-8A9D-4987987B0FD4}" destId="{C7B9427D-9C48-444A-AFDB-D137CF17747E}" srcOrd="2" destOrd="0" presId="urn:microsoft.com/office/officeart/2018/2/layout/IconVerticalSolidList"/>
    <dgm:cxn modelId="{48A1C40D-BB74-47C6-A73B-D0079BD0C008}" type="presParOf" srcId="{C7B9427D-9C48-444A-AFDB-D137CF17747E}" destId="{DF8049C0-8251-4541-B1EC-DDF5C4E6A701}" srcOrd="0" destOrd="0" presId="urn:microsoft.com/office/officeart/2018/2/layout/IconVerticalSolidList"/>
    <dgm:cxn modelId="{81911D7B-1999-4362-A759-9AB6E502CE94}" type="presParOf" srcId="{C7B9427D-9C48-444A-AFDB-D137CF17747E}" destId="{C15853B3-B8BD-4AC2-84AE-1D3C82E1723E}" srcOrd="1" destOrd="0" presId="urn:microsoft.com/office/officeart/2018/2/layout/IconVerticalSolidList"/>
    <dgm:cxn modelId="{29A15DF1-5103-4B4D-8E0C-7CE1B317D90E}" type="presParOf" srcId="{C7B9427D-9C48-444A-AFDB-D137CF17747E}" destId="{EB7D1294-FF5A-46FC-8F9F-D75F3CB31884}" srcOrd="2" destOrd="0" presId="urn:microsoft.com/office/officeart/2018/2/layout/IconVerticalSolidList"/>
    <dgm:cxn modelId="{2BEC45C6-7DD1-441D-9FBC-54EF23FBF3D9}" type="presParOf" srcId="{C7B9427D-9C48-444A-AFDB-D137CF17747E}" destId="{2043B296-3296-4DDF-BE7A-5ADCD7844B08}" srcOrd="3" destOrd="0" presId="urn:microsoft.com/office/officeart/2018/2/layout/IconVerticalSolidList"/>
    <dgm:cxn modelId="{100DA6B5-158A-4BB9-9A2F-BD19BEEB4140}" type="presParOf" srcId="{F6F4887B-3458-4B16-8A9D-4987987B0FD4}" destId="{C883D4CE-2139-4966-8E00-E5F9EC5B243D}" srcOrd="3" destOrd="0" presId="urn:microsoft.com/office/officeart/2018/2/layout/IconVerticalSolidList"/>
    <dgm:cxn modelId="{A58883EE-F0FF-40AA-ACD0-8C7D472716D0}" type="presParOf" srcId="{F6F4887B-3458-4B16-8A9D-4987987B0FD4}" destId="{1FBA2762-309E-4076-B8F6-61F1F58020B4}" srcOrd="4" destOrd="0" presId="urn:microsoft.com/office/officeart/2018/2/layout/IconVerticalSolidList"/>
    <dgm:cxn modelId="{D2002542-FAC4-4C1A-A0D6-F36592AC65D3}" type="presParOf" srcId="{1FBA2762-309E-4076-B8F6-61F1F58020B4}" destId="{117768E9-7D51-4072-8DCE-244F8175FCA6}" srcOrd="0" destOrd="0" presId="urn:microsoft.com/office/officeart/2018/2/layout/IconVerticalSolidList"/>
    <dgm:cxn modelId="{C20E1566-04A6-4EFD-8CA2-178E7349FCE5}" type="presParOf" srcId="{1FBA2762-309E-4076-B8F6-61F1F58020B4}" destId="{C37B3A9E-F679-4CED-B169-F82A845970BC}" srcOrd="1" destOrd="0" presId="urn:microsoft.com/office/officeart/2018/2/layout/IconVerticalSolidList"/>
    <dgm:cxn modelId="{05C9FB5E-AC40-4279-A839-AF92DA65EC78}" type="presParOf" srcId="{1FBA2762-309E-4076-B8F6-61F1F58020B4}" destId="{AA50D333-EBA9-4232-84CC-1D734A782290}" srcOrd="2" destOrd="0" presId="urn:microsoft.com/office/officeart/2018/2/layout/IconVerticalSolidList"/>
    <dgm:cxn modelId="{D19BF460-36B9-4434-B2A3-3A3556206044}" type="presParOf" srcId="{1FBA2762-309E-4076-B8F6-61F1F58020B4}" destId="{D5A91D96-DD1A-4275-8C52-E948352E7FCF}" srcOrd="3" destOrd="0" presId="urn:microsoft.com/office/officeart/2018/2/layout/IconVerticalSolidList"/>
    <dgm:cxn modelId="{13174E36-C3FC-45A1-948C-673908ADEE63}" type="presParOf" srcId="{F6F4887B-3458-4B16-8A9D-4987987B0FD4}" destId="{966235F0-0575-4E10-B2D4-C69330F5B2E8}" srcOrd="5" destOrd="0" presId="urn:microsoft.com/office/officeart/2018/2/layout/IconVerticalSolidList"/>
    <dgm:cxn modelId="{55F8ADB2-7A8D-4D51-9F3B-AFFBBE2866D8}" type="presParOf" srcId="{F6F4887B-3458-4B16-8A9D-4987987B0FD4}" destId="{0636AD60-4F40-4DB7-9B47-F2CFF96F0100}" srcOrd="6" destOrd="0" presId="urn:microsoft.com/office/officeart/2018/2/layout/IconVerticalSolidList"/>
    <dgm:cxn modelId="{5F3E67F3-4C28-46D7-B7EF-50D79F6CFCA8}" type="presParOf" srcId="{0636AD60-4F40-4DB7-9B47-F2CFF96F0100}" destId="{746BF8CC-C510-4100-BC2B-16157F3EF7D1}" srcOrd="0" destOrd="0" presId="urn:microsoft.com/office/officeart/2018/2/layout/IconVerticalSolidList"/>
    <dgm:cxn modelId="{F4905216-D4BC-48BB-B8E6-5B6964297801}" type="presParOf" srcId="{0636AD60-4F40-4DB7-9B47-F2CFF96F0100}" destId="{83340CBD-A4A3-4245-AAA7-F26D682B0FB8}" srcOrd="1" destOrd="0" presId="urn:microsoft.com/office/officeart/2018/2/layout/IconVerticalSolidList"/>
    <dgm:cxn modelId="{D3F67038-2A1D-45DB-A7F3-40319D4E2EB0}" type="presParOf" srcId="{0636AD60-4F40-4DB7-9B47-F2CFF96F0100}" destId="{EA7CCA4B-63A3-4BE8-88FB-8C9C67E3855B}" srcOrd="2" destOrd="0" presId="urn:microsoft.com/office/officeart/2018/2/layout/IconVerticalSolidList"/>
    <dgm:cxn modelId="{7B008F0C-50D1-408C-A5B8-A75FDFDB1578}" type="presParOf" srcId="{0636AD60-4F40-4DB7-9B47-F2CFF96F0100}" destId="{D92EEB23-E194-44B6-B8C9-EF1A2BF8F0D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9E1D7F-87B7-4FC3-9CD3-1BC5F8078BAF}" type="doc">
      <dgm:prSet loTypeId="urn:microsoft.com/office/officeart/2016/7/layout/BasicProcessNew" loCatId="process" qsTypeId="urn:microsoft.com/office/officeart/2005/8/quickstyle/simple1" qsCatId="simple" csTypeId="urn:microsoft.com/office/officeart/2005/8/colors/colorful1" csCatId="colorful" phldr="1"/>
      <dgm:spPr/>
      <dgm:t>
        <a:bodyPr/>
        <a:lstStyle/>
        <a:p>
          <a:endParaRPr lang="en-US"/>
        </a:p>
      </dgm:t>
    </dgm:pt>
    <dgm:pt modelId="{D0A83D02-F1B4-499E-AE96-43D5D8FC69DB}">
      <dgm:prSet custT="1"/>
      <dgm:spPr/>
      <dgm:t>
        <a:bodyPr/>
        <a:lstStyle/>
        <a:p>
          <a:r>
            <a:rPr lang="es-ES" sz="1400" b="1" dirty="0"/>
            <a:t>En el Amazonas redujeron el 50% las derivaciones de pacientes hacia </a:t>
          </a:r>
          <a:r>
            <a:rPr lang="es-ES" sz="1400" b="1" dirty="0" err="1"/>
            <a:t>Manaos</a:t>
          </a:r>
          <a:r>
            <a:rPr lang="es-ES" sz="1400" dirty="0" err="1"/>
            <a:t>se</a:t>
          </a:r>
          <a:r>
            <a:rPr lang="es-ES" sz="1400" dirty="0"/>
            <a:t> El sistema integra directamente con dispositivos médicos: </a:t>
          </a:r>
          <a:r>
            <a:rPr lang="es-ES" sz="1400" dirty="0" err="1"/>
            <a:t>ECGs</a:t>
          </a:r>
          <a:r>
            <a:rPr lang="es-ES" sz="1400" dirty="0"/>
            <a:t> y electroencefalogramas (</a:t>
          </a:r>
          <a:r>
            <a:rPr lang="es-ES" sz="1400" dirty="0" err="1"/>
            <a:t>EEGs</a:t>
          </a:r>
          <a:r>
            <a:rPr lang="es-ES" sz="1400" dirty="0"/>
            <a:t>) y con imágenes: radiografías y </a:t>
          </a:r>
          <a:r>
            <a:rPr lang="es-ES" sz="1400" dirty="0" err="1"/>
            <a:t>IRMs</a:t>
          </a:r>
          <a:r>
            <a:rPr lang="es-ES" sz="1400" dirty="0"/>
            <a:t>, que se combinan con informes médicos de </a:t>
          </a:r>
          <a:r>
            <a:rPr lang="es-ES" sz="1400" dirty="0" err="1"/>
            <a:t>HCEs</a:t>
          </a:r>
          <a:r>
            <a:rPr lang="es-ES" sz="1400" dirty="0"/>
            <a:t> e información manual de trabajadores en el campo a una plataforma de telemedicina basada en la nube que utiliza IA para detectar el tipo de información que ingresa al sistema. </a:t>
          </a:r>
          <a:endParaRPr lang="en-US" sz="1400" dirty="0"/>
        </a:p>
      </dgm:t>
    </dgm:pt>
    <dgm:pt modelId="{9463A3E6-44EB-436B-91A6-B56585BCCDB6}" type="parTrans" cxnId="{44AF54AA-A051-406D-87A3-5A4D16D66320}">
      <dgm:prSet/>
      <dgm:spPr/>
      <dgm:t>
        <a:bodyPr/>
        <a:lstStyle/>
        <a:p>
          <a:endParaRPr lang="en-US"/>
        </a:p>
      </dgm:t>
    </dgm:pt>
    <dgm:pt modelId="{48509608-38CC-4402-AE75-E114E51D85BE}" type="sibTrans" cxnId="{44AF54AA-A051-406D-87A3-5A4D16D66320}">
      <dgm:prSet/>
      <dgm:spPr/>
      <dgm:t>
        <a:bodyPr/>
        <a:lstStyle/>
        <a:p>
          <a:endParaRPr lang="en-US"/>
        </a:p>
      </dgm:t>
    </dgm:pt>
    <dgm:pt modelId="{B0B7DE69-C524-4538-A961-3C2ECCDC7979}">
      <dgm:prSet custT="1"/>
      <dgm:spPr/>
      <dgm:t>
        <a:bodyPr/>
        <a:lstStyle/>
        <a:p>
          <a:r>
            <a:rPr lang="es-ES" sz="1800" dirty="0"/>
            <a:t>La IA hace el</a:t>
          </a:r>
          <a:r>
            <a:rPr lang="es-ES" sz="2000" b="1" i="1" dirty="0"/>
            <a:t> </a:t>
          </a:r>
          <a:r>
            <a:rPr lang="es-ES" sz="2000" b="1" i="1" dirty="0" err="1"/>
            <a:t>triaje</a:t>
          </a:r>
          <a:r>
            <a:rPr lang="es-ES" sz="2000" b="1" i="1" dirty="0"/>
            <a:t> </a:t>
          </a:r>
          <a:r>
            <a:rPr lang="es-ES" sz="1800" dirty="0"/>
            <a:t>de pacientes de acuerdo con resultados de sus últimos análisis para priorizar emergencias en la lista de espera y para predecir el diagnóstico y las conclusiones médicas hacia botones </a:t>
          </a:r>
          <a:r>
            <a:rPr lang="es-ES" sz="1800" dirty="0" err="1"/>
            <a:t>pre-formateados</a:t>
          </a:r>
          <a:r>
            <a:rPr lang="es-ES" sz="1800" dirty="0"/>
            <a:t> para minimizar la necesidad de usar el teclado, incrementando la </a:t>
          </a:r>
          <a:r>
            <a:rPr lang="es-ES" sz="2000" b="1" dirty="0">
              <a:highlight>
                <a:srgbClr val="FF00FF"/>
              </a:highlight>
            </a:rPr>
            <a:t>Accesibilidad</a:t>
          </a:r>
          <a:endParaRPr lang="en-US" sz="1800" b="1" dirty="0">
            <a:highlight>
              <a:srgbClr val="FF00FF"/>
            </a:highlight>
          </a:endParaRPr>
        </a:p>
      </dgm:t>
    </dgm:pt>
    <dgm:pt modelId="{DDB24E6F-809F-4BB6-BE30-BDD4A58F4BDF}" type="parTrans" cxnId="{452EEB6B-074F-4FF8-AF4F-A8BA085CADF4}">
      <dgm:prSet/>
      <dgm:spPr/>
      <dgm:t>
        <a:bodyPr/>
        <a:lstStyle/>
        <a:p>
          <a:endParaRPr lang="en-US"/>
        </a:p>
      </dgm:t>
    </dgm:pt>
    <dgm:pt modelId="{725D3B38-7017-403F-A919-26920DC7B4CE}" type="sibTrans" cxnId="{452EEB6B-074F-4FF8-AF4F-A8BA085CADF4}">
      <dgm:prSet/>
      <dgm:spPr/>
      <dgm:t>
        <a:bodyPr/>
        <a:lstStyle/>
        <a:p>
          <a:endParaRPr lang="en-US"/>
        </a:p>
      </dgm:t>
    </dgm:pt>
    <dgm:pt modelId="{3E4101F8-0792-4BB5-B504-E410084AD46F}">
      <dgm:prSet custT="1"/>
      <dgm:spPr/>
      <dgm:t>
        <a:bodyPr/>
        <a:lstStyle/>
        <a:p>
          <a:pPr algn="l"/>
          <a:r>
            <a:rPr lang="es-ES" sz="1800" b="1" kern="1200" dirty="0" err="1"/>
            <a:t>Telesaude</a:t>
          </a:r>
          <a:r>
            <a:rPr lang="es-ES" sz="1800" b="1" kern="1200" dirty="0"/>
            <a:t> logró que </a:t>
          </a:r>
          <a:r>
            <a:rPr lang="es-ES" sz="1800" b="1" kern="1200" dirty="0" err="1"/>
            <a:t>Aps</a:t>
          </a:r>
          <a:r>
            <a:rPr lang="es-ES" sz="1800" b="1" kern="1200" dirty="0"/>
            <a:t> que por cada 2 </a:t>
          </a:r>
          <a:r>
            <a:rPr lang="es-ES" sz="1800" b="1" kern="1200" dirty="0" err="1"/>
            <a:t>teleconsultas</a:t>
          </a:r>
          <a:r>
            <a:rPr lang="es-ES" sz="1800" b="1" kern="1200" dirty="0"/>
            <a:t> realizadas, 1 paciente evitó ser derivado. El 60% de las </a:t>
          </a:r>
          <a:r>
            <a:rPr lang="es-ES" sz="1800" b="1" kern="1200" dirty="0" err="1"/>
            <a:t>teleconsultas</a:t>
          </a:r>
          <a:r>
            <a:rPr lang="es-ES" sz="1800" b="1" kern="1200" dirty="0"/>
            <a:t> se ajustó el tratamiento inicialmente planificado</a:t>
          </a:r>
          <a:r>
            <a:rPr lang="es-ES" sz="1600" kern="1200" dirty="0"/>
            <a:t>, aumentando la productividad de los médicos al eliminar de sus rutinas diarias tareas administrativas que contribuyen a los atrasos. </a:t>
          </a:r>
          <a:endParaRPr lang="en-US" sz="1600" kern="1200" dirty="0"/>
        </a:p>
      </dgm:t>
    </dgm:pt>
    <dgm:pt modelId="{FBAF23A7-A7BA-4601-BCAE-BC6288D620E0}" type="parTrans" cxnId="{4B1FDD5B-EBCE-4871-89ED-C55CC2C08C2E}">
      <dgm:prSet/>
      <dgm:spPr/>
      <dgm:t>
        <a:bodyPr/>
        <a:lstStyle/>
        <a:p>
          <a:endParaRPr lang="en-US"/>
        </a:p>
      </dgm:t>
    </dgm:pt>
    <dgm:pt modelId="{31E25B48-DF64-41FE-8111-8D70EF23991E}" type="sibTrans" cxnId="{4B1FDD5B-EBCE-4871-89ED-C55CC2C08C2E}">
      <dgm:prSet/>
      <dgm:spPr/>
      <dgm:t>
        <a:bodyPr/>
        <a:lstStyle/>
        <a:p>
          <a:endParaRPr lang="en-US"/>
        </a:p>
      </dgm:t>
    </dgm:pt>
    <dgm:pt modelId="{04DE3CF1-E22F-4183-98D0-BDDAC99AD4B6}">
      <dgm:prSet custT="1"/>
      <dgm:spPr/>
      <dgm:t>
        <a:bodyPr/>
        <a:lstStyle/>
        <a:p>
          <a:r>
            <a:rPr lang="es-ES" sz="1800" dirty="0"/>
            <a:t>Menos trabajo administrativo resulta en más tiempo con pacientes. </a:t>
          </a:r>
          <a:r>
            <a:rPr lang="es-ES" sz="1800" dirty="0">
              <a:highlight>
                <a:srgbClr val="0000FF"/>
              </a:highlight>
            </a:rPr>
            <a:t>Este sistema está siendo usado en más de </a:t>
          </a:r>
          <a:r>
            <a:rPr lang="es-ES" sz="1800" b="1" dirty="0">
              <a:solidFill>
                <a:srgbClr val="FFC000"/>
              </a:solidFill>
              <a:highlight>
                <a:srgbClr val="0000FF"/>
              </a:highlight>
            </a:rPr>
            <a:t>300 ciudades en Brasil y Angola en 500 clínicas y hospitales, con foco en áreas rurales y subatendidas </a:t>
          </a:r>
          <a:endParaRPr lang="en-US" sz="1800" b="1" dirty="0">
            <a:solidFill>
              <a:srgbClr val="FFC000"/>
            </a:solidFill>
            <a:highlight>
              <a:srgbClr val="0000FF"/>
            </a:highlight>
          </a:endParaRPr>
        </a:p>
      </dgm:t>
    </dgm:pt>
    <dgm:pt modelId="{7DF085AF-D504-450C-957C-492C6BC7EE90}" type="parTrans" cxnId="{37BA8BF4-ABF4-4CA8-AB04-8E452FE88970}">
      <dgm:prSet/>
      <dgm:spPr/>
      <dgm:t>
        <a:bodyPr/>
        <a:lstStyle/>
        <a:p>
          <a:endParaRPr lang="en-US"/>
        </a:p>
      </dgm:t>
    </dgm:pt>
    <dgm:pt modelId="{1FB5F293-69BC-487B-B3D2-838FD628522A}" type="sibTrans" cxnId="{37BA8BF4-ABF4-4CA8-AB04-8E452FE88970}">
      <dgm:prSet/>
      <dgm:spPr/>
      <dgm:t>
        <a:bodyPr/>
        <a:lstStyle/>
        <a:p>
          <a:endParaRPr lang="en-US"/>
        </a:p>
      </dgm:t>
    </dgm:pt>
    <dgm:pt modelId="{D5F3C0B8-7973-448F-B53C-A38A693D8C56}" type="pres">
      <dgm:prSet presAssocID="{1A9E1D7F-87B7-4FC3-9CD3-1BC5F8078BAF}" presName="Name0" presStyleCnt="0">
        <dgm:presLayoutVars>
          <dgm:dir/>
          <dgm:resizeHandles val="exact"/>
        </dgm:presLayoutVars>
      </dgm:prSet>
      <dgm:spPr/>
    </dgm:pt>
    <dgm:pt modelId="{CDCBE82C-A41D-48AF-B7B0-5F00B8300EB7}" type="pres">
      <dgm:prSet presAssocID="{D0A83D02-F1B4-499E-AE96-43D5D8FC69DB}" presName="node" presStyleLbl="node1" presStyleIdx="0" presStyleCnt="7" custScaleY="119186">
        <dgm:presLayoutVars>
          <dgm:bulletEnabled val="1"/>
        </dgm:presLayoutVars>
      </dgm:prSet>
      <dgm:spPr/>
    </dgm:pt>
    <dgm:pt modelId="{17B10D0F-6B8C-4BB5-9D02-12F3770588F2}" type="pres">
      <dgm:prSet presAssocID="{48509608-38CC-4402-AE75-E114E51D85BE}" presName="sibTransSpacerBeforeConnector" presStyleCnt="0"/>
      <dgm:spPr/>
    </dgm:pt>
    <dgm:pt modelId="{75429701-4E8B-4328-8655-C7D368609079}" type="pres">
      <dgm:prSet presAssocID="{48509608-38CC-4402-AE75-E114E51D85BE}" presName="sibTrans" presStyleLbl="node1" presStyleIdx="1" presStyleCnt="7"/>
      <dgm:spPr/>
    </dgm:pt>
    <dgm:pt modelId="{BB7399DF-0CEB-4651-AF6F-06EB7A46FFA9}" type="pres">
      <dgm:prSet presAssocID="{48509608-38CC-4402-AE75-E114E51D85BE}" presName="sibTransSpacerAfterConnector" presStyleCnt="0"/>
      <dgm:spPr/>
    </dgm:pt>
    <dgm:pt modelId="{C07CF004-D5EF-4580-98F3-A24AB784F829}" type="pres">
      <dgm:prSet presAssocID="{B0B7DE69-C524-4538-A961-3C2ECCDC7979}" presName="node" presStyleLbl="node1" presStyleIdx="2" presStyleCnt="7" custScaleY="121184" custLinFactNeighborX="-65142" custLinFactNeighborY="872">
        <dgm:presLayoutVars>
          <dgm:bulletEnabled val="1"/>
        </dgm:presLayoutVars>
      </dgm:prSet>
      <dgm:spPr/>
    </dgm:pt>
    <dgm:pt modelId="{45CB51EA-11BC-46E2-AF36-6CFD4B268637}" type="pres">
      <dgm:prSet presAssocID="{725D3B38-7017-403F-A919-26920DC7B4CE}" presName="sibTransSpacerBeforeConnector" presStyleCnt="0"/>
      <dgm:spPr/>
    </dgm:pt>
    <dgm:pt modelId="{F76507D0-F02A-4B1E-89A3-B911244FBD1C}" type="pres">
      <dgm:prSet presAssocID="{725D3B38-7017-403F-A919-26920DC7B4CE}" presName="sibTrans" presStyleLbl="node1" presStyleIdx="3" presStyleCnt="7"/>
      <dgm:spPr/>
    </dgm:pt>
    <dgm:pt modelId="{76FE3702-880F-448C-B564-B58BA3F91DE5}" type="pres">
      <dgm:prSet presAssocID="{725D3B38-7017-403F-A919-26920DC7B4CE}" presName="sibTransSpacerAfterConnector" presStyleCnt="0"/>
      <dgm:spPr/>
    </dgm:pt>
    <dgm:pt modelId="{6391A5B8-9C2A-4139-BA24-4DB6675EB460}" type="pres">
      <dgm:prSet presAssocID="{3E4101F8-0792-4BB5-B504-E410084AD46F}" presName="node" presStyleLbl="node1" presStyleIdx="4" presStyleCnt="7" custScaleY="121836">
        <dgm:presLayoutVars>
          <dgm:bulletEnabled val="1"/>
        </dgm:presLayoutVars>
      </dgm:prSet>
      <dgm:spPr/>
    </dgm:pt>
    <dgm:pt modelId="{69927D9A-C3EC-4BB1-9AF3-4D5C3DDBBC53}" type="pres">
      <dgm:prSet presAssocID="{31E25B48-DF64-41FE-8111-8D70EF23991E}" presName="sibTransSpacerBeforeConnector" presStyleCnt="0"/>
      <dgm:spPr/>
    </dgm:pt>
    <dgm:pt modelId="{C6A68E68-F35D-41B4-8140-90FDF50AFA0F}" type="pres">
      <dgm:prSet presAssocID="{31E25B48-DF64-41FE-8111-8D70EF23991E}" presName="sibTrans" presStyleLbl="node1" presStyleIdx="5" presStyleCnt="7"/>
      <dgm:spPr/>
    </dgm:pt>
    <dgm:pt modelId="{78555F70-AC2A-47C2-A9BD-876A24D6FC4D}" type="pres">
      <dgm:prSet presAssocID="{31E25B48-DF64-41FE-8111-8D70EF23991E}" presName="sibTransSpacerAfterConnector" presStyleCnt="0"/>
      <dgm:spPr/>
    </dgm:pt>
    <dgm:pt modelId="{879469D2-675B-40DC-9E98-981779821D21}" type="pres">
      <dgm:prSet presAssocID="{04DE3CF1-E22F-4183-98D0-BDDAC99AD4B6}" presName="node" presStyleLbl="node1" presStyleIdx="6" presStyleCnt="7">
        <dgm:presLayoutVars>
          <dgm:bulletEnabled val="1"/>
        </dgm:presLayoutVars>
      </dgm:prSet>
      <dgm:spPr/>
    </dgm:pt>
  </dgm:ptLst>
  <dgm:cxnLst>
    <dgm:cxn modelId="{E1E85F01-1071-4A6E-807A-C3D366D63A9A}" type="presOf" srcId="{1A9E1D7F-87B7-4FC3-9CD3-1BC5F8078BAF}" destId="{D5F3C0B8-7973-448F-B53C-A38A693D8C56}" srcOrd="0" destOrd="0" presId="urn:microsoft.com/office/officeart/2016/7/layout/BasicProcessNew"/>
    <dgm:cxn modelId="{3CF6ED26-C85E-479E-A702-94B93C883104}" type="presOf" srcId="{725D3B38-7017-403F-A919-26920DC7B4CE}" destId="{F76507D0-F02A-4B1E-89A3-B911244FBD1C}" srcOrd="0" destOrd="0" presId="urn:microsoft.com/office/officeart/2016/7/layout/BasicProcessNew"/>
    <dgm:cxn modelId="{4B50FC3F-71C0-4151-A878-FC399B089A68}" type="presOf" srcId="{D0A83D02-F1B4-499E-AE96-43D5D8FC69DB}" destId="{CDCBE82C-A41D-48AF-B7B0-5F00B8300EB7}" srcOrd="0" destOrd="0" presId="urn:microsoft.com/office/officeart/2016/7/layout/BasicProcessNew"/>
    <dgm:cxn modelId="{4B1FDD5B-EBCE-4871-89ED-C55CC2C08C2E}" srcId="{1A9E1D7F-87B7-4FC3-9CD3-1BC5F8078BAF}" destId="{3E4101F8-0792-4BB5-B504-E410084AD46F}" srcOrd="2" destOrd="0" parTransId="{FBAF23A7-A7BA-4601-BCAE-BC6288D620E0}" sibTransId="{31E25B48-DF64-41FE-8111-8D70EF23991E}"/>
    <dgm:cxn modelId="{452EEB6B-074F-4FF8-AF4F-A8BA085CADF4}" srcId="{1A9E1D7F-87B7-4FC3-9CD3-1BC5F8078BAF}" destId="{B0B7DE69-C524-4538-A961-3C2ECCDC7979}" srcOrd="1" destOrd="0" parTransId="{DDB24E6F-809F-4BB6-BE30-BDD4A58F4BDF}" sibTransId="{725D3B38-7017-403F-A919-26920DC7B4CE}"/>
    <dgm:cxn modelId="{8E28F973-1B22-4398-85A2-0B13D8CBBC38}" type="presOf" srcId="{31E25B48-DF64-41FE-8111-8D70EF23991E}" destId="{C6A68E68-F35D-41B4-8140-90FDF50AFA0F}" srcOrd="0" destOrd="0" presId="urn:microsoft.com/office/officeart/2016/7/layout/BasicProcessNew"/>
    <dgm:cxn modelId="{E1A66895-13DE-46DF-B875-274CDAC015F5}" type="presOf" srcId="{3E4101F8-0792-4BB5-B504-E410084AD46F}" destId="{6391A5B8-9C2A-4139-BA24-4DB6675EB460}" srcOrd="0" destOrd="0" presId="urn:microsoft.com/office/officeart/2016/7/layout/BasicProcessNew"/>
    <dgm:cxn modelId="{386362A0-65A5-4ED2-81D5-1681BA9826CC}" type="presOf" srcId="{B0B7DE69-C524-4538-A961-3C2ECCDC7979}" destId="{C07CF004-D5EF-4580-98F3-A24AB784F829}" srcOrd="0" destOrd="0" presId="urn:microsoft.com/office/officeart/2016/7/layout/BasicProcessNew"/>
    <dgm:cxn modelId="{44AF54AA-A051-406D-87A3-5A4D16D66320}" srcId="{1A9E1D7F-87B7-4FC3-9CD3-1BC5F8078BAF}" destId="{D0A83D02-F1B4-499E-AE96-43D5D8FC69DB}" srcOrd="0" destOrd="0" parTransId="{9463A3E6-44EB-436B-91A6-B56585BCCDB6}" sibTransId="{48509608-38CC-4402-AE75-E114E51D85BE}"/>
    <dgm:cxn modelId="{D434F2AC-F43B-4580-BFC7-66ABCCC0688E}" type="presOf" srcId="{04DE3CF1-E22F-4183-98D0-BDDAC99AD4B6}" destId="{879469D2-675B-40DC-9E98-981779821D21}" srcOrd="0" destOrd="0" presId="urn:microsoft.com/office/officeart/2016/7/layout/BasicProcessNew"/>
    <dgm:cxn modelId="{48B1D6BF-980F-4543-8DED-132DA759B8FC}" type="presOf" srcId="{48509608-38CC-4402-AE75-E114E51D85BE}" destId="{75429701-4E8B-4328-8655-C7D368609079}" srcOrd="0" destOrd="0" presId="urn:microsoft.com/office/officeart/2016/7/layout/BasicProcessNew"/>
    <dgm:cxn modelId="{37BA8BF4-ABF4-4CA8-AB04-8E452FE88970}" srcId="{1A9E1D7F-87B7-4FC3-9CD3-1BC5F8078BAF}" destId="{04DE3CF1-E22F-4183-98D0-BDDAC99AD4B6}" srcOrd="3" destOrd="0" parTransId="{7DF085AF-D504-450C-957C-492C6BC7EE90}" sibTransId="{1FB5F293-69BC-487B-B3D2-838FD628522A}"/>
    <dgm:cxn modelId="{03F89EB1-BC28-4FA4-9F44-C998ED932707}" type="presParOf" srcId="{D5F3C0B8-7973-448F-B53C-A38A693D8C56}" destId="{CDCBE82C-A41D-48AF-B7B0-5F00B8300EB7}" srcOrd="0" destOrd="0" presId="urn:microsoft.com/office/officeart/2016/7/layout/BasicProcessNew"/>
    <dgm:cxn modelId="{7E0EA8E8-FBBE-4AF9-B201-59E5E39A7F05}" type="presParOf" srcId="{D5F3C0B8-7973-448F-B53C-A38A693D8C56}" destId="{17B10D0F-6B8C-4BB5-9D02-12F3770588F2}" srcOrd="1" destOrd="0" presId="urn:microsoft.com/office/officeart/2016/7/layout/BasicProcessNew"/>
    <dgm:cxn modelId="{5C5C0AC6-4635-46AC-8681-519E3619374D}" type="presParOf" srcId="{D5F3C0B8-7973-448F-B53C-A38A693D8C56}" destId="{75429701-4E8B-4328-8655-C7D368609079}" srcOrd="2" destOrd="0" presId="urn:microsoft.com/office/officeart/2016/7/layout/BasicProcessNew"/>
    <dgm:cxn modelId="{610B41C5-9B6D-4486-AAE8-9F370C7876A3}" type="presParOf" srcId="{D5F3C0B8-7973-448F-B53C-A38A693D8C56}" destId="{BB7399DF-0CEB-4651-AF6F-06EB7A46FFA9}" srcOrd="3" destOrd="0" presId="urn:microsoft.com/office/officeart/2016/7/layout/BasicProcessNew"/>
    <dgm:cxn modelId="{DA9CC15B-4500-4090-B475-747336D33113}" type="presParOf" srcId="{D5F3C0B8-7973-448F-B53C-A38A693D8C56}" destId="{C07CF004-D5EF-4580-98F3-A24AB784F829}" srcOrd="4" destOrd="0" presId="urn:microsoft.com/office/officeart/2016/7/layout/BasicProcessNew"/>
    <dgm:cxn modelId="{CD7963F3-B9C6-4D9C-BB9C-6411813A839F}" type="presParOf" srcId="{D5F3C0B8-7973-448F-B53C-A38A693D8C56}" destId="{45CB51EA-11BC-46E2-AF36-6CFD4B268637}" srcOrd="5" destOrd="0" presId="urn:microsoft.com/office/officeart/2016/7/layout/BasicProcessNew"/>
    <dgm:cxn modelId="{730A575B-06DD-4A50-9777-C98696A5837F}" type="presParOf" srcId="{D5F3C0B8-7973-448F-B53C-A38A693D8C56}" destId="{F76507D0-F02A-4B1E-89A3-B911244FBD1C}" srcOrd="6" destOrd="0" presId="urn:microsoft.com/office/officeart/2016/7/layout/BasicProcessNew"/>
    <dgm:cxn modelId="{7B613B93-BFFE-46D0-B2E8-E778BA20346F}" type="presParOf" srcId="{D5F3C0B8-7973-448F-B53C-A38A693D8C56}" destId="{76FE3702-880F-448C-B564-B58BA3F91DE5}" srcOrd="7" destOrd="0" presId="urn:microsoft.com/office/officeart/2016/7/layout/BasicProcessNew"/>
    <dgm:cxn modelId="{57B18EA2-E85C-4EFA-B27C-42C4FFB2B099}" type="presParOf" srcId="{D5F3C0B8-7973-448F-B53C-A38A693D8C56}" destId="{6391A5B8-9C2A-4139-BA24-4DB6675EB460}" srcOrd="8" destOrd="0" presId="urn:microsoft.com/office/officeart/2016/7/layout/BasicProcessNew"/>
    <dgm:cxn modelId="{D57A206A-1A92-43B6-8A31-C7E9D4C531E1}" type="presParOf" srcId="{D5F3C0B8-7973-448F-B53C-A38A693D8C56}" destId="{69927D9A-C3EC-4BB1-9AF3-4D5C3DDBBC53}" srcOrd="9" destOrd="0" presId="urn:microsoft.com/office/officeart/2016/7/layout/BasicProcessNew"/>
    <dgm:cxn modelId="{F512DCB7-00DB-4EFF-89F7-CED9AC91B364}" type="presParOf" srcId="{D5F3C0B8-7973-448F-B53C-A38A693D8C56}" destId="{C6A68E68-F35D-41B4-8140-90FDF50AFA0F}" srcOrd="10" destOrd="0" presId="urn:microsoft.com/office/officeart/2016/7/layout/BasicProcessNew"/>
    <dgm:cxn modelId="{BA173F8A-88DC-4BC9-BE96-A4357DDB0C8C}" type="presParOf" srcId="{D5F3C0B8-7973-448F-B53C-A38A693D8C56}" destId="{78555F70-AC2A-47C2-A9BD-876A24D6FC4D}" srcOrd="11" destOrd="0" presId="urn:microsoft.com/office/officeart/2016/7/layout/BasicProcessNew"/>
    <dgm:cxn modelId="{CC9331F3-1B72-4C10-9EA4-C227278FB8EB}" type="presParOf" srcId="{D5F3C0B8-7973-448F-B53C-A38A693D8C56}" destId="{879469D2-675B-40DC-9E98-981779821D21}" srcOrd="12"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DE8D6D3-DFB5-42F4-B6E2-7AE5E4AC60C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7A43BC-D532-49D7-90A0-0BD014B943B5}">
      <dgm:prSet/>
      <dgm:spPr/>
      <dgm:t>
        <a:bodyPr/>
        <a:lstStyle/>
        <a:p>
          <a:pPr>
            <a:lnSpc>
              <a:spcPct val="100000"/>
            </a:lnSpc>
          </a:pPr>
          <a:r>
            <a:rPr lang="es-ES" b="1" dirty="0"/>
            <a:t>(Australia Rural):</a:t>
          </a:r>
          <a:r>
            <a:rPr lang="es-ES" dirty="0"/>
            <a:t> El programa de </a:t>
          </a:r>
          <a:r>
            <a:rPr lang="es-ES" dirty="0" err="1"/>
            <a:t>TeleHealth</a:t>
          </a:r>
          <a:r>
            <a:rPr lang="es-ES" dirty="0"/>
            <a:t> de Queensland (Australia) se implementó para atender a zonas remotas. Han logrado una reducción dramática en los </a:t>
          </a:r>
          <a:r>
            <a:rPr lang="es-ES" b="1" dirty="0"/>
            <a:t>costos de traslado de pacientes</a:t>
          </a:r>
          <a:r>
            <a:rPr lang="es-ES" dirty="0"/>
            <a:t> y han aumentado el acceso a la atención de especialistas en un </a:t>
          </a:r>
          <a:r>
            <a:rPr lang="es-ES" b="1" dirty="0"/>
            <a:t>60%</a:t>
          </a:r>
          <a:r>
            <a:rPr lang="es-ES" dirty="0"/>
            <a:t>, demostrando que la atención de alta calidad ya no está ligada a la ubicación física del paciente.</a:t>
          </a:r>
          <a:endParaRPr lang="en-US" dirty="0"/>
        </a:p>
      </dgm:t>
    </dgm:pt>
    <dgm:pt modelId="{677686D2-D3A8-4DF6-80A0-9332B16556D8}" type="parTrans" cxnId="{96012370-1F94-4025-B092-703E3A89930B}">
      <dgm:prSet/>
      <dgm:spPr/>
      <dgm:t>
        <a:bodyPr/>
        <a:lstStyle/>
        <a:p>
          <a:endParaRPr lang="en-US"/>
        </a:p>
      </dgm:t>
    </dgm:pt>
    <dgm:pt modelId="{D9954AC2-ED12-44B8-8B60-546CF4289A1E}" type="sibTrans" cxnId="{96012370-1F94-4025-B092-703E3A89930B}">
      <dgm:prSet/>
      <dgm:spPr/>
      <dgm:t>
        <a:bodyPr/>
        <a:lstStyle/>
        <a:p>
          <a:endParaRPr lang="en-US"/>
        </a:p>
      </dgm:t>
    </dgm:pt>
    <dgm:pt modelId="{A2E32802-6F41-4C68-B803-E6FCE2AFB7BC}">
      <dgm:prSet/>
      <dgm:spPr/>
      <dgm:t>
        <a:bodyPr/>
        <a:lstStyle/>
        <a:p>
          <a:pPr>
            <a:lnSpc>
              <a:spcPct val="100000"/>
            </a:lnSpc>
          </a:pPr>
          <a:r>
            <a:rPr lang="es-ES" b="1"/>
            <a:t>Hospital Virtual Público de Tucumán: Teleconsultas por video o Teléfono </a:t>
          </a:r>
          <a:r>
            <a:rPr lang="es-ES"/>
            <a:t>instaló 20 antenas satelitales para conectar a sus pueblos de montaña de la Sierra de San Javier y los Valles calchaquies. Operando 24/7 en más de 20 especialidades, ya </a:t>
          </a:r>
          <a:r>
            <a:rPr lang="es-ES" b="1"/>
            <a:t>diagnosticó y trató cerca de 100 infartos </a:t>
          </a:r>
          <a:r>
            <a:rPr lang="es-ES"/>
            <a:t>tratandolos </a:t>
          </a:r>
          <a:r>
            <a:rPr lang="es-ES" i="1"/>
            <a:t>in situ</a:t>
          </a:r>
          <a:r>
            <a:rPr lang="es-ES"/>
            <a:t> </a:t>
          </a:r>
          <a:r>
            <a:rPr lang="es-ES" b="1"/>
            <a:t>salvando vidas sin necesidad de derivar al paciente a la capital. </a:t>
          </a:r>
          <a:endParaRPr lang="en-US"/>
        </a:p>
      </dgm:t>
    </dgm:pt>
    <dgm:pt modelId="{DFBD9C11-F2B2-4BFC-9D7E-643E178DC009}" type="parTrans" cxnId="{824B859B-6104-4673-94FD-0E4266F8197A}">
      <dgm:prSet/>
      <dgm:spPr/>
      <dgm:t>
        <a:bodyPr/>
        <a:lstStyle/>
        <a:p>
          <a:endParaRPr lang="en-US"/>
        </a:p>
      </dgm:t>
    </dgm:pt>
    <dgm:pt modelId="{2E20FEEC-7A1E-42D6-ACFE-8EC1B00D4D29}" type="sibTrans" cxnId="{824B859B-6104-4673-94FD-0E4266F8197A}">
      <dgm:prSet/>
      <dgm:spPr/>
      <dgm:t>
        <a:bodyPr/>
        <a:lstStyle/>
        <a:p>
          <a:endParaRPr lang="en-US"/>
        </a:p>
      </dgm:t>
    </dgm:pt>
    <dgm:pt modelId="{715200D8-9628-46BA-9362-4D82073A64DD}">
      <dgm:prSet/>
      <dgm:spPr/>
      <dgm:t>
        <a:bodyPr/>
        <a:lstStyle/>
        <a:p>
          <a:pPr>
            <a:lnSpc>
              <a:spcPct val="100000"/>
            </a:lnSpc>
          </a:pPr>
          <a:r>
            <a:rPr lang="es-ES" b="1" dirty="0"/>
            <a:t>Chile</a:t>
          </a:r>
          <a:r>
            <a:rPr lang="es-ES" dirty="0"/>
            <a:t> implementó un </a:t>
          </a:r>
          <a:r>
            <a:rPr lang="es-ES" i="1" dirty="0"/>
            <a:t>Servicio Nacional de Salud Virtual</a:t>
          </a:r>
          <a:r>
            <a:rPr lang="es-ES" dirty="0"/>
            <a:t> (Hospital Digital) integrando telemedicina en todo su sistema público, </a:t>
          </a:r>
          <a:r>
            <a:rPr lang="es-ES" b="1" dirty="0"/>
            <a:t>Una consulta de </a:t>
          </a:r>
          <a:r>
            <a:rPr lang="es-ES" b="1" dirty="0" err="1"/>
            <a:t>Telemediciona</a:t>
          </a:r>
          <a:r>
            <a:rPr lang="es-ES" b="1" dirty="0"/>
            <a:t> cuesta unos </a:t>
          </a:r>
          <a:r>
            <a:rPr lang="es-ES" b="1" dirty="0" err="1"/>
            <a:t>u$s</a:t>
          </a:r>
          <a:r>
            <a:rPr lang="es-ES" b="1" dirty="0"/>
            <a:t> 40-50 frente a los u$s136-176 dólares de las presenciales, en un 83% de las veces innecesaria. Colombia</a:t>
          </a:r>
          <a:r>
            <a:rPr lang="es-ES" dirty="0"/>
            <a:t> conectó a centros de </a:t>
          </a:r>
          <a:r>
            <a:rPr lang="es-ES" dirty="0" err="1"/>
            <a:t>teleespecialidades</a:t>
          </a:r>
          <a:r>
            <a:rPr lang="es-ES" dirty="0"/>
            <a:t> cerca del </a:t>
          </a:r>
          <a:r>
            <a:rPr lang="es-ES" b="1" dirty="0"/>
            <a:t>38% de sus hospitales</a:t>
          </a:r>
          <a:r>
            <a:rPr lang="es-ES" dirty="0"/>
            <a:t> (frente a solo ~9% en Argentina</a:t>
          </a:r>
          <a:endParaRPr lang="en-US" dirty="0"/>
        </a:p>
      </dgm:t>
    </dgm:pt>
    <dgm:pt modelId="{4827208E-AAE6-4321-996C-5624788CB29E}" type="parTrans" cxnId="{50DBFD0E-6DBA-4BFB-A17C-8A9FB223BC5C}">
      <dgm:prSet/>
      <dgm:spPr/>
      <dgm:t>
        <a:bodyPr/>
        <a:lstStyle/>
        <a:p>
          <a:endParaRPr lang="es-ES"/>
        </a:p>
      </dgm:t>
    </dgm:pt>
    <dgm:pt modelId="{A6010680-E55C-4082-8030-F64E3054D1DE}" type="sibTrans" cxnId="{50DBFD0E-6DBA-4BFB-A17C-8A9FB223BC5C}">
      <dgm:prSet/>
      <dgm:spPr/>
      <dgm:t>
        <a:bodyPr/>
        <a:lstStyle/>
        <a:p>
          <a:endParaRPr lang="es-ES"/>
        </a:p>
      </dgm:t>
    </dgm:pt>
    <dgm:pt modelId="{B3A42C67-56D2-4E63-8C7E-DEBFB6B49883}" type="pres">
      <dgm:prSet presAssocID="{3DE8D6D3-DFB5-42F4-B6E2-7AE5E4AC60CF}" presName="root" presStyleCnt="0">
        <dgm:presLayoutVars>
          <dgm:dir/>
          <dgm:resizeHandles val="exact"/>
        </dgm:presLayoutVars>
      </dgm:prSet>
      <dgm:spPr/>
    </dgm:pt>
    <dgm:pt modelId="{CAB7FF97-E3A4-443F-A650-4ED7250EEF56}" type="pres">
      <dgm:prSet presAssocID="{137A43BC-D532-49D7-90A0-0BD014B943B5}" presName="compNode" presStyleCnt="0"/>
      <dgm:spPr/>
    </dgm:pt>
    <dgm:pt modelId="{D8067872-A8C5-4838-B6B2-0754A57DC53A}" type="pres">
      <dgm:prSet presAssocID="{137A43BC-D532-49D7-90A0-0BD014B943B5}" presName="bgRect" presStyleLbl="bgShp" presStyleIdx="0" presStyleCnt="3"/>
      <dgm:spPr/>
    </dgm:pt>
    <dgm:pt modelId="{466E395C-F7E7-4FD8-AD64-84C4DA0D4A61}" type="pres">
      <dgm:prSet presAssocID="{137A43BC-D532-49D7-90A0-0BD014B943B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tido"/>
        </a:ext>
      </dgm:extLst>
    </dgm:pt>
    <dgm:pt modelId="{905E1BEB-3424-4807-8DB8-55875F67CE83}" type="pres">
      <dgm:prSet presAssocID="{137A43BC-D532-49D7-90A0-0BD014B943B5}" presName="spaceRect" presStyleCnt="0"/>
      <dgm:spPr/>
    </dgm:pt>
    <dgm:pt modelId="{CB4A24D0-8D3C-4842-9614-4161EFDCD74D}" type="pres">
      <dgm:prSet presAssocID="{137A43BC-D532-49D7-90A0-0BD014B943B5}" presName="parTx" presStyleLbl="revTx" presStyleIdx="0" presStyleCnt="3">
        <dgm:presLayoutVars>
          <dgm:chMax val="0"/>
          <dgm:chPref val="0"/>
        </dgm:presLayoutVars>
      </dgm:prSet>
      <dgm:spPr/>
    </dgm:pt>
    <dgm:pt modelId="{3FB80590-1A6D-4073-BD97-1D92252B38A7}" type="pres">
      <dgm:prSet presAssocID="{D9954AC2-ED12-44B8-8B60-546CF4289A1E}" presName="sibTrans" presStyleCnt="0"/>
      <dgm:spPr/>
    </dgm:pt>
    <dgm:pt modelId="{F18D5CF0-C65D-48AC-9A11-5F78589DE2E7}" type="pres">
      <dgm:prSet presAssocID="{715200D8-9628-46BA-9362-4D82073A64DD}" presName="compNode" presStyleCnt="0"/>
      <dgm:spPr/>
    </dgm:pt>
    <dgm:pt modelId="{1D4DD248-D6BE-42F3-AD73-3C5CBCC7A927}" type="pres">
      <dgm:prSet presAssocID="{715200D8-9628-46BA-9362-4D82073A64DD}" presName="bgRect" presStyleLbl="bgShp" presStyleIdx="1" presStyleCnt="3"/>
      <dgm:spPr/>
    </dgm:pt>
    <dgm:pt modelId="{37A1025D-26FA-4545-AE0C-2AB49F4BE378}" type="pres">
      <dgm:prSet presAssocID="{715200D8-9628-46BA-9362-4D82073A64DD}" presName="iconRect" presStyleLbl="node1" presStyleIdx="1" presStyleCnt="3"/>
      <dgm:spPr/>
    </dgm:pt>
    <dgm:pt modelId="{B3C04847-E19E-4F8D-8768-8D770473F227}" type="pres">
      <dgm:prSet presAssocID="{715200D8-9628-46BA-9362-4D82073A64DD}" presName="spaceRect" presStyleCnt="0"/>
      <dgm:spPr/>
    </dgm:pt>
    <dgm:pt modelId="{A26EE459-5816-4778-A2E3-02B4039E3270}" type="pres">
      <dgm:prSet presAssocID="{715200D8-9628-46BA-9362-4D82073A64DD}" presName="parTx" presStyleLbl="revTx" presStyleIdx="1" presStyleCnt="3">
        <dgm:presLayoutVars>
          <dgm:chMax val="0"/>
          <dgm:chPref val="0"/>
        </dgm:presLayoutVars>
      </dgm:prSet>
      <dgm:spPr/>
    </dgm:pt>
    <dgm:pt modelId="{F3C7ABBD-B0F3-4E0D-A128-A8E0C712793E}" type="pres">
      <dgm:prSet presAssocID="{A6010680-E55C-4082-8030-F64E3054D1DE}" presName="sibTrans" presStyleCnt="0"/>
      <dgm:spPr/>
    </dgm:pt>
    <dgm:pt modelId="{D3AB6736-C72C-444A-B27A-B1DF02FE88BC}" type="pres">
      <dgm:prSet presAssocID="{A2E32802-6F41-4C68-B803-E6FCE2AFB7BC}" presName="compNode" presStyleCnt="0"/>
      <dgm:spPr/>
    </dgm:pt>
    <dgm:pt modelId="{4F19D348-B597-4C0B-8D72-0056E994BFEB}" type="pres">
      <dgm:prSet presAssocID="{A2E32802-6F41-4C68-B803-E6FCE2AFB7BC}" presName="bgRect" presStyleLbl="bgShp" presStyleIdx="2" presStyleCnt="3"/>
      <dgm:spPr/>
    </dgm:pt>
    <dgm:pt modelId="{58EB8B30-E469-4DAD-9AAB-3B3452464392}" type="pres">
      <dgm:prSet presAssocID="{A2E32802-6F41-4C68-B803-E6FCE2AFB7BC}" presName="icon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EE4F25A4-9A34-4B7A-936C-D231467A5A8C}" type="pres">
      <dgm:prSet presAssocID="{A2E32802-6F41-4C68-B803-E6FCE2AFB7BC}" presName="spaceRect" presStyleCnt="0"/>
      <dgm:spPr/>
    </dgm:pt>
    <dgm:pt modelId="{A64FB824-E7EF-4256-AA8B-6E27E454982F}" type="pres">
      <dgm:prSet presAssocID="{A2E32802-6F41-4C68-B803-E6FCE2AFB7BC}" presName="parTx" presStyleLbl="revTx" presStyleIdx="2" presStyleCnt="3">
        <dgm:presLayoutVars>
          <dgm:chMax val="0"/>
          <dgm:chPref val="0"/>
        </dgm:presLayoutVars>
      </dgm:prSet>
      <dgm:spPr/>
    </dgm:pt>
  </dgm:ptLst>
  <dgm:cxnLst>
    <dgm:cxn modelId="{50DBFD0E-6DBA-4BFB-A17C-8A9FB223BC5C}" srcId="{3DE8D6D3-DFB5-42F4-B6E2-7AE5E4AC60CF}" destId="{715200D8-9628-46BA-9362-4D82073A64DD}" srcOrd="1" destOrd="0" parTransId="{4827208E-AAE6-4321-996C-5624788CB29E}" sibTransId="{A6010680-E55C-4082-8030-F64E3054D1DE}"/>
    <dgm:cxn modelId="{47E58017-7B81-4766-A15A-AA12D26D4D7D}" type="presOf" srcId="{A2E32802-6F41-4C68-B803-E6FCE2AFB7BC}" destId="{A64FB824-E7EF-4256-AA8B-6E27E454982F}" srcOrd="0" destOrd="0" presId="urn:microsoft.com/office/officeart/2018/2/layout/IconVerticalSolidList"/>
    <dgm:cxn modelId="{C9F06232-2F23-4ADA-8385-C5B4E01729B0}" type="presOf" srcId="{137A43BC-D532-49D7-90A0-0BD014B943B5}" destId="{CB4A24D0-8D3C-4842-9614-4161EFDCD74D}" srcOrd="0" destOrd="0" presId="urn:microsoft.com/office/officeart/2018/2/layout/IconVerticalSolidList"/>
    <dgm:cxn modelId="{96012370-1F94-4025-B092-703E3A89930B}" srcId="{3DE8D6D3-DFB5-42F4-B6E2-7AE5E4AC60CF}" destId="{137A43BC-D532-49D7-90A0-0BD014B943B5}" srcOrd="0" destOrd="0" parTransId="{677686D2-D3A8-4DF6-80A0-9332B16556D8}" sibTransId="{D9954AC2-ED12-44B8-8B60-546CF4289A1E}"/>
    <dgm:cxn modelId="{83570895-5154-475A-93F9-61C905C1606E}" type="presOf" srcId="{715200D8-9628-46BA-9362-4D82073A64DD}" destId="{A26EE459-5816-4778-A2E3-02B4039E3270}" srcOrd="0" destOrd="0" presId="urn:microsoft.com/office/officeart/2018/2/layout/IconVerticalSolidList"/>
    <dgm:cxn modelId="{824B859B-6104-4673-94FD-0E4266F8197A}" srcId="{3DE8D6D3-DFB5-42F4-B6E2-7AE5E4AC60CF}" destId="{A2E32802-6F41-4C68-B803-E6FCE2AFB7BC}" srcOrd="2" destOrd="0" parTransId="{DFBD9C11-F2B2-4BFC-9D7E-643E178DC009}" sibTransId="{2E20FEEC-7A1E-42D6-ACFE-8EC1B00D4D29}"/>
    <dgm:cxn modelId="{48A93DFD-A2D0-4EEE-B2F8-4FA7B1C0A520}" type="presOf" srcId="{3DE8D6D3-DFB5-42F4-B6E2-7AE5E4AC60CF}" destId="{B3A42C67-56D2-4E63-8C7E-DEBFB6B49883}" srcOrd="0" destOrd="0" presId="urn:microsoft.com/office/officeart/2018/2/layout/IconVerticalSolidList"/>
    <dgm:cxn modelId="{DDA5EECC-61D2-4B00-92FC-99149358209A}" type="presParOf" srcId="{B3A42C67-56D2-4E63-8C7E-DEBFB6B49883}" destId="{CAB7FF97-E3A4-443F-A650-4ED7250EEF56}" srcOrd="0" destOrd="0" presId="urn:microsoft.com/office/officeart/2018/2/layout/IconVerticalSolidList"/>
    <dgm:cxn modelId="{B1BB2C9D-DD02-4856-AA9B-9E567B051815}" type="presParOf" srcId="{CAB7FF97-E3A4-443F-A650-4ED7250EEF56}" destId="{D8067872-A8C5-4838-B6B2-0754A57DC53A}" srcOrd="0" destOrd="0" presId="urn:microsoft.com/office/officeart/2018/2/layout/IconVerticalSolidList"/>
    <dgm:cxn modelId="{33F61D1F-8952-40B6-9B51-CEC88CDAC422}" type="presParOf" srcId="{CAB7FF97-E3A4-443F-A650-4ED7250EEF56}" destId="{466E395C-F7E7-4FD8-AD64-84C4DA0D4A61}" srcOrd="1" destOrd="0" presId="urn:microsoft.com/office/officeart/2018/2/layout/IconVerticalSolidList"/>
    <dgm:cxn modelId="{69F252B6-52D9-4FFD-B982-541E2E21E0FA}" type="presParOf" srcId="{CAB7FF97-E3A4-443F-A650-4ED7250EEF56}" destId="{905E1BEB-3424-4807-8DB8-55875F67CE83}" srcOrd="2" destOrd="0" presId="urn:microsoft.com/office/officeart/2018/2/layout/IconVerticalSolidList"/>
    <dgm:cxn modelId="{63B6E5DF-39C3-4782-92EF-1E2D6C58F6E4}" type="presParOf" srcId="{CAB7FF97-E3A4-443F-A650-4ED7250EEF56}" destId="{CB4A24D0-8D3C-4842-9614-4161EFDCD74D}" srcOrd="3" destOrd="0" presId="urn:microsoft.com/office/officeart/2018/2/layout/IconVerticalSolidList"/>
    <dgm:cxn modelId="{B621CD0A-4858-4D5A-8FF6-2974BDDE1512}" type="presParOf" srcId="{B3A42C67-56D2-4E63-8C7E-DEBFB6B49883}" destId="{3FB80590-1A6D-4073-BD97-1D92252B38A7}" srcOrd="1" destOrd="0" presId="urn:microsoft.com/office/officeart/2018/2/layout/IconVerticalSolidList"/>
    <dgm:cxn modelId="{B04A8806-142F-4D5A-A9F6-58F60BBC49D1}" type="presParOf" srcId="{B3A42C67-56D2-4E63-8C7E-DEBFB6B49883}" destId="{F18D5CF0-C65D-48AC-9A11-5F78589DE2E7}" srcOrd="2" destOrd="0" presId="urn:microsoft.com/office/officeart/2018/2/layout/IconVerticalSolidList"/>
    <dgm:cxn modelId="{C74FB470-31A1-42E6-95AA-BF36E948CE25}" type="presParOf" srcId="{F18D5CF0-C65D-48AC-9A11-5F78589DE2E7}" destId="{1D4DD248-D6BE-42F3-AD73-3C5CBCC7A927}" srcOrd="0" destOrd="0" presId="urn:microsoft.com/office/officeart/2018/2/layout/IconVerticalSolidList"/>
    <dgm:cxn modelId="{E81E45B4-9426-4B87-85BF-A938E4611F4C}" type="presParOf" srcId="{F18D5CF0-C65D-48AC-9A11-5F78589DE2E7}" destId="{37A1025D-26FA-4545-AE0C-2AB49F4BE378}" srcOrd="1" destOrd="0" presId="urn:microsoft.com/office/officeart/2018/2/layout/IconVerticalSolidList"/>
    <dgm:cxn modelId="{243B37CF-5923-4813-B912-02CBDE843F5D}" type="presParOf" srcId="{F18D5CF0-C65D-48AC-9A11-5F78589DE2E7}" destId="{B3C04847-E19E-4F8D-8768-8D770473F227}" srcOrd="2" destOrd="0" presId="urn:microsoft.com/office/officeart/2018/2/layout/IconVerticalSolidList"/>
    <dgm:cxn modelId="{81BB5478-C362-4129-885F-0708490016C2}" type="presParOf" srcId="{F18D5CF0-C65D-48AC-9A11-5F78589DE2E7}" destId="{A26EE459-5816-4778-A2E3-02B4039E3270}" srcOrd="3" destOrd="0" presId="urn:microsoft.com/office/officeart/2018/2/layout/IconVerticalSolidList"/>
    <dgm:cxn modelId="{388C6ACD-8CDE-4D82-8ACD-8D700746E82C}" type="presParOf" srcId="{B3A42C67-56D2-4E63-8C7E-DEBFB6B49883}" destId="{F3C7ABBD-B0F3-4E0D-A128-A8E0C712793E}" srcOrd="3" destOrd="0" presId="urn:microsoft.com/office/officeart/2018/2/layout/IconVerticalSolidList"/>
    <dgm:cxn modelId="{26E8216C-9DE4-4BD9-93DC-4F0A3145D744}" type="presParOf" srcId="{B3A42C67-56D2-4E63-8C7E-DEBFB6B49883}" destId="{D3AB6736-C72C-444A-B27A-B1DF02FE88BC}" srcOrd="4" destOrd="0" presId="urn:microsoft.com/office/officeart/2018/2/layout/IconVerticalSolidList"/>
    <dgm:cxn modelId="{292826E1-B5E7-4DC0-B615-B1243CD80CED}" type="presParOf" srcId="{D3AB6736-C72C-444A-B27A-B1DF02FE88BC}" destId="{4F19D348-B597-4C0B-8D72-0056E994BFEB}" srcOrd="0" destOrd="0" presId="urn:microsoft.com/office/officeart/2018/2/layout/IconVerticalSolidList"/>
    <dgm:cxn modelId="{C8A14811-D4B3-4F12-B67E-A0E99C2F1A26}" type="presParOf" srcId="{D3AB6736-C72C-444A-B27A-B1DF02FE88BC}" destId="{58EB8B30-E469-4DAD-9AAB-3B3452464392}" srcOrd="1" destOrd="0" presId="urn:microsoft.com/office/officeart/2018/2/layout/IconVerticalSolidList"/>
    <dgm:cxn modelId="{AA70E37D-907F-4F22-8676-04B735765522}" type="presParOf" srcId="{D3AB6736-C72C-444A-B27A-B1DF02FE88BC}" destId="{EE4F25A4-9A34-4B7A-936C-D231467A5A8C}" srcOrd="2" destOrd="0" presId="urn:microsoft.com/office/officeart/2018/2/layout/IconVerticalSolidList"/>
    <dgm:cxn modelId="{27117F2B-35F8-4A16-8764-FD79E488B1C0}" type="presParOf" srcId="{D3AB6736-C72C-444A-B27A-B1DF02FE88BC}" destId="{A64FB824-E7EF-4256-AA8B-6E27E454982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67661AB-1D30-4B7A-9871-B5E873B2F34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05CACC8-38A4-410A-B631-0EBCDC074596}">
      <dgm:prSet custT="1"/>
      <dgm:spPr/>
      <dgm:t>
        <a:bodyPr/>
        <a:lstStyle/>
        <a:p>
          <a:pPr>
            <a:lnSpc>
              <a:spcPct val="100000"/>
            </a:lnSpc>
          </a:pPr>
          <a:r>
            <a:rPr lang="es-ES" sz="2000" dirty="0"/>
            <a:t>El </a:t>
          </a:r>
          <a:r>
            <a:rPr lang="es-ES" sz="2000" i="1" dirty="0" err="1"/>
            <a:t>leapfrogging</a:t>
          </a:r>
          <a:r>
            <a:rPr lang="es-ES" sz="2000" dirty="0"/>
            <a:t> se refiere a la capacidad de un país o sector rezagado de </a:t>
          </a:r>
          <a:r>
            <a:rPr lang="es-ES" sz="2000" b="1" dirty="0"/>
            <a:t>saltar etapas intermedias</a:t>
          </a:r>
          <a:r>
            <a:rPr lang="es-ES" sz="2000" dirty="0"/>
            <a:t> de desarrollo, adoptando directamente la tecnología más avanzada y eficiente. </a:t>
          </a:r>
          <a:endParaRPr lang="en-US" sz="2000" dirty="0"/>
        </a:p>
      </dgm:t>
    </dgm:pt>
    <dgm:pt modelId="{E42FB50A-80DB-47BD-A763-2BA04238AAC2}" type="parTrans" cxnId="{DFAF995E-AD55-49DC-A989-6EFC95821A92}">
      <dgm:prSet/>
      <dgm:spPr/>
      <dgm:t>
        <a:bodyPr/>
        <a:lstStyle/>
        <a:p>
          <a:endParaRPr lang="en-US"/>
        </a:p>
      </dgm:t>
    </dgm:pt>
    <dgm:pt modelId="{73994B19-E690-4A22-9092-57C60D237FAB}" type="sibTrans" cxnId="{DFAF995E-AD55-49DC-A989-6EFC95821A92}">
      <dgm:prSet/>
      <dgm:spPr/>
      <dgm:t>
        <a:bodyPr/>
        <a:lstStyle/>
        <a:p>
          <a:endParaRPr lang="en-US"/>
        </a:p>
      </dgm:t>
    </dgm:pt>
    <dgm:pt modelId="{EBDD973F-9FC3-4306-A012-25F02A0EA81B}">
      <dgm:prSet/>
      <dgm:spPr/>
      <dgm:t>
        <a:bodyPr/>
        <a:lstStyle/>
        <a:p>
          <a:pPr>
            <a:lnSpc>
              <a:spcPct val="100000"/>
            </a:lnSpc>
          </a:pPr>
          <a:r>
            <a:rPr lang="es-ES" dirty="0"/>
            <a:t>Se evita la inversión en sistemas antiguos, fragmentados y costosos (como los grandes </a:t>
          </a:r>
          <a:r>
            <a:rPr lang="es-ES" i="1" dirty="0"/>
            <a:t>mainframes</a:t>
          </a:r>
          <a:r>
            <a:rPr lang="es-ES" dirty="0"/>
            <a:t> o los sistemas manuales de HCE de primera generación) y se pasa directamente a las soluciones basadas en la </a:t>
          </a:r>
          <a:r>
            <a:rPr lang="es-ES" b="1" dirty="0"/>
            <a:t>Inteligencia Artificial (IA), Automatización</a:t>
          </a:r>
          <a:r>
            <a:rPr lang="es-ES" dirty="0"/>
            <a:t> y </a:t>
          </a:r>
          <a:r>
            <a:rPr lang="es-ES" b="1" dirty="0"/>
            <a:t>Asistentes Virtuales</a:t>
          </a:r>
          <a:endParaRPr lang="en-US" b="1" dirty="0"/>
        </a:p>
      </dgm:t>
    </dgm:pt>
    <dgm:pt modelId="{CB0A5626-0EC9-44C0-9A3C-4B619B5AF6C7}" type="parTrans" cxnId="{E047C8DF-914D-4544-8828-F3EE6540334C}">
      <dgm:prSet/>
      <dgm:spPr/>
      <dgm:t>
        <a:bodyPr/>
        <a:lstStyle/>
        <a:p>
          <a:endParaRPr lang="en-US"/>
        </a:p>
      </dgm:t>
    </dgm:pt>
    <dgm:pt modelId="{55F16DC3-320C-486D-ABC0-CC7A8E0B4BED}" type="sibTrans" cxnId="{E047C8DF-914D-4544-8828-F3EE6540334C}">
      <dgm:prSet/>
      <dgm:spPr/>
      <dgm:t>
        <a:bodyPr/>
        <a:lstStyle/>
        <a:p>
          <a:endParaRPr lang="en-US"/>
        </a:p>
      </dgm:t>
    </dgm:pt>
    <dgm:pt modelId="{159BB7D6-20EF-4503-80F6-71A732936702}" type="pres">
      <dgm:prSet presAssocID="{D67661AB-1D30-4B7A-9871-B5E873B2F34F}" presName="root" presStyleCnt="0">
        <dgm:presLayoutVars>
          <dgm:dir/>
          <dgm:resizeHandles val="exact"/>
        </dgm:presLayoutVars>
      </dgm:prSet>
      <dgm:spPr/>
    </dgm:pt>
    <dgm:pt modelId="{73B394B5-B55D-4A2B-A29B-4AE97FDD16A9}" type="pres">
      <dgm:prSet presAssocID="{605CACC8-38A4-410A-B631-0EBCDC074596}" presName="compNode" presStyleCnt="0"/>
      <dgm:spPr/>
    </dgm:pt>
    <dgm:pt modelId="{1FEA61DA-ED2F-47BB-A04E-E7264F6F2AB0}" type="pres">
      <dgm:prSet presAssocID="{605CACC8-38A4-410A-B631-0EBCDC074596}" presName="bgRect" presStyleLbl="bgShp" presStyleIdx="0" presStyleCnt="2"/>
      <dgm:spPr/>
    </dgm:pt>
    <dgm:pt modelId="{51196E87-C499-4DD7-8DF3-1F88451919E5}" type="pres">
      <dgm:prSet presAssocID="{605CACC8-38A4-410A-B631-0EBCDC07459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ngranajes"/>
        </a:ext>
      </dgm:extLst>
    </dgm:pt>
    <dgm:pt modelId="{61ED490A-4AD2-4F00-BA1D-A1DB0E8FD05C}" type="pres">
      <dgm:prSet presAssocID="{605CACC8-38A4-410A-B631-0EBCDC074596}" presName="spaceRect" presStyleCnt="0"/>
      <dgm:spPr/>
    </dgm:pt>
    <dgm:pt modelId="{6E2F682E-4CA9-4601-B0D4-F34109D00488}" type="pres">
      <dgm:prSet presAssocID="{605CACC8-38A4-410A-B631-0EBCDC074596}" presName="parTx" presStyleLbl="revTx" presStyleIdx="0" presStyleCnt="2">
        <dgm:presLayoutVars>
          <dgm:chMax val="0"/>
          <dgm:chPref val="0"/>
        </dgm:presLayoutVars>
      </dgm:prSet>
      <dgm:spPr/>
    </dgm:pt>
    <dgm:pt modelId="{517D7C15-310C-4B24-85A8-4CA3427C1AB3}" type="pres">
      <dgm:prSet presAssocID="{73994B19-E690-4A22-9092-57C60D237FAB}" presName="sibTrans" presStyleCnt="0"/>
      <dgm:spPr/>
    </dgm:pt>
    <dgm:pt modelId="{DE4251FD-CAA5-4180-B572-C0DEF831FB49}" type="pres">
      <dgm:prSet presAssocID="{EBDD973F-9FC3-4306-A012-25F02A0EA81B}" presName="compNode" presStyleCnt="0"/>
      <dgm:spPr/>
    </dgm:pt>
    <dgm:pt modelId="{9B3BFB98-DBE2-416E-BE30-2BB4F9843311}" type="pres">
      <dgm:prSet presAssocID="{EBDD973F-9FC3-4306-A012-25F02A0EA81B}" presName="bgRect" presStyleLbl="bgShp" presStyleIdx="1" presStyleCnt="2"/>
      <dgm:spPr/>
    </dgm:pt>
    <dgm:pt modelId="{027C0D2C-2074-413F-A76A-41D057038644}" type="pres">
      <dgm:prSet presAssocID="{EBDD973F-9FC3-4306-A012-25F02A0EA81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uro"/>
        </a:ext>
      </dgm:extLst>
    </dgm:pt>
    <dgm:pt modelId="{20254E66-5062-466D-9A14-5B1ECA4F9228}" type="pres">
      <dgm:prSet presAssocID="{EBDD973F-9FC3-4306-A012-25F02A0EA81B}" presName="spaceRect" presStyleCnt="0"/>
      <dgm:spPr/>
    </dgm:pt>
    <dgm:pt modelId="{72386B6A-2497-4F3B-BA4E-3CDB7C25B9E3}" type="pres">
      <dgm:prSet presAssocID="{EBDD973F-9FC3-4306-A012-25F02A0EA81B}" presName="parTx" presStyleLbl="revTx" presStyleIdx="1" presStyleCnt="2">
        <dgm:presLayoutVars>
          <dgm:chMax val="0"/>
          <dgm:chPref val="0"/>
        </dgm:presLayoutVars>
      </dgm:prSet>
      <dgm:spPr/>
    </dgm:pt>
  </dgm:ptLst>
  <dgm:cxnLst>
    <dgm:cxn modelId="{DFAF995E-AD55-49DC-A989-6EFC95821A92}" srcId="{D67661AB-1D30-4B7A-9871-B5E873B2F34F}" destId="{605CACC8-38A4-410A-B631-0EBCDC074596}" srcOrd="0" destOrd="0" parTransId="{E42FB50A-80DB-47BD-A763-2BA04238AAC2}" sibTransId="{73994B19-E690-4A22-9092-57C60D237FAB}"/>
    <dgm:cxn modelId="{5163EF59-B95C-4C6E-AB4D-4F259C197F79}" type="presOf" srcId="{605CACC8-38A4-410A-B631-0EBCDC074596}" destId="{6E2F682E-4CA9-4601-B0D4-F34109D00488}" srcOrd="0" destOrd="0" presId="urn:microsoft.com/office/officeart/2018/2/layout/IconVerticalSolidList"/>
    <dgm:cxn modelId="{251F8798-04E6-4C34-9998-C343DBE67AE2}" type="presOf" srcId="{EBDD973F-9FC3-4306-A012-25F02A0EA81B}" destId="{72386B6A-2497-4F3B-BA4E-3CDB7C25B9E3}" srcOrd="0" destOrd="0" presId="urn:microsoft.com/office/officeart/2018/2/layout/IconVerticalSolidList"/>
    <dgm:cxn modelId="{C60C99BB-D0E0-4329-A022-C6F2CE37A7CE}" type="presOf" srcId="{D67661AB-1D30-4B7A-9871-B5E873B2F34F}" destId="{159BB7D6-20EF-4503-80F6-71A732936702}" srcOrd="0" destOrd="0" presId="urn:microsoft.com/office/officeart/2018/2/layout/IconVerticalSolidList"/>
    <dgm:cxn modelId="{E047C8DF-914D-4544-8828-F3EE6540334C}" srcId="{D67661AB-1D30-4B7A-9871-B5E873B2F34F}" destId="{EBDD973F-9FC3-4306-A012-25F02A0EA81B}" srcOrd="1" destOrd="0" parTransId="{CB0A5626-0EC9-44C0-9A3C-4B619B5AF6C7}" sibTransId="{55F16DC3-320C-486D-ABC0-CC7A8E0B4BED}"/>
    <dgm:cxn modelId="{A6F71230-F9A5-4EB2-BFBF-6DAAA161311A}" type="presParOf" srcId="{159BB7D6-20EF-4503-80F6-71A732936702}" destId="{73B394B5-B55D-4A2B-A29B-4AE97FDD16A9}" srcOrd="0" destOrd="0" presId="urn:microsoft.com/office/officeart/2018/2/layout/IconVerticalSolidList"/>
    <dgm:cxn modelId="{1885BF7D-92C6-4458-AF0A-F654FD271C8C}" type="presParOf" srcId="{73B394B5-B55D-4A2B-A29B-4AE97FDD16A9}" destId="{1FEA61DA-ED2F-47BB-A04E-E7264F6F2AB0}" srcOrd="0" destOrd="0" presId="urn:microsoft.com/office/officeart/2018/2/layout/IconVerticalSolidList"/>
    <dgm:cxn modelId="{6901D80D-5487-4D80-9683-1091F3573986}" type="presParOf" srcId="{73B394B5-B55D-4A2B-A29B-4AE97FDD16A9}" destId="{51196E87-C499-4DD7-8DF3-1F88451919E5}" srcOrd="1" destOrd="0" presId="urn:microsoft.com/office/officeart/2018/2/layout/IconVerticalSolidList"/>
    <dgm:cxn modelId="{5A949B94-EC01-44E9-81EE-18B3E546C868}" type="presParOf" srcId="{73B394B5-B55D-4A2B-A29B-4AE97FDD16A9}" destId="{61ED490A-4AD2-4F00-BA1D-A1DB0E8FD05C}" srcOrd="2" destOrd="0" presId="urn:microsoft.com/office/officeart/2018/2/layout/IconVerticalSolidList"/>
    <dgm:cxn modelId="{72CFFFE5-1A92-46A9-BC78-416980924D43}" type="presParOf" srcId="{73B394B5-B55D-4A2B-A29B-4AE97FDD16A9}" destId="{6E2F682E-4CA9-4601-B0D4-F34109D00488}" srcOrd="3" destOrd="0" presId="urn:microsoft.com/office/officeart/2018/2/layout/IconVerticalSolidList"/>
    <dgm:cxn modelId="{5ABE6780-AA8A-4C41-B6FB-D58FFD4EF369}" type="presParOf" srcId="{159BB7D6-20EF-4503-80F6-71A732936702}" destId="{517D7C15-310C-4B24-85A8-4CA3427C1AB3}" srcOrd="1" destOrd="0" presId="urn:microsoft.com/office/officeart/2018/2/layout/IconVerticalSolidList"/>
    <dgm:cxn modelId="{69DCE0DF-7FF5-418B-B132-439C52B00DBA}" type="presParOf" srcId="{159BB7D6-20EF-4503-80F6-71A732936702}" destId="{DE4251FD-CAA5-4180-B572-C0DEF831FB49}" srcOrd="2" destOrd="0" presId="urn:microsoft.com/office/officeart/2018/2/layout/IconVerticalSolidList"/>
    <dgm:cxn modelId="{15793DA9-62D4-4CA4-BB91-CC669A36C20D}" type="presParOf" srcId="{DE4251FD-CAA5-4180-B572-C0DEF831FB49}" destId="{9B3BFB98-DBE2-416E-BE30-2BB4F9843311}" srcOrd="0" destOrd="0" presId="urn:microsoft.com/office/officeart/2018/2/layout/IconVerticalSolidList"/>
    <dgm:cxn modelId="{B157BB57-816F-48AF-B14D-7131DB654363}" type="presParOf" srcId="{DE4251FD-CAA5-4180-B572-C0DEF831FB49}" destId="{027C0D2C-2074-413F-A76A-41D057038644}" srcOrd="1" destOrd="0" presId="urn:microsoft.com/office/officeart/2018/2/layout/IconVerticalSolidList"/>
    <dgm:cxn modelId="{32AD3C2F-00CB-4C4D-9BEC-9C5B26E4BD3E}" type="presParOf" srcId="{DE4251FD-CAA5-4180-B572-C0DEF831FB49}" destId="{20254E66-5062-466D-9A14-5B1ECA4F9228}" srcOrd="2" destOrd="0" presId="urn:microsoft.com/office/officeart/2018/2/layout/IconVerticalSolidList"/>
    <dgm:cxn modelId="{5657DF9E-5917-496A-9792-1AE1CD343EEB}" type="presParOf" srcId="{DE4251FD-CAA5-4180-B572-C0DEF831FB49}" destId="{72386B6A-2497-4F3B-BA4E-3CDB7C25B9E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C5DC481-F1E6-45B6-84FD-8B64AD00D8E5}" type="doc">
      <dgm:prSet loTypeId="urn:microsoft.com/office/officeart/2005/8/layout/vProcess5" loCatId="process" qsTypeId="urn:microsoft.com/office/officeart/2005/8/quickstyle/simple5" qsCatId="simple" csTypeId="urn:microsoft.com/office/officeart/2005/8/colors/accent2_2" csCatId="accent2"/>
      <dgm:spPr/>
      <dgm:t>
        <a:bodyPr/>
        <a:lstStyle/>
        <a:p>
          <a:endParaRPr lang="en-US"/>
        </a:p>
      </dgm:t>
    </dgm:pt>
    <dgm:pt modelId="{F9B375F4-1D97-4D27-8B95-B97B00EA60CB}">
      <dgm:prSet/>
      <dgm:spPr/>
      <dgm:t>
        <a:bodyPr/>
        <a:lstStyle/>
        <a:p>
          <a:r>
            <a:rPr lang="es-ES" b="1"/>
            <a:t>para atención al afiliado y recordatorios.</a:t>
          </a:r>
          <a:r>
            <a:rPr lang="es-ES"/>
            <a:t> Utilizar chatbots en los o WhatsApp para trámites simples (consultar cartilla de prestadores, estado de un reembolso, recordatorio de turnos). </a:t>
          </a:r>
          <a:endParaRPr lang="en-US"/>
        </a:p>
      </dgm:t>
    </dgm:pt>
    <dgm:pt modelId="{F00E9952-04B6-41E2-B0E6-684D3E2695AA}" type="parTrans" cxnId="{FC81487B-BAD1-4700-99F8-20F24AC8AACF}">
      <dgm:prSet/>
      <dgm:spPr/>
      <dgm:t>
        <a:bodyPr/>
        <a:lstStyle/>
        <a:p>
          <a:endParaRPr lang="en-US"/>
        </a:p>
      </dgm:t>
    </dgm:pt>
    <dgm:pt modelId="{FC45D2B4-A986-453D-9907-FD177A556516}" type="sibTrans" cxnId="{FC81487B-BAD1-4700-99F8-20F24AC8AACF}">
      <dgm:prSet/>
      <dgm:spPr/>
      <dgm:t>
        <a:bodyPr/>
        <a:lstStyle/>
        <a:p>
          <a:endParaRPr lang="en-US"/>
        </a:p>
      </dgm:t>
    </dgm:pt>
    <dgm:pt modelId="{95D97CD3-FDE4-4CF8-9A38-E89368405191}">
      <dgm:prSet/>
      <dgm:spPr/>
      <dgm:t>
        <a:bodyPr/>
        <a:lstStyle/>
        <a:p>
          <a:r>
            <a:rPr lang="es-ES"/>
            <a:t>Los hospitales podrían adoptar algo similar para agendas y seguimientos post-alta,  </a:t>
          </a:r>
          <a:r>
            <a:rPr lang="es-ES" b="1"/>
            <a:t>ahorrando costos operativos</a:t>
          </a:r>
          <a:r>
            <a:rPr lang="es-ES"/>
            <a:t> y mejorando la experiencia del usuario.</a:t>
          </a:r>
          <a:endParaRPr lang="en-US"/>
        </a:p>
      </dgm:t>
    </dgm:pt>
    <dgm:pt modelId="{EE490B1B-111D-4B31-921A-071C5F327C3A}" type="parTrans" cxnId="{5100C19C-4022-42DC-9721-2DBFA7C1B295}">
      <dgm:prSet/>
      <dgm:spPr/>
      <dgm:t>
        <a:bodyPr/>
        <a:lstStyle/>
        <a:p>
          <a:endParaRPr lang="en-US"/>
        </a:p>
      </dgm:t>
    </dgm:pt>
    <dgm:pt modelId="{E7E379D9-DE99-43CD-81C3-EB1E01AA3152}" type="sibTrans" cxnId="{5100C19C-4022-42DC-9721-2DBFA7C1B295}">
      <dgm:prSet/>
      <dgm:spPr/>
      <dgm:t>
        <a:bodyPr/>
        <a:lstStyle/>
        <a:p>
          <a:endParaRPr lang="en-US"/>
        </a:p>
      </dgm:t>
    </dgm:pt>
    <dgm:pt modelId="{106F669A-D3DC-4827-B605-0B2548ACFFC3}" type="pres">
      <dgm:prSet presAssocID="{2C5DC481-F1E6-45B6-84FD-8B64AD00D8E5}" presName="outerComposite" presStyleCnt="0">
        <dgm:presLayoutVars>
          <dgm:chMax val="5"/>
          <dgm:dir/>
          <dgm:resizeHandles val="exact"/>
        </dgm:presLayoutVars>
      </dgm:prSet>
      <dgm:spPr/>
    </dgm:pt>
    <dgm:pt modelId="{E3172503-3E98-4BEB-A341-0612D57CA330}" type="pres">
      <dgm:prSet presAssocID="{2C5DC481-F1E6-45B6-84FD-8B64AD00D8E5}" presName="dummyMaxCanvas" presStyleCnt="0">
        <dgm:presLayoutVars/>
      </dgm:prSet>
      <dgm:spPr/>
    </dgm:pt>
    <dgm:pt modelId="{1A756174-FE76-4CE1-B077-6DF9AFB129F2}" type="pres">
      <dgm:prSet presAssocID="{2C5DC481-F1E6-45B6-84FD-8B64AD00D8E5}" presName="TwoNodes_1" presStyleLbl="node1" presStyleIdx="0" presStyleCnt="2">
        <dgm:presLayoutVars>
          <dgm:bulletEnabled val="1"/>
        </dgm:presLayoutVars>
      </dgm:prSet>
      <dgm:spPr/>
    </dgm:pt>
    <dgm:pt modelId="{FEC192EE-62C6-41E6-99B2-EFC015F6E318}" type="pres">
      <dgm:prSet presAssocID="{2C5DC481-F1E6-45B6-84FD-8B64AD00D8E5}" presName="TwoNodes_2" presStyleLbl="node1" presStyleIdx="1" presStyleCnt="2">
        <dgm:presLayoutVars>
          <dgm:bulletEnabled val="1"/>
        </dgm:presLayoutVars>
      </dgm:prSet>
      <dgm:spPr/>
    </dgm:pt>
    <dgm:pt modelId="{69921472-1507-40CC-A0E2-4F01E90B0376}" type="pres">
      <dgm:prSet presAssocID="{2C5DC481-F1E6-45B6-84FD-8B64AD00D8E5}" presName="TwoConn_1-2" presStyleLbl="fgAccFollowNode1" presStyleIdx="0" presStyleCnt="1">
        <dgm:presLayoutVars>
          <dgm:bulletEnabled val="1"/>
        </dgm:presLayoutVars>
      </dgm:prSet>
      <dgm:spPr/>
    </dgm:pt>
    <dgm:pt modelId="{E05BF950-60E7-48F5-A3DF-AD230273DE55}" type="pres">
      <dgm:prSet presAssocID="{2C5DC481-F1E6-45B6-84FD-8B64AD00D8E5}" presName="TwoNodes_1_text" presStyleLbl="node1" presStyleIdx="1" presStyleCnt="2">
        <dgm:presLayoutVars>
          <dgm:bulletEnabled val="1"/>
        </dgm:presLayoutVars>
      </dgm:prSet>
      <dgm:spPr/>
    </dgm:pt>
    <dgm:pt modelId="{D4C917C2-DE45-486B-9545-B9B8A28E33FF}" type="pres">
      <dgm:prSet presAssocID="{2C5DC481-F1E6-45B6-84FD-8B64AD00D8E5}" presName="TwoNodes_2_text" presStyleLbl="node1" presStyleIdx="1" presStyleCnt="2">
        <dgm:presLayoutVars>
          <dgm:bulletEnabled val="1"/>
        </dgm:presLayoutVars>
      </dgm:prSet>
      <dgm:spPr/>
    </dgm:pt>
  </dgm:ptLst>
  <dgm:cxnLst>
    <dgm:cxn modelId="{ED81E63D-2373-4FCF-8F3F-2048B8C6AD20}" type="presOf" srcId="{95D97CD3-FDE4-4CF8-9A38-E89368405191}" destId="{D4C917C2-DE45-486B-9545-B9B8A28E33FF}" srcOrd="1" destOrd="0" presId="urn:microsoft.com/office/officeart/2005/8/layout/vProcess5"/>
    <dgm:cxn modelId="{5723C760-7D4A-4616-A3F9-9ACFB2323618}" type="presOf" srcId="{F9B375F4-1D97-4D27-8B95-B97B00EA60CB}" destId="{E05BF950-60E7-48F5-A3DF-AD230273DE55}" srcOrd="1" destOrd="0" presId="urn:microsoft.com/office/officeart/2005/8/layout/vProcess5"/>
    <dgm:cxn modelId="{386CBD6E-D56B-4495-8B8B-888D4D780B7F}" type="presOf" srcId="{95D97CD3-FDE4-4CF8-9A38-E89368405191}" destId="{FEC192EE-62C6-41E6-99B2-EFC015F6E318}" srcOrd="0" destOrd="0" presId="urn:microsoft.com/office/officeart/2005/8/layout/vProcess5"/>
    <dgm:cxn modelId="{39D5E074-23EB-4D4E-91FB-09088BE098EC}" type="presOf" srcId="{F9B375F4-1D97-4D27-8B95-B97B00EA60CB}" destId="{1A756174-FE76-4CE1-B077-6DF9AFB129F2}" srcOrd="0" destOrd="0" presId="urn:microsoft.com/office/officeart/2005/8/layout/vProcess5"/>
    <dgm:cxn modelId="{C691E375-20A1-477C-95A0-F2D23C07F00C}" type="presOf" srcId="{2C5DC481-F1E6-45B6-84FD-8B64AD00D8E5}" destId="{106F669A-D3DC-4827-B605-0B2548ACFFC3}" srcOrd="0" destOrd="0" presId="urn:microsoft.com/office/officeart/2005/8/layout/vProcess5"/>
    <dgm:cxn modelId="{FC81487B-BAD1-4700-99F8-20F24AC8AACF}" srcId="{2C5DC481-F1E6-45B6-84FD-8B64AD00D8E5}" destId="{F9B375F4-1D97-4D27-8B95-B97B00EA60CB}" srcOrd="0" destOrd="0" parTransId="{F00E9952-04B6-41E2-B0E6-684D3E2695AA}" sibTransId="{FC45D2B4-A986-453D-9907-FD177A556516}"/>
    <dgm:cxn modelId="{5100C19C-4022-42DC-9721-2DBFA7C1B295}" srcId="{2C5DC481-F1E6-45B6-84FD-8B64AD00D8E5}" destId="{95D97CD3-FDE4-4CF8-9A38-E89368405191}" srcOrd="1" destOrd="0" parTransId="{EE490B1B-111D-4B31-921A-071C5F327C3A}" sibTransId="{E7E379D9-DE99-43CD-81C3-EB1E01AA3152}"/>
    <dgm:cxn modelId="{85B9E8DE-6D8A-4B71-9AFE-C281BE5D0E5E}" type="presOf" srcId="{FC45D2B4-A986-453D-9907-FD177A556516}" destId="{69921472-1507-40CC-A0E2-4F01E90B0376}" srcOrd="0" destOrd="0" presId="urn:microsoft.com/office/officeart/2005/8/layout/vProcess5"/>
    <dgm:cxn modelId="{14FFB41A-51A9-4E47-B535-A39271A67EA9}" type="presParOf" srcId="{106F669A-D3DC-4827-B605-0B2548ACFFC3}" destId="{E3172503-3E98-4BEB-A341-0612D57CA330}" srcOrd="0" destOrd="0" presId="urn:microsoft.com/office/officeart/2005/8/layout/vProcess5"/>
    <dgm:cxn modelId="{54CA4204-6EE6-47BC-BDF7-0C971B3A29B9}" type="presParOf" srcId="{106F669A-D3DC-4827-B605-0B2548ACFFC3}" destId="{1A756174-FE76-4CE1-B077-6DF9AFB129F2}" srcOrd="1" destOrd="0" presId="urn:microsoft.com/office/officeart/2005/8/layout/vProcess5"/>
    <dgm:cxn modelId="{8AB36E64-93EB-46EC-B7F2-104B518513BB}" type="presParOf" srcId="{106F669A-D3DC-4827-B605-0B2548ACFFC3}" destId="{FEC192EE-62C6-41E6-99B2-EFC015F6E318}" srcOrd="2" destOrd="0" presId="urn:microsoft.com/office/officeart/2005/8/layout/vProcess5"/>
    <dgm:cxn modelId="{C7D65D1F-F1B7-401A-B77E-2E4C9338DAFE}" type="presParOf" srcId="{106F669A-D3DC-4827-B605-0B2548ACFFC3}" destId="{69921472-1507-40CC-A0E2-4F01E90B0376}" srcOrd="3" destOrd="0" presId="urn:microsoft.com/office/officeart/2005/8/layout/vProcess5"/>
    <dgm:cxn modelId="{9471729F-143E-4334-91F0-F9D7C374026C}" type="presParOf" srcId="{106F669A-D3DC-4827-B605-0B2548ACFFC3}" destId="{E05BF950-60E7-48F5-A3DF-AD230273DE55}" srcOrd="4" destOrd="0" presId="urn:microsoft.com/office/officeart/2005/8/layout/vProcess5"/>
    <dgm:cxn modelId="{93C5DFB6-6209-4E39-B494-3E4FF8B229AB}" type="presParOf" srcId="{106F669A-D3DC-4827-B605-0B2548ACFFC3}" destId="{D4C917C2-DE45-486B-9545-B9B8A28E33FF}"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CA8E70C-4D1B-4EA3-9E80-041B2956195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362860D-C14E-4973-957A-B84F40A96629}">
      <dgm:prSet/>
      <dgm:spPr/>
      <dgm:t>
        <a:bodyPr/>
        <a:lstStyle/>
        <a:p>
          <a:r>
            <a:rPr lang="es-ES" dirty="0"/>
            <a:t>98% de la población utiliza la historia clínica digital y </a:t>
          </a:r>
          <a:r>
            <a:rPr lang="es-ES" b="1" dirty="0"/>
            <a:t>99.5% de las recetas son digitales</a:t>
          </a:r>
          <a:r>
            <a:rPr lang="es-ES" dirty="0"/>
            <a:t>. </a:t>
          </a:r>
          <a:endParaRPr lang="en-US" dirty="0"/>
        </a:p>
      </dgm:t>
    </dgm:pt>
    <dgm:pt modelId="{DD8803C2-50D7-48D4-A396-22F8E9D34250}" type="parTrans" cxnId="{C60F3575-0782-4944-8E47-FDFEB428A364}">
      <dgm:prSet/>
      <dgm:spPr/>
      <dgm:t>
        <a:bodyPr/>
        <a:lstStyle/>
        <a:p>
          <a:endParaRPr lang="en-US"/>
        </a:p>
      </dgm:t>
    </dgm:pt>
    <dgm:pt modelId="{CAA012EC-8D44-409F-B0F3-7425EFD39BE0}" type="sibTrans" cxnId="{C60F3575-0782-4944-8E47-FDFEB428A364}">
      <dgm:prSet/>
      <dgm:spPr/>
      <dgm:t>
        <a:bodyPr/>
        <a:lstStyle/>
        <a:p>
          <a:endParaRPr lang="en-US"/>
        </a:p>
      </dgm:t>
    </dgm:pt>
    <dgm:pt modelId="{965A6581-27CA-44DB-84E4-3532D4EA2F91}">
      <dgm:prSet/>
      <dgm:spPr/>
      <dgm:t>
        <a:bodyPr/>
        <a:lstStyle/>
        <a:p>
          <a:r>
            <a:rPr lang="es-ES" b="1"/>
            <a:t>Los costos nacionales de salud bajaron al 6% del PBI</a:t>
          </a:r>
          <a:r>
            <a:rPr lang="es-ES"/>
            <a:t>, el más bajo de Europa. En la Argentina (10 a 11%)</a:t>
          </a:r>
          <a:endParaRPr lang="en-US"/>
        </a:p>
      </dgm:t>
    </dgm:pt>
    <dgm:pt modelId="{178BA916-EF9E-430A-B4D2-4E56B50FD800}" type="parTrans" cxnId="{461D1156-A86C-482E-9290-AD272F2DF2F2}">
      <dgm:prSet/>
      <dgm:spPr/>
      <dgm:t>
        <a:bodyPr/>
        <a:lstStyle/>
        <a:p>
          <a:endParaRPr lang="en-US"/>
        </a:p>
      </dgm:t>
    </dgm:pt>
    <dgm:pt modelId="{E9028E65-2434-4074-B1F6-33E58E7A0CBE}" type="sibTrans" cxnId="{461D1156-A86C-482E-9290-AD272F2DF2F2}">
      <dgm:prSet/>
      <dgm:spPr/>
      <dgm:t>
        <a:bodyPr/>
        <a:lstStyle/>
        <a:p>
          <a:endParaRPr lang="en-US"/>
        </a:p>
      </dgm:t>
    </dgm:pt>
    <dgm:pt modelId="{3DFE4E6E-8E34-44BC-9369-9AE10F928D1C}">
      <dgm:prSet/>
      <dgm:spPr/>
      <dgm:t>
        <a:bodyPr/>
        <a:lstStyle/>
        <a:p>
          <a:r>
            <a:rPr lang="es-ES"/>
            <a:t>Ofrece herramientas en línea (portales de salud, e-prescripciones), </a:t>
          </a:r>
          <a:r>
            <a:rPr lang="es-ES" b="1"/>
            <a:t>el 80% de las veces resuelven sus necesidades con autocuidado</a:t>
          </a:r>
          <a:r>
            <a:rPr lang="es-ES"/>
            <a:t>, reduciendo consultas innecesarias</a:t>
          </a:r>
          <a:endParaRPr lang="en-US"/>
        </a:p>
      </dgm:t>
    </dgm:pt>
    <dgm:pt modelId="{7D69B838-9394-49C9-BA42-2D7CEAB085C3}" type="parTrans" cxnId="{E7B2A653-3EBA-42DB-980C-BB821103CCD2}">
      <dgm:prSet/>
      <dgm:spPr/>
      <dgm:t>
        <a:bodyPr/>
        <a:lstStyle/>
        <a:p>
          <a:endParaRPr lang="en-US"/>
        </a:p>
      </dgm:t>
    </dgm:pt>
    <dgm:pt modelId="{1ADF4B08-7C17-45CC-83D0-373F824211F2}" type="sibTrans" cxnId="{E7B2A653-3EBA-42DB-980C-BB821103CCD2}">
      <dgm:prSet/>
      <dgm:spPr/>
      <dgm:t>
        <a:bodyPr/>
        <a:lstStyle/>
        <a:p>
          <a:endParaRPr lang="en-US"/>
        </a:p>
      </dgm:t>
    </dgm:pt>
    <dgm:pt modelId="{114BEE61-44F3-4078-B901-6B97F56CC036}" type="pres">
      <dgm:prSet presAssocID="{8CA8E70C-4D1B-4EA3-9E80-041B29561950}" presName="linear" presStyleCnt="0">
        <dgm:presLayoutVars>
          <dgm:animLvl val="lvl"/>
          <dgm:resizeHandles val="exact"/>
        </dgm:presLayoutVars>
      </dgm:prSet>
      <dgm:spPr/>
    </dgm:pt>
    <dgm:pt modelId="{28A9D19B-4892-4E52-B86E-8E5A1509CAD6}" type="pres">
      <dgm:prSet presAssocID="{A362860D-C14E-4973-957A-B84F40A96629}" presName="parentText" presStyleLbl="node1" presStyleIdx="0" presStyleCnt="3">
        <dgm:presLayoutVars>
          <dgm:chMax val="0"/>
          <dgm:bulletEnabled val="1"/>
        </dgm:presLayoutVars>
      </dgm:prSet>
      <dgm:spPr/>
    </dgm:pt>
    <dgm:pt modelId="{A7247A3C-F2F1-45CF-B7FF-FEAD88B846EE}" type="pres">
      <dgm:prSet presAssocID="{CAA012EC-8D44-409F-B0F3-7425EFD39BE0}" presName="spacer" presStyleCnt="0"/>
      <dgm:spPr/>
    </dgm:pt>
    <dgm:pt modelId="{CD927E20-086E-4B39-95A5-83E9802CA063}" type="pres">
      <dgm:prSet presAssocID="{965A6581-27CA-44DB-84E4-3532D4EA2F91}" presName="parentText" presStyleLbl="node1" presStyleIdx="1" presStyleCnt="3">
        <dgm:presLayoutVars>
          <dgm:chMax val="0"/>
          <dgm:bulletEnabled val="1"/>
        </dgm:presLayoutVars>
      </dgm:prSet>
      <dgm:spPr/>
    </dgm:pt>
    <dgm:pt modelId="{3F91E838-FBD2-4802-A93A-8F18BBD1E319}" type="pres">
      <dgm:prSet presAssocID="{E9028E65-2434-4074-B1F6-33E58E7A0CBE}" presName="spacer" presStyleCnt="0"/>
      <dgm:spPr/>
    </dgm:pt>
    <dgm:pt modelId="{9951D6B8-4B0F-4D32-BCAC-8EFB5A878F44}" type="pres">
      <dgm:prSet presAssocID="{3DFE4E6E-8E34-44BC-9369-9AE10F928D1C}" presName="parentText" presStyleLbl="node1" presStyleIdx="2" presStyleCnt="3">
        <dgm:presLayoutVars>
          <dgm:chMax val="0"/>
          <dgm:bulletEnabled val="1"/>
        </dgm:presLayoutVars>
      </dgm:prSet>
      <dgm:spPr/>
    </dgm:pt>
  </dgm:ptLst>
  <dgm:cxnLst>
    <dgm:cxn modelId="{5A186800-89D2-4E6E-A817-B424B494171B}" type="presOf" srcId="{A362860D-C14E-4973-957A-B84F40A96629}" destId="{28A9D19B-4892-4E52-B86E-8E5A1509CAD6}" srcOrd="0" destOrd="0" presId="urn:microsoft.com/office/officeart/2005/8/layout/vList2"/>
    <dgm:cxn modelId="{35D12E0C-F6C2-4612-9270-7866928686B8}" type="presOf" srcId="{965A6581-27CA-44DB-84E4-3532D4EA2F91}" destId="{CD927E20-086E-4B39-95A5-83E9802CA063}" srcOrd="0" destOrd="0" presId="urn:microsoft.com/office/officeart/2005/8/layout/vList2"/>
    <dgm:cxn modelId="{E7B2A653-3EBA-42DB-980C-BB821103CCD2}" srcId="{8CA8E70C-4D1B-4EA3-9E80-041B29561950}" destId="{3DFE4E6E-8E34-44BC-9369-9AE10F928D1C}" srcOrd="2" destOrd="0" parTransId="{7D69B838-9394-49C9-BA42-2D7CEAB085C3}" sibTransId="{1ADF4B08-7C17-45CC-83D0-373F824211F2}"/>
    <dgm:cxn modelId="{C60F3575-0782-4944-8E47-FDFEB428A364}" srcId="{8CA8E70C-4D1B-4EA3-9E80-041B29561950}" destId="{A362860D-C14E-4973-957A-B84F40A96629}" srcOrd="0" destOrd="0" parTransId="{DD8803C2-50D7-48D4-A396-22F8E9D34250}" sibTransId="{CAA012EC-8D44-409F-B0F3-7425EFD39BE0}"/>
    <dgm:cxn modelId="{461D1156-A86C-482E-9290-AD272F2DF2F2}" srcId="{8CA8E70C-4D1B-4EA3-9E80-041B29561950}" destId="{965A6581-27CA-44DB-84E4-3532D4EA2F91}" srcOrd="1" destOrd="0" parTransId="{178BA916-EF9E-430A-B4D2-4E56B50FD800}" sibTransId="{E9028E65-2434-4074-B1F6-33E58E7A0CBE}"/>
    <dgm:cxn modelId="{C05E3657-FB2D-47D8-B888-CA58F212D2AD}" type="presOf" srcId="{3DFE4E6E-8E34-44BC-9369-9AE10F928D1C}" destId="{9951D6B8-4B0F-4D32-BCAC-8EFB5A878F44}" srcOrd="0" destOrd="0" presId="urn:microsoft.com/office/officeart/2005/8/layout/vList2"/>
    <dgm:cxn modelId="{AA5CC79E-08F6-417E-821D-86FBB2B1ABCA}" type="presOf" srcId="{8CA8E70C-4D1B-4EA3-9E80-041B29561950}" destId="{114BEE61-44F3-4078-B901-6B97F56CC036}" srcOrd="0" destOrd="0" presId="urn:microsoft.com/office/officeart/2005/8/layout/vList2"/>
    <dgm:cxn modelId="{2ED5D533-7593-4569-B203-EA6392ED37D5}" type="presParOf" srcId="{114BEE61-44F3-4078-B901-6B97F56CC036}" destId="{28A9D19B-4892-4E52-B86E-8E5A1509CAD6}" srcOrd="0" destOrd="0" presId="urn:microsoft.com/office/officeart/2005/8/layout/vList2"/>
    <dgm:cxn modelId="{EC55AA83-E569-4139-BC47-AEF546681360}" type="presParOf" srcId="{114BEE61-44F3-4078-B901-6B97F56CC036}" destId="{A7247A3C-F2F1-45CF-B7FF-FEAD88B846EE}" srcOrd="1" destOrd="0" presId="urn:microsoft.com/office/officeart/2005/8/layout/vList2"/>
    <dgm:cxn modelId="{F3B80069-4D58-465D-A1EB-15B01667E55D}" type="presParOf" srcId="{114BEE61-44F3-4078-B901-6B97F56CC036}" destId="{CD927E20-086E-4B39-95A5-83E9802CA063}" srcOrd="2" destOrd="0" presId="urn:microsoft.com/office/officeart/2005/8/layout/vList2"/>
    <dgm:cxn modelId="{24369000-D30B-4DF8-9AD0-3CDEA9DE7ABC}" type="presParOf" srcId="{114BEE61-44F3-4078-B901-6B97F56CC036}" destId="{3F91E838-FBD2-4802-A93A-8F18BBD1E319}" srcOrd="3" destOrd="0" presId="urn:microsoft.com/office/officeart/2005/8/layout/vList2"/>
    <dgm:cxn modelId="{3F265C3A-87A7-424A-8440-15EDCBD99C8A}" type="presParOf" srcId="{114BEE61-44F3-4078-B901-6B97F56CC036}" destId="{9951D6B8-4B0F-4D32-BCAC-8EFB5A878F4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8B0CC33-018A-4A79-9D88-73FFBF6CB02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FEC79F0-B872-4DA5-BB98-FCF1E1B79579}">
      <dgm:prSet/>
      <dgm:spPr/>
      <dgm:t>
        <a:bodyPr/>
        <a:lstStyle/>
        <a:p>
          <a:pPr>
            <a:buNone/>
          </a:pPr>
          <a:r>
            <a:rPr lang="es-ES" b="1" dirty="0"/>
            <a:t>Instituto Tecnológico de Informática (ITI) + Hospital La Fe:  Estableció en un </a:t>
          </a:r>
          <a:r>
            <a:rPr lang="es-ES" b="0" i="0" dirty="0">
              <a:solidFill>
                <a:schemeClr val="bg1"/>
              </a:solidFill>
              <a:effectLst/>
              <a:latin typeface="roboto" panose="02000000000000000000" pitchFamily="2" charset="0"/>
            </a:rPr>
            <a:t>27% los reingresos no programados que podrían predecirse, y en un 14% aquellos potencialmente evitables al utilizar al Inteligencia Artificial Predictiva.</a:t>
          </a:r>
          <a:endParaRPr lang="en-US" dirty="0"/>
        </a:p>
      </dgm:t>
    </dgm:pt>
    <dgm:pt modelId="{82D880FA-7B10-4AA5-AA48-5C461B527428}" type="parTrans" cxnId="{293065AD-3CE6-4486-83B6-82F7F1BB7899}">
      <dgm:prSet/>
      <dgm:spPr/>
      <dgm:t>
        <a:bodyPr/>
        <a:lstStyle/>
        <a:p>
          <a:endParaRPr lang="en-US"/>
        </a:p>
      </dgm:t>
    </dgm:pt>
    <dgm:pt modelId="{E1E2316C-6957-4801-B581-BCE59ECC7305}" type="sibTrans" cxnId="{293065AD-3CE6-4486-83B6-82F7F1BB7899}">
      <dgm:prSet/>
      <dgm:spPr/>
      <dgm:t>
        <a:bodyPr/>
        <a:lstStyle/>
        <a:p>
          <a:endParaRPr lang="en-US"/>
        </a:p>
      </dgm:t>
    </dgm:pt>
    <dgm:pt modelId="{14F17B23-458C-4C0E-B60E-A377FE1FC301}">
      <dgm:prSet/>
      <dgm:spPr/>
      <dgm:t>
        <a:bodyPr/>
        <a:lstStyle/>
        <a:p>
          <a:r>
            <a:rPr lang="es-ES" b="1" i="0" baseline="0"/>
            <a:t>España</a:t>
          </a:r>
          <a:r>
            <a:rPr lang="es-ES" b="0" i="0" baseline="0"/>
            <a:t>: Programa de telemonitorización de enfermos crónicos en el País Vasco, integrado con atención primaria, que redujo en dos años un </a:t>
          </a:r>
          <a:r>
            <a:rPr lang="es-ES" b="0" i="1" baseline="0"/>
            <a:t>40% las hospitalizaciones por insuficiencia cardíaca</a:t>
          </a:r>
          <a:endParaRPr lang="en-US"/>
        </a:p>
      </dgm:t>
    </dgm:pt>
    <dgm:pt modelId="{4266D180-953C-47EA-8B11-47E497B274B1}" type="parTrans" cxnId="{42B9871E-3952-4613-9F50-D05635F99150}">
      <dgm:prSet/>
      <dgm:spPr/>
      <dgm:t>
        <a:bodyPr/>
        <a:lstStyle/>
        <a:p>
          <a:endParaRPr lang="en-US"/>
        </a:p>
      </dgm:t>
    </dgm:pt>
    <dgm:pt modelId="{988B1FBC-B435-4524-9D5C-22403C325098}" type="sibTrans" cxnId="{42B9871E-3952-4613-9F50-D05635F99150}">
      <dgm:prSet/>
      <dgm:spPr/>
      <dgm:t>
        <a:bodyPr/>
        <a:lstStyle/>
        <a:p>
          <a:endParaRPr lang="en-US"/>
        </a:p>
      </dgm:t>
    </dgm:pt>
    <dgm:pt modelId="{F7F28764-3A70-42B3-B520-7B110A93E261}">
      <dgm:prSet/>
      <dgm:spPr/>
      <dgm:t>
        <a:bodyPr/>
        <a:lstStyle/>
        <a:p>
          <a:r>
            <a:rPr lang="es-ES" b="1" i="0" baseline="0"/>
            <a:t>Estados Unidos</a:t>
          </a:r>
          <a:r>
            <a:rPr lang="es-ES" b="0" i="0" baseline="0"/>
            <a:t>: El Departamento de Asuntos de Veteranos (VA) implementó uno de los mayores programas de tele-salud del mundo, logrando </a:t>
          </a:r>
          <a:r>
            <a:rPr lang="es-ES" b="0" i="1" baseline="0"/>
            <a:t>reducciones del 25%</a:t>
          </a:r>
          <a:r>
            <a:rPr lang="es-ES" b="0" i="0" baseline="0"/>
            <a:t> en días de hospitalización para pacientes monitorizados remotamente, según sus reportes internos </a:t>
          </a:r>
          <a:endParaRPr lang="en-US" dirty="0"/>
        </a:p>
      </dgm:t>
    </dgm:pt>
    <dgm:pt modelId="{A907BA26-A20F-42D8-98EA-345A921CF4B6}" type="parTrans" cxnId="{565925D9-D1BA-4A2C-80E5-24E97821A602}">
      <dgm:prSet/>
      <dgm:spPr/>
      <dgm:t>
        <a:bodyPr/>
        <a:lstStyle/>
        <a:p>
          <a:endParaRPr lang="es-ES"/>
        </a:p>
      </dgm:t>
    </dgm:pt>
    <dgm:pt modelId="{EEBF05D6-1BCF-4A94-B22D-C2FF6A5FCCCB}" type="sibTrans" cxnId="{565925D9-D1BA-4A2C-80E5-24E97821A602}">
      <dgm:prSet/>
      <dgm:spPr/>
      <dgm:t>
        <a:bodyPr/>
        <a:lstStyle/>
        <a:p>
          <a:endParaRPr lang="es-ES"/>
        </a:p>
      </dgm:t>
    </dgm:pt>
    <dgm:pt modelId="{C2DD1DD8-8C6E-4794-BC9F-44B75C442AFA}">
      <dgm:prSet/>
      <dgm:spPr/>
      <dgm:t>
        <a:bodyPr/>
        <a:lstStyle/>
        <a:p>
          <a:pPr>
            <a:buNone/>
          </a:pPr>
          <a:r>
            <a:rPr lang="es-ES" b="1" dirty="0"/>
            <a:t>Diabetes en Mayo </a:t>
          </a:r>
          <a:r>
            <a:rPr lang="es-ES" b="1" dirty="0" err="1"/>
            <a:t>Clinic</a:t>
          </a:r>
          <a:r>
            <a:rPr lang="es-ES" b="1" dirty="0"/>
            <a:t>:</a:t>
          </a:r>
          <a:r>
            <a:rPr lang="es-ES" dirty="0"/>
            <a:t> Se integraron datos de glucosa, actividad física y alimentación para generar alertas automatizadas. Esto permitió ajustar tratamientos antes de que ocurrieran crisis, reduciendo hospitalizaciones en un 30 %–40 %</a:t>
          </a:r>
        </a:p>
      </dgm:t>
    </dgm:pt>
    <dgm:pt modelId="{455B4D38-2836-4866-A989-06DA02F92733}" type="parTrans" cxnId="{CD4674F7-944D-4446-9485-41DC2878556D}">
      <dgm:prSet/>
      <dgm:spPr/>
      <dgm:t>
        <a:bodyPr/>
        <a:lstStyle/>
        <a:p>
          <a:endParaRPr lang="es-ES"/>
        </a:p>
      </dgm:t>
    </dgm:pt>
    <dgm:pt modelId="{6E02982E-0372-48FC-B7CE-F827658ACC88}" type="sibTrans" cxnId="{CD4674F7-944D-4446-9485-41DC2878556D}">
      <dgm:prSet/>
      <dgm:spPr/>
      <dgm:t>
        <a:bodyPr/>
        <a:lstStyle/>
        <a:p>
          <a:endParaRPr lang="es-ES"/>
        </a:p>
      </dgm:t>
    </dgm:pt>
    <dgm:pt modelId="{2808E7CA-6959-4A62-9CED-9CBEC7E5A2D1}" type="pres">
      <dgm:prSet presAssocID="{38B0CC33-018A-4A79-9D88-73FFBF6CB020}" presName="linear" presStyleCnt="0">
        <dgm:presLayoutVars>
          <dgm:animLvl val="lvl"/>
          <dgm:resizeHandles val="exact"/>
        </dgm:presLayoutVars>
      </dgm:prSet>
      <dgm:spPr/>
    </dgm:pt>
    <dgm:pt modelId="{05A70161-B293-4490-A3A6-226C7CDE1DCD}" type="pres">
      <dgm:prSet presAssocID="{0FEC79F0-B872-4DA5-BB98-FCF1E1B79579}" presName="parentText" presStyleLbl="node1" presStyleIdx="0" presStyleCnt="4">
        <dgm:presLayoutVars>
          <dgm:chMax val="0"/>
          <dgm:bulletEnabled val="1"/>
        </dgm:presLayoutVars>
      </dgm:prSet>
      <dgm:spPr/>
    </dgm:pt>
    <dgm:pt modelId="{728F4E17-7AE5-43C2-8E43-49E6E62E0828}" type="pres">
      <dgm:prSet presAssocID="{E1E2316C-6957-4801-B581-BCE59ECC7305}" presName="spacer" presStyleCnt="0"/>
      <dgm:spPr/>
    </dgm:pt>
    <dgm:pt modelId="{0BD3AD6A-EE8E-4543-A83E-ACBF04247861}" type="pres">
      <dgm:prSet presAssocID="{C2DD1DD8-8C6E-4794-BC9F-44B75C442AFA}" presName="parentText" presStyleLbl="node1" presStyleIdx="1" presStyleCnt="4">
        <dgm:presLayoutVars>
          <dgm:chMax val="0"/>
          <dgm:bulletEnabled val="1"/>
        </dgm:presLayoutVars>
      </dgm:prSet>
      <dgm:spPr/>
    </dgm:pt>
    <dgm:pt modelId="{FCFD1ACD-9BFF-489B-838B-33A6C8F049CC}" type="pres">
      <dgm:prSet presAssocID="{6E02982E-0372-48FC-B7CE-F827658ACC88}" presName="spacer" presStyleCnt="0"/>
      <dgm:spPr/>
    </dgm:pt>
    <dgm:pt modelId="{0D15AB31-39B1-417E-AD9A-1FA1A1371C7A}" type="pres">
      <dgm:prSet presAssocID="{F7F28764-3A70-42B3-B520-7B110A93E261}" presName="parentText" presStyleLbl="node1" presStyleIdx="2" presStyleCnt="4">
        <dgm:presLayoutVars>
          <dgm:chMax val="0"/>
          <dgm:bulletEnabled val="1"/>
        </dgm:presLayoutVars>
      </dgm:prSet>
      <dgm:spPr/>
    </dgm:pt>
    <dgm:pt modelId="{F121AB4E-F4F9-4A14-8AF0-A62FE6F7EDF3}" type="pres">
      <dgm:prSet presAssocID="{EEBF05D6-1BCF-4A94-B22D-C2FF6A5FCCCB}" presName="spacer" presStyleCnt="0"/>
      <dgm:spPr/>
    </dgm:pt>
    <dgm:pt modelId="{4C88E1EE-B236-4107-BAAB-96C45BF28901}" type="pres">
      <dgm:prSet presAssocID="{14F17B23-458C-4C0E-B60E-A377FE1FC301}" presName="parentText" presStyleLbl="node1" presStyleIdx="3" presStyleCnt="4">
        <dgm:presLayoutVars>
          <dgm:chMax val="0"/>
          <dgm:bulletEnabled val="1"/>
        </dgm:presLayoutVars>
      </dgm:prSet>
      <dgm:spPr/>
    </dgm:pt>
  </dgm:ptLst>
  <dgm:cxnLst>
    <dgm:cxn modelId="{42B9871E-3952-4613-9F50-D05635F99150}" srcId="{38B0CC33-018A-4A79-9D88-73FFBF6CB020}" destId="{14F17B23-458C-4C0E-B60E-A377FE1FC301}" srcOrd="3" destOrd="0" parTransId="{4266D180-953C-47EA-8B11-47E497B274B1}" sibTransId="{988B1FBC-B435-4524-9D5C-22403C325098}"/>
    <dgm:cxn modelId="{CFF6463C-4306-459F-8F87-6B8A499D52A8}" type="presOf" srcId="{C2DD1DD8-8C6E-4794-BC9F-44B75C442AFA}" destId="{0BD3AD6A-EE8E-4543-A83E-ACBF04247861}" srcOrd="0" destOrd="0" presId="urn:microsoft.com/office/officeart/2005/8/layout/vList2"/>
    <dgm:cxn modelId="{4A8C427D-816B-4EF6-9CCC-7C2EA363A61D}" type="presOf" srcId="{14F17B23-458C-4C0E-B60E-A377FE1FC301}" destId="{4C88E1EE-B236-4107-BAAB-96C45BF28901}" srcOrd="0" destOrd="0" presId="urn:microsoft.com/office/officeart/2005/8/layout/vList2"/>
    <dgm:cxn modelId="{7E19788A-D1FC-42BF-9553-8D4F43148228}" type="presOf" srcId="{38B0CC33-018A-4A79-9D88-73FFBF6CB020}" destId="{2808E7CA-6959-4A62-9CED-9CBEC7E5A2D1}" srcOrd="0" destOrd="0" presId="urn:microsoft.com/office/officeart/2005/8/layout/vList2"/>
    <dgm:cxn modelId="{293065AD-3CE6-4486-83B6-82F7F1BB7899}" srcId="{38B0CC33-018A-4A79-9D88-73FFBF6CB020}" destId="{0FEC79F0-B872-4DA5-BB98-FCF1E1B79579}" srcOrd="0" destOrd="0" parTransId="{82D880FA-7B10-4AA5-AA48-5C461B527428}" sibTransId="{E1E2316C-6957-4801-B581-BCE59ECC7305}"/>
    <dgm:cxn modelId="{565925D9-D1BA-4A2C-80E5-24E97821A602}" srcId="{38B0CC33-018A-4A79-9D88-73FFBF6CB020}" destId="{F7F28764-3A70-42B3-B520-7B110A93E261}" srcOrd="2" destOrd="0" parTransId="{A907BA26-A20F-42D8-98EA-345A921CF4B6}" sibTransId="{EEBF05D6-1BCF-4A94-B22D-C2FF6A5FCCCB}"/>
    <dgm:cxn modelId="{88ADB8E2-88AA-4896-91FE-9148A2056BA8}" type="presOf" srcId="{F7F28764-3A70-42B3-B520-7B110A93E261}" destId="{0D15AB31-39B1-417E-AD9A-1FA1A1371C7A}" srcOrd="0" destOrd="0" presId="urn:microsoft.com/office/officeart/2005/8/layout/vList2"/>
    <dgm:cxn modelId="{36A78AEC-C41D-47DA-9876-0553157DA514}" type="presOf" srcId="{0FEC79F0-B872-4DA5-BB98-FCF1E1B79579}" destId="{05A70161-B293-4490-A3A6-226C7CDE1DCD}" srcOrd="0" destOrd="0" presId="urn:microsoft.com/office/officeart/2005/8/layout/vList2"/>
    <dgm:cxn modelId="{CD4674F7-944D-4446-9485-41DC2878556D}" srcId="{38B0CC33-018A-4A79-9D88-73FFBF6CB020}" destId="{C2DD1DD8-8C6E-4794-BC9F-44B75C442AFA}" srcOrd="1" destOrd="0" parTransId="{455B4D38-2836-4866-A989-06DA02F92733}" sibTransId="{6E02982E-0372-48FC-B7CE-F827658ACC88}"/>
    <dgm:cxn modelId="{030993E9-8951-4473-B86B-84F4132A19ED}" type="presParOf" srcId="{2808E7CA-6959-4A62-9CED-9CBEC7E5A2D1}" destId="{05A70161-B293-4490-A3A6-226C7CDE1DCD}" srcOrd="0" destOrd="0" presId="urn:microsoft.com/office/officeart/2005/8/layout/vList2"/>
    <dgm:cxn modelId="{A46FE586-8416-4D9F-84F1-1ADB4DF77122}" type="presParOf" srcId="{2808E7CA-6959-4A62-9CED-9CBEC7E5A2D1}" destId="{728F4E17-7AE5-43C2-8E43-49E6E62E0828}" srcOrd="1" destOrd="0" presId="urn:microsoft.com/office/officeart/2005/8/layout/vList2"/>
    <dgm:cxn modelId="{1B01721F-2152-4CCF-8DED-A5805A0E266F}" type="presParOf" srcId="{2808E7CA-6959-4A62-9CED-9CBEC7E5A2D1}" destId="{0BD3AD6A-EE8E-4543-A83E-ACBF04247861}" srcOrd="2" destOrd="0" presId="urn:microsoft.com/office/officeart/2005/8/layout/vList2"/>
    <dgm:cxn modelId="{A8A224A9-7AD2-45A4-8AD3-3F17B66FEBD6}" type="presParOf" srcId="{2808E7CA-6959-4A62-9CED-9CBEC7E5A2D1}" destId="{FCFD1ACD-9BFF-489B-838B-33A6C8F049CC}" srcOrd="3" destOrd="0" presId="urn:microsoft.com/office/officeart/2005/8/layout/vList2"/>
    <dgm:cxn modelId="{3F1D91D9-B295-4EF1-B1D3-35634436AC5B}" type="presParOf" srcId="{2808E7CA-6959-4A62-9CED-9CBEC7E5A2D1}" destId="{0D15AB31-39B1-417E-AD9A-1FA1A1371C7A}" srcOrd="4" destOrd="0" presId="urn:microsoft.com/office/officeart/2005/8/layout/vList2"/>
    <dgm:cxn modelId="{2BEC28CE-45B4-4959-BFEE-C6DBDE93DE64}" type="presParOf" srcId="{2808E7CA-6959-4A62-9CED-9CBEC7E5A2D1}" destId="{F121AB4E-F4F9-4A14-8AF0-A62FE6F7EDF3}" srcOrd="5" destOrd="0" presId="urn:microsoft.com/office/officeart/2005/8/layout/vList2"/>
    <dgm:cxn modelId="{0BE09BAC-BB75-4CD6-A136-DDA53279F854}" type="presParOf" srcId="{2808E7CA-6959-4A62-9CED-9CBEC7E5A2D1}" destId="{4C88E1EE-B236-4107-BAAB-96C45BF2890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C009B00-CE4C-4D07-8A72-C7AC7414EC7E}"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3ED245C1-7E42-4E1B-947E-4CC2241EF51E}">
      <dgm:prSet/>
      <dgm:spPr/>
      <dgm:t>
        <a:bodyPr/>
        <a:lstStyle/>
        <a:p>
          <a:r>
            <a:rPr lang="es-ES"/>
            <a:t>En 2024 comenzó a implementar un asistente de navegación basado en inteligencia artificial y procesamiento del lenguaje natural (NLP). </a:t>
          </a:r>
          <a:endParaRPr lang="en-US"/>
        </a:p>
      </dgm:t>
    </dgm:pt>
    <dgm:pt modelId="{972C7141-DC58-4A27-BACC-96DF5D25352E}" type="parTrans" cxnId="{E979A4DF-141D-448E-8DE3-D186A160C005}">
      <dgm:prSet/>
      <dgm:spPr/>
      <dgm:t>
        <a:bodyPr/>
        <a:lstStyle/>
        <a:p>
          <a:endParaRPr lang="en-US"/>
        </a:p>
      </dgm:t>
    </dgm:pt>
    <dgm:pt modelId="{417C8419-405C-494D-B25C-F0C6671954D6}" type="sibTrans" cxnId="{E979A4DF-141D-448E-8DE3-D186A160C005}">
      <dgm:prSet/>
      <dgm:spPr/>
      <dgm:t>
        <a:bodyPr/>
        <a:lstStyle/>
        <a:p>
          <a:endParaRPr lang="en-US"/>
        </a:p>
      </dgm:t>
    </dgm:pt>
    <dgm:pt modelId="{08C0657C-BB51-4B26-A9D7-F973D3423D02}">
      <dgm:prSet/>
      <dgm:spPr/>
      <dgm:t>
        <a:bodyPr/>
        <a:lstStyle/>
        <a:p>
          <a:r>
            <a:rPr lang="es-ES"/>
            <a:t>El sistema permite a los pacientes describir en sus propias palabras sus necesidades cuando programan una consulta; el algoritmo utiliza modelos transformadores para comprender el texto, identificar casos de alta urgencia y ofrecer automáticamente la alternativa de atención más adecuada</a:t>
          </a:r>
          <a:endParaRPr lang="en-US"/>
        </a:p>
      </dgm:t>
    </dgm:pt>
    <dgm:pt modelId="{D1DFB8CD-AC56-410C-9DDE-67D4D740E081}" type="parTrans" cxnId="{0A93B7FB-2703-4BC2-A919-A97F927F46EC}">
      <dgm:prSet/>
      <dgm:spPr/>
      <dgm:t>
        <a:bodyPr/>
        <a:lstStyle/>
        <a:p>
          <a:endParaRPr lang="en-US"/>
        </a:p>
      </dgm:t>
    </dgm:pt>
    <dgm:pt modelId="{60738837-9C8D-4654-A1F3-116D1259F3E5}" type="sibTrans" cxnId="{0A93B7FB-2703-4BC2-A919-A97F927F46EC}">
      <dgm:prSet/>
      <dgm:spPr/>
      <dgm:t>
        <a:bodyPr/>
        <a:lstStyle/>
        <a:p>
          <a:endParaRPr lang="en-US"/>
        </a:p>
      </dgm:t>
    </dgm:pt>
    <dgm:pt modelId="{38229801-E332-4107-A6F6-83040E90BB12}">
      <dgm:prSet/>
      <dgm:spPr/>
      <dgm:t>
        <a:bodyPr/>
        <a:lstStyle/>
        <a:p>
          <a:r>
            <a:rPr lang="es-ES"/>
            <a:t>Un estudio de 2025 mostró que KPIN detectó correctamente los casos urgentes en el 97,7 % de las interacciones y recomendó la ruta de atención apropiada en el 88,9 % de los casos, La herramienta se apoya en una supervisión continua por equipos multidisciplinarios para ajustar los modelos y garantizar la seguridad clínica</a:t>
          </a:r>
          <a:endParaRPr lang="en-US"/>
        </a:p>
      </dgm:t>
    </dgm:pt>
    <dgm:pt modelId="{9A1D5B6F-B870-4F57-B736-EB3DD163A93B}" type="parTrans" cxnId="{52050173-C15B-49C3-B4CE-922E8F4CF7EC}">
      <dgm:prSet/>
      <dgm:spPr/>
      <dgm:t>
        <a:bodyPr/>
        <a:lstStyle/>
        <a:p>
          <a:endParaRPr lang="en-US"/>
        </a:p>
      </dgm:t>
    </dgm:pt>
    <dgm:pt modelId="{7A16A70F-ED08-476D-B60A-69EE73E7776C}" type="sibTrans" cxnId="{52050173-C15B-49C3-B4CE-922E8F4CF7EC}">
      <dgm:prSet/>
      <dgm:spPr/>
      <dgm:t>
        <a:bodyPr/>
        <a:lstStyle/>
        <a:p>
          <a:endParaRPr lang="en-US"/>
        </a:p>
      </dgm:t>
    </dgm:pt>
    <dgm:pt modelId="{B27AA27B-DF78-4ED1-B7B8-37FB7B9EC4D1}" type="pres">
      <dgm:prSet presAssocID="{AC009B00-CE4C-4D07-8A72-C7AC7414EC7E}" presName="Name0" presStyleCnt="0">
        <dgm:presLayoutVars>
          <dgm:dir/>
          <dgm:animLvl val="lvl"/>
          <dgm:resizeHandles val="exact"/>
        </dgm:presLayoutVars>
      </dgm:prSet>
      <dgm:spPr/>
    </dgm:pt>
    <dgm:pt modelId="{E4B8F8B8-DD48-47E1-AB2D-382A7BDF3E39}" type="pres">
      <dgm:prSet presAssocID="{38229801-E332-4107-A6F6-83040E90BB12}" presName="boxAndChildren" presStyleCnt="0"/>
      <dgm:spPr/>
    </dgm:pt>
    <dgm:pt modelId="{98284C98-F5BF-4325-BBEA-1E669831D7DD}" type="pres">
      <dgm:prSet presAssocID="{38229801-E332-4107-A6F6-83040E90BB12}" presName="parentTextBox" presStyleLbl="node1" presStyleIdx="0" presStyleCnt="3"/>
      <dgm:spPr/>
    </dgm:pt>
    <dgm:pt modelId="{1F9F37D6-E33E-44DA-9C87-EF332F6C2297}" type="pres">
      <dgm:prSet presAssocID="{60738837-9C8D-4654-A1F3-116D1259F3E5}" presName="sp" presStyleCnt="0"/>
      <dgm:spPr/>
    </dgm:pt>
    <dgm:pt modelId="{818A1DB9-230D-4298-B15D-458E7E52AA40}" type="pres">
      <dgm:prSet presAssocID="{08C0657C-BB51-4B26-A9D7-F973D3423D02}" presName="arrowAndChildren" presStyleCnt="0"/>
      <dgm:spPr/>
    </dgm:pt>
    <dgm:pt modelId="{8B6148A0-967B-4612-B49B-F58BE483CBAF}" type="pres">
      <dgm:prSet presAssocID="{08C0657C-BB51-4B26-A9D7-F973D3423D02}" presName="parentTextArrow" presStyleLbl="node1" presStyleIdx="1" presStyleCnt="3"/>
      <dgm:spPr/>
    </dgm:pt>
    <dgm:pt modelId="{9CC905FB-2F4E-44D8-AB79-1B2E6A4F5E23}" type="pres">
      <dgm:prSet presAssocID="{417C8419-405C-494D-B25C-F0C6671954D6}" presName="sp" presStyleCnt="0"/>
      <dgm:spPr/>
    </dgm:pt>
    <dgm:pt modelId="{5E1340F3-7FA5-4B14-B425-2606EDFA6E28}" type="pres">
      <dgm:prSet presAssocID="{3ED245C1-7E42-4E1B-947E-4CC2241EF51E}" presName="arrowAndChildren" presStyleCnt="0"/>
      <dgm:spPr/>
    </dgm:pt>
    <dgm:pt modelId="{48A5C3E0-7C8B-4E4B-A126-FF08C99F623E}" type="pres">
      <dgm:prSet presAssocID="{3ED245C1-7E42-4E1B-947E-4CC2241EF51E}" presName="parentTextArrow" presStyleLbl="node1" presStyleIdx="2" presStyleCnt="3"/>
      <dgm:spPr/>
    </dgm:pt>
  </dgm:ptLst>
  <dgm:cxnLst>
    <dgm:cxn modelId="{9B3C7113-E8B5-4AB9-A9DB-E7488D326765}" type="presOf" srcId="{38229801-E332-4107-A6F6-83040E90BB12}" destId="{98284C98-F5BF-4325-BBEA-1E669831D7DD}" srcOrd="0" destOrd="0" presId="urn:microsoft.com/office/officeart/2005/8/layout/process4"/>
    <dgm:cxn modelId="{F847CF14-005F-4A42-93E4-E7E39CBDD530}" type="presOf" srcId="{AC009B00-CE4C-4D07-8A72-C7AC7414EC7E}" destId="{B27AA27B-DF78-4ED1-B7B8-37FB7B9EC4D1}" srcOrd="0" destOrd="0" presId="urn:microsoft.com/office/officeart/2005/8/layout/process4"/>
    <dgm:cxn modelId="{F6328839-C520-404B-843C-A275C9692C28}" type="presOf" srcId="{3ED245C1-7E42-4E1B-947E-4CC2241EF51E}" destId="{48A5C3E0-7C8B-4E4B-A126-FF08C99F623E}" srcOrd="0" destOrd="0" presId="urn:microsoft.com/office/officeart/2005/8/layout/process4"/>
    <dgm:cxn modelId="{02120B64-76B9-432F-B8E2-708B114506AB}" type="presOf" srcId="{08C0657C-BB51-4B26-A9D7-F973D3423D02}" destId="{8B6148A0-967B-4612-B49B-F58BE483CBAF}" srcOrd="0" destOrd="0" presId="urn:microsoft.com/office/officeart/2005/8/layout/process4"/>
    <dgm:cxn modelId="{52050173-C15B-49C3-B4CE-922E8F4CF7EC}" srcId="{AC009B00-CE4C-4D07-8A72-C7AC7414EC7E}" destId="{38229801-E332-4107-A6F6-83040E90BB12}" srcOrd="2" destOrd="0" parTransId="{9A1D5B6F-B870-4F57-B736-EB3DD163A93B}" sibTransId="{7A16A70F-ED08-476D-B60A-69EE73E7776C}"/>
    <dgm:cxn modelId="{E979A4DF-141D-448E-8DE3-D186A160C005}" srcId="{AC009B00-CE4C-4D07-8A72-C7AC7414EC7E}" destId="{3ED245C1-7E42-4E1B-947E-4CC2241EF51E}" srcOrd="0" destOrd="0" parTransId="{972C7141-DC58-4A27-BACC-96DF5D25352E}" sibTransId="{417C8419-405C-494D-B25C-F0C6671954D6}"/>
    <dgm:cxn modelId="{0A93B7FB-2703-4BC2-A919-A97F927F46EC}" srcId="{AC009B00-CE4C-4D07-8A72-C7AC7414EC7E}" destId="{08C0657C-BB51-4B26-A9D7-F973D3423D02}" srcOrd="1" destOrd="0" parTransId="{D1DFB8CD-AC56-410C-9DDE-67D4D740E081}" sibTransId="{60738837-9C8D-4654-A1F3-116D1259F3E5}"/>
    <dgm:cxn modelId="{36FA2A47-FEC4-4683-9B0B-A377312CDE5C}" type="presParOf" srcId="{B27AA27B-DF78-4ED1-B7B8-37FB7B9EC4D1}" destId="{E4B8F8B8-DD48-47E1-AB2D-382A7BDF3E39}" srcOrd="0" destOrd="0" presId="urn:microsoft.com/office/officeart/2005/8/layout/process4"/>
    <dgm:cxn modelId="{853A8243-1603-4665-93EF-2FF7075AD5B7}" type="presParOf" srcId="{E4B8F8B8-DD48-47E1-AB2D-382A7BDF3E39}" destId="{98284C98-F5BF-4325-BBEA-1E669831D7DD}" srcOrd="0" destOrd="0" presId="urn:microsoft.com/office/officeart/2005/8/layout/process4"/>
    <dgm:cxn modelId="{71D54BDE-778A-41DD-895D-5E8E1D2CC9FC}" type="presParOf" srcId="{B27AA27B-DF78-4ED1-B7B8-37FB7B9EC4D1}" destId="{1F9F37D6-E33E-44DA-9C87-EF332F6C2297}" srcOrd="1" destOrd="0" presId="urn:microsoft.com/office/officeart/2005/8/layout/process4"/>
    <dgm:cxn modelId="{78F7B53A-7766-4DEF-A6F6-140FB1C8324F}" type="presParOf" srcId="{B27AA27B-DF78-4ED1-B7B8-37FB7B9EC4D1}" destId="{818A1DB9-230D-4298-B15D-458E7E52AA40}" srcOrd="2" destOrd="0" presId="urn:microsoft.com/office/officeart/2005/8/layout/process4"/>
    <dgm:cxn modelId="{E7B1CF9C-1EED-4C43-BD08-D8D9A33F0B79}" type="presParOf" srcId="{818A1DB9-230D-4298-B15D-458E7E52AA40}" destId="{8B6148A0-967B-4612-B49B-F58BE483CBAF}" srcOrd="0" destOrd="0" presId="urn:microsoft.com/office/officeart/2005/8/layout/process4"/>
    <dgm:cxn modelId="{1AF5E7C5-98AC-45EE-B630-2DB84D44B1EE}" type="presParOf" srcId="{B27AA27B-DF78-4ED1-B7B8-37FB7B9EC4D1}" destId="{9CC905FB-2F4E-44D8-AB79-1B2E6A4F5E23}" srcOrd="3" destOrd="0" presId="urn:microsoft.com/office/officeart/2005/8/layout/process4"/>
    <dgm:cxn modelId="{3594F4DD-8B4B-499B-A233-FCC040922475}" type="presParOf" srcId="{B27AA27B-DF78-4ED1-B7B8-37FB7B9EC4D1}" destId="{5E1340F3-7FA5-4B14-B425-2606EDFA6E28}" srcOrd="4" destOrd="0" presId="urn:microsoft.com/office/officeart/2005/8/layout/process4"/>
    <dgm:cxn modelId="{FE9785D4-C896-4630-B8A7-49D30E1B7D22}" type="presParOf" srcId="{5E1340F3-7FA5-4B14-B425-2606EDFA6E28}" destId="{48A5C3E0-7C8B-4E4B-A126-FF08C99F623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1E2143E-433B-4D99-A80F-98C44A0A2CC9}" type="doc">
      <dgm:prSet loTypeId="urn:microsoft.com/office/officeart/2005/8/layout/vList2" loCatId="list" qsTypeId="urn:microsoft.com/office/officeart/2005/8/quickstyle/simple2" qsCatId="simple" csTypeId="urn:microsoft.com/office/officeart/2005/8/colors/colorful5" csCatId="colorful" phldr="1"/>
      <dgm:spPr/>
      <dgm:t>
        <a:bodyPr/>
        <a:lstStyle/>
        <a:p>
          <a:endParaRPr lang="en-US"/>
        </a:p>
      </dgm:t>
    </dgm:pt>
    <dgm:pt modelId="{DAD09029-7AF6-4362-8CB6-B02361FB8E19}">
      <dgm:prSet/>
      <dgm:spPr/>
      <dgm:t>
        <a:bodyPr/>
        <a:lstStyle/>
        <a:p>
          <a:pPr>
            <a:lnSpc>
              <a:spcPct val="100000"/>
            </a:lnSpc>
          </a:pPr>
          <a:r>
            <a:rPr lang="es-ES"/>
            <a:t>Un </a:t>
          </a:r>
          <a:r>
            <a:rPr lang="es-ES" b="1"/>
            <a:t>Hackathon</a:t>
          </a:r>
          <a:r>
            <a:rPr lang="es-ES"/>
            <a:t> (combinación de "hacker" y "maratón") es un evento de colaboración intensiva de corta duración (generalmente de 24 a 48 horas) donde equipos multidisciplinarios trabajan con el objetivo de </a:t>
          </a:r>
          <a:r>
            <a:rPr lang="es-ES" b="1"/>
            <a:t>resolver un problema específico</a:t>
          </a:r>
          <a:r>
            <a:rPr lang="es-ES"/>
            <a:t> mediante el </a:t>
          </a:r>
          <a:r>
            <a:rPr lang="es-ES" b="1"/>
            <a:t>desarrollo rápido de ideas, prototipos o soluciones tecnológicas funcionales</a:t>
          </a:r>
          <a:r>
            <a:rPr lang="es-ES"/>
            <a:t>.</a:t>
          </a:r>
          <a:endParaRPr lang="en-US"/>
        </a:p>
      </dgm:t>
    </dgm:pt>
    <dgm:pt modelId="{0C4CC16C-7756-46A1-96CF-E482400C6E68}" type="parTrans" cxnId="{D2FEB976-4AE4-4296-82DC-33C32E28B85C}">
      <dgm:prSet/>
      <dgm:spPr/>
      <dgm:t>
        <a:bodyPr/>
        <a:lstStyle/>
        <a:p>
          <a:endParaRPr lang="en-US"/>
        </a:p>
      </dgm:t>
    </dgm:pt>
    <dgm:pt modelId="{7E376671-3315-4265-9EE7-DB57BA9DF08D}" type="sibTrans" cxnId="{D2FEB976-4AE4-4296-82DC-33C32E28B85C}">
      <dgm:prSet/>
      <dgm:spPr/>
      <dgm:t>
        <a:bodyPr/>
        <a:lstStyle/>
        <a:p>
          <a:endParaRPr lang="en-US"/>
        </a:p>
      </dgm:t>
    </dgm:pt>
    <dgm:pt modelId="{8E1F9E57-401A-400D-806B-71AE330FBDB3}">
      <dgm:prSet/>
      <dgm:spPr/>
      <dgm:t>
        <a:bodyPr/>
        <a:lstStyle/>
        <a:p>
          <a:pPr>
            <a:lnSpc>
              <a:spcPct val="100000"/>
            </a:lnSpc>
          </a:pPr>
          <a:r>
            <a:rPr lang="es-ES"/>
            <a:t>La clave de un hackathon es la </a:t>
          </a:r>
          <a:r>
            <a:rPr lang="es-ES" b="1"/>
            <a:t>diversidad de talentos</a:t>
          </a:r>
          <a:r>
            <a:rPr lang="es-ES"/>
            <a:t> concentrados en un plazo muy limitado: programadores, diseñadores, profesionales sanitarios, gestores, abogados y usuarios finales (pacientes o afiliados) se unen para generar soluciones innovadoras y viables.</a:t>
          </a:r>
          <a:endParaRPr lang="en-US"/>
        </a:p>
      </dgm:t>
    </dgm:pt>
    <dgm:pt modelId="{CA706115-71EC-4249-899B-23EDAD37298A}" type="parTrans" cxnId="{4B73BDA0-A19E-4E8D-8775-A0A2A9C90CEB}">
      <dgm:prSet/>
      <dgm:spPr/>
      <dgm:t>
        <a:bodyPr/>
        <a:lstStyle/>
        <a:p>
          <a:endParaRPr lang="en-US"/>
        </a:p>
      </dgm:t>
    </dgm:pt>
    <dgm:pt modelId="{C7F8BB7D-8780-453F-9B56-B04450F6FB70}" type="sibTrans" cxnId="{4B73BDA0-A19E-4E8D-8775-A0A2A9C90CEB}">
      <dgm:prSet/>
      <dgm:spPr/>
      <dgm:t>
        <a:bodyPr/>
        <a:lstStyle/>
        <a:p>
          <a:endParaRPr lang="en-US"/>
        </a:p>
      </dgm:t>
    </dgm:pt>
    <dgm:pt modelId="{87582618-69E3-4C25-A891-4448C8451EE7}" type="pres">
      <dgm:prSet presAssocID="{51E2143E-433B-4D99-A80F-98C44A0A2CC9}" presName="linear" presStyleCnt="0">
        <dgm:presLayoutVars>
          <dgm:animLvl val="lvl"/>
          <dgm:resizeHandles val="exact"/>
        </dgm:presLayoutVars>
      </dgm:prSet>
      <dgm:spPr/>
    </dgm:pt>
    <dgm:pt modelId="{9E82B097-0AB6-46F5-BCBC-6BCCCD83BFE2}" type="pres">
      <dgm:prSet presAssocID="{DAD09029-7AF6-4362-8CB6-B02361FB8E19}" presName="parentText" presStyleLbl="node1" presStyleIdx="0" presStyleCnt="2">
        <dgm:presLayoutVars>
          <dgm:chMax val="0"/>
          <dgm:bulletEnabled val="1"/>
        </dgm:presLayoutVars>
      </dgm:prSet>
      <dgm:spPr/>
    </dgm:pt>
    <dgm:pt modelId="{5857A495-42C3-45D1-9DA4-801E8D70A477}" type="pres">
      <dgm:prSet presAssocID="{7E376671-3315-4265-9EE7-DB57BA9DF08D}" presName="spacer" presStyleCnt="0"/>
      <dgm:spPr/>
    </dgm:pt>
    <dgm:pt modelId="{0D829653-F5CE-4DFB-AE12-C01A58F9A39D}" type="pres">
      <dgm:prSet presAssocID="{8E1F9E57-401A-400D-806B-71AE330FBDB3}" presName="parentText" presStyleLbl="node1" presStyleIdx="1" presStyleCnt="2">
        <dgm:presLayoutVars>
          <dgm:chMax val="0"/>
          <dgm:bulletEnabled val="1"/>
        </dgm:presLayoutVars>
      </dgm:prSet>
      <dgm:spPr/>
    </dgm:pt>
  </dgm:ptLst>
  <dgm:cxnLst>
    <dgm:cxn modelId="{33247824-0278-4131-8145-6DB38A583285}" type="presOf" srcId="{51E2143E-433B-4D99-A80F-98C44A0A2CC9}" destId="{87582618-69E3-4C25-A891-4448C8451EE7}" srcOrd="0" destOrd="0" presId="urn:microsoft.com/office/officeart/2005/8/layout/vList2"/>
    <dgm:cxn modelId="{AE24676F-1226-4C6F-91E9-CEF6EBACE4A2}" type="presOf" srcId="{DAD09029-7AF6-4362-8CB6-B02361FB8E19}" destId="{9E82B097-0AB6-46F5-BCBC-6BCCCD83BFE2}" srcOrd="0" destOrd="0" presId="urn:microsoft.com/office/officeart/2005/8/layout/vList2"/>
    <dgm:cxn modelId="{D2FEB976-4AE4-4296-82DC-33C32E28B85C}" srcId="{51E2143E-433B-4D99-A80F-98C44A0A2CC9}" destId="{DAD09029-7AF6-4362-8CB6-B02361FB8E19}" srcOrd="0" destOrd="0" parTransId="{0C4CC16C-7756-46A1-96CF-E482400C6E68}" sibTransId="{7E376671-3315-4265-9EE7-DB57BA9DF08D}"/>
    <dgm:cxn modelId="{4B73BDA0-A19E-4E8D-8775-A0A2A9C90CEB}" srcId="{51E2143E-433B-4D99-A80F-98C44A0A2CC9}" destId="{8E1F9E57-401A-400D-806B-71AE330FBDB3}" srcOrd="1" destOrd="0" parTransId="{CA706115-71EC-4249-899B-23EDAD37298A}" sibTransId="{C7F8BB7D-8780-453F-9B56-B04450F6FB70}"/>
    <dgm:cxn modelId="{7D1F42D9-3387-4580-9497-6391D98E6334}" type="presOf" srcId="{8E1F9E57-401A-400D-806B-71AE330FBDB3}" destId="{0D829653-F5CE-4DFB-AE12-C01A58F9A39D}" srcOrd="0" destOrd="0" presId="urn:microsoft.com/office/officeart/2005/8/layout/vList2"/>
    <dgm:cxn modelId="{102C8A44-F9CC-462C-A83A-09FEEB00BD8A}" type="presParOf" srcId="{87582618-69E3-4C25-A891-4448C8451EE7}" destId="{9E82B097-0AB6-46F5-BCBC-6BCCCD83BFE2}" srcOrd="0" destOrd="0" presId="urn:microsoft.com/office/officeart/2005/8/layout/vList2"/>
    <dgm:cxn modelId="{36CD6B17-6997-400E-8E1D-2CE69059A4A8}" type="presParOf" srcId="{87582618-69E3-4C25-A891-4448C8451EE7}" destId="{5857A495-42C3-45D1-9DA4-801E8D70A477}" srcOrd="1" destOrd="0" presId="urn:microsoft.com/office/officeart/2005/8/layout/vList2"/>
    <dgm:cxn modelId="{22C0F1E1-3919-49F1-AE33-E2B62899A774}" type="presParOf" srcId="{87582618-69E3-4C25-A891-4448C8451EE7}" destId="{0D829653-F5CE-4DFB-AE12-C01A58F9A39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E7FD684-C8F5-4BE6-B129-8B1AFCD9B6B2}"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52D33F14-4456-4D3D-A42E-A3452FCACBF0}">
      <dgm:prSet/>
      <dgm:spPr/>
      <dgm:t>
        <a:bodyPr/>
        <a:lstStyle/>
        <a:p>
          <a:r>
            <a:rPr lang="es-ES" dirty="0"/>
            <a:t>Protege tus datos y las representaciones de esos datos (modelos) serán tu ventaja competitiva. No subcontrates eso, protégelos., encuentra alguien con quién apropiarte de las habilidades necesarias.</a:t>
          </a:r>
          <a:endParaRPr lang="en-US" dirty="0"/>
        </a:p>
      </dgm:t>
    </dgm:pt>
    <dgm:pt modelId="{89A3971A-7824-41AA-9E1E-6B55FDA272E6}" type="parTrans" cxnId="{DEA8B169-EED1-42BE-8F6B-5CA25F8C0466}">
      <dgm:prSet/>
      <dgm:spPr/>
      <dgm:t>
        <a:bodyPr/>
        <a:lstStyle/>
        <a:p>
          <a:endParaRPr lang="en-US"/>
        </a:p>
      </dgm:t>
    </dgm:pt>
    <dgm:pt modelId="{55E42967-E795-4BC3-9883-D6FC51E2A4D8}" type="sibTrans" cxnId="{DEA8B169-EED1-42BE-8F6B-5CA25F8C0466}">
      <dgm:prSet/>
      <dgm:spPr/>
      <dgm:t>
        <a:bodyPr/>
        <a:lstStyle/>
        <a:p>
          <a:endParaRPr lang="en-US"/>
        </a:p>
      </dgm:t>
    </dgm:pt>
    <dgm:pt modelId="{E4B934D0-129E-4EAA-97D2-D9E81B8063DF}">
      <dgm:prSet/>
      <dgm:spPr/>
      <dgm:t>
        <a:bodyPr/>
        <a:lstStyle/>
        <a:p>
          <a:r>
            <a:rPr lang="es-ES" dirty="0"/>
            <a:t>Mantén los principios de transparencia y confianza para poder comprender y explicar las recomendaciones y decisiones realizadas por la IA  y estarás listo para las innovaciones siguientes</a:t>
          </a:r>
          <a:endParaRPr lang="en-US" dirty="0"/>
        </a:p>
      </dgm:t>
    </dgm:pt>
    <dgm:pt modelId="{57797134-5BB8-4316-A31D-358FF5863E43}" type="parTrans" cxnId="{0019BBBF-71BB-407D-AE92-EDE71ACA693B}">
      <dgm:prSet/>
      <dgm:spPr/>
      <dgm:t>
        <a:bodyPr/>
        <a:lstStyle/>
        <a:p>
          <a:endParaRPr lang="en-US"/>
        </a:p>
      </dgm:t>
    </dgm:pt>
    <dgm:pt modelId="{1CA32412-F381-470B-BA49-42413D288623}" type="sibTrans" cxnId="{0019BBBF-71BB-407D-AE92-EDE71ACA693B}">
      <dgm:prSet/>
      <dgm:spPr/>
      <dgm:t>
        <a:bodyPr/>
        <a:lstStyle/>
        <a:p>
          <a:endParaRPr lang="en-US"/>
        </a:p>
      </dgm:t>
    </dgm:pt>
    <dgm:pt modelId="{453C3136-DC68-44F4-8D8A-3D983B2407A2}">
      <dgm:prSet/>
      <dgm:spPr/>
      <dgm:t>
        <a:bodyPr/>
        <a:lstStyle/>
        <a:p>
          <a:r>
            <a:rPr lang="es-ES"/>
            <a:t>Asegurate de que tu IA se implemente de manera ética y que tus modelos sean entrenados con datos de calidad a los que se acceda legalmente. Datos precisos y relevantes controlando sesgos y otros elementos tóxicos</a:t>
          </a:r>
          <a:endParaRPr lang="en-US"/>
        </a:p>
      </dgm:t>
    </dgm:pt>
    <dgm:pt modelId="{74FAAD86-08CE-4BF1-92FD-14E1A5A34044}" type="parTrans" cxnId="{B3A1A8A5-3060-4112-8A9E-E8189B985DC9}">
      <dgm:prSet/>
      <dgm:spPr/>
      <dgm:t>
        <a:bodyPr/>
        <a:lstStyle/>
        <a:p>
          <a:endParaRPr lang="en-US"/>
        </a:p>
      </dgm:t>
    </dgm:pt>
    <dgm:pt modelId="{8842BEEE-C60B-43F0-BD7F-663D130B2192}" type="sibTrans" cxnId="{B3A1A8A5-3060-4112-8A9E-E8189B985DC9}">
      <dgm:prSet/>
      <dgm:spPr/>
      <dgm:t>
        <a:bodyPr/>
        <a:lstStyle/>
        <a:p>
          <a:endParaRPr lang="en-US"/>
        </a:p>
      </dgm:t>
    </dgm:pt>
    <dgm:pt modelId="{748E230C-3F68-4565-9FB7-D86C1E986B1F}">
      <dgm:prSet/>
      <dgm:spPr/>
      <dgm:t>
        <a:bodyPr/>
        <a:lstStyle/>
        <a:p>
          <a:r>
            <a:rPr lang="es-ES"/>
            <a:t>No seas un “pasajero” necesitas empoderarte en plataformas y procesos para controlar el destino de tu IA. No es necesario que seas un experto, cada empresario, dirigente, político, regulador, deben tener una base desde donde tomar decisiones informadas. </a:t>
          </a:r>
          <a:endParaRPr lang="en-US"/>
        </a:p>
      </dgm:t>
    </dgm:pt>
    <dgm:pt modelId="{43E8D63B-5838-4B24-91AB-5E4B082A25FF}" type="parTrans" cxnId="{656FF9CE-5B11-4C24-A3AE-84BCFE6EA084}">
      <dgm:prSet/>
      <dgm:spPr/>
      <dgm:t>
        <a:bodyPr/>
        <a:lstStyle/>
        <a:p>
          <a:endParaRPr lang="en-US"/>
        </a:p>
      </dgm:t>
    </dgm:pt>
    <dgm:pt modelId="{705E01F5-3FE7-45FF-AE6D-34351C1CAC69}" type="sibTrans" cxnId="{656FF9CE-5B11-4C24-A3AE-84BCFE6EA084}">
      <dgm:prSet/>
      <dgm:spPr/>
      <dgm:t>
        <a:bodyPr/>
        <a:lstStyle/>
        <a:p>
          <a:endParaRPr lang="en-US"/>
        </a:p>
      </dgm:t>
    </dgm:pt>
    <dgm:pt modelId="{43CC8E27-115F-412D-9C39-2BE84C31ACE7}" type="pres">
      <dgm:prSet presAssocID="{0E7FD684-C8F5-4BE6-B129-8B1AFCD9B6B2}" presName="Name0" presStyleCnt="0">
        <dgm:presLayoutVars>
          <dgm:dir/>
          <dgm:resizeHandles val="exact"/>
        </dgm:presLayoutVars>
      </dgm:prSet>
      <dgm:spPr/>
    </dgm:pt>
    <dgm:pt modelId="{18F11164-F550-4D84-AD63-1347979D60C3}" type="pres">
      <dgm:prSet presAssocID="{52D33F14-4456-4D3D-A42E-A3452FCACBF0}" presName="node" presStyleLbl="node1" presStyleIdx="0" presStyleCnt="4">
        <dgm:presLayoutVars>
          <dgm:bulletEnabled val="1"/>
        </dgm:presLayoutVars>
      </dgm:prSet>
      <dgm:spPr/>
    </dgm:pt>
    <dgm:pt modelId="{DEF49EA1-262C-43F4-883A-C5ACF815FEEF}" type="pres">
      <dgm:prSet presAssocID="{55E42967-E795-4BC3-9883-D6FC51E2A4D8}" presName="sibTrans" presStyleLbl="sibTrans1D1" presStyleIdx="0" presStyleCnt="3"/>
      <dgm:spPr/>
    </dgm:pt>
    <dgm:pt modelId="{056576D8-B4E1-41FF-A2ED-4BA188ADD194}" type="pres">
      <dgm:prSet presAssocID="{55E42967-E795-4BC3-9883-D6FC51E2A4D8}" presName="connectorText" presStyleLbl="sibTrans1D1" presStyleIdx="0" presStyleCnt="3"/>
      <dgm:spPr/>
    </dgm:pt>
    <dgm:pt modelId="{F0795974-3F5E-4463-9222-B44A453BC7DC}" type="pres">
      <dgm:prSet presAssocID="{E4B934D0-129E-4EAA-97D2-D9E81B8063DF}" presName="node" presStyleLbl="node1" presStyleIdx="1" presStyleCnt="4">
        <dgm:presLayoutVars>
          <dgm:bulletEnabled val="1"/>
        </dgm:presLayoutVars>
      </dgm:prSet>
      <dgm:spPr/>
    </dgm:pt>
    <dgm:pt modelId="{54D9638C-78EE-4A19-BB55-BE11E4F11E09}" type="pres">
      <dgm:prSet presAssocID="{1CA32412-F381-470B-BA49-42413D288623}" presName="sibTrans" presStyleLbl="sibTrans1D1" presStyleIdx="1" presStyleCnt="3"/>
      <dgm:spPr/>
    </dgm:pt>
    <dgm:pt modelId="{2B3B1D95-BE1F-462B-B9E1-654DE192D48A}" type="pres">
      <dgm:prSet presAssocID="{1CA32412-F381-470B-BA49-42413D288623}" presName="connectorText" presStyleLbl="sibTrans1D1" presStyleIdx="1" presStyleCnt="3"/>
      <dgm:spPr/>
    </dgm:pt>
    <dgm:pt modelId="{1C0060D4-ED53-4EF1-86B0-E45B38FBAA4B}" type="pres">
      <dgm:prSet presAssocID="{453C3136-DC68-44F4-8D8A-3D983B2407A2}" presName="node" presStyleLbl="node1" presStyleIdx="2" presStyleCnt="4">
        <dgm:presLayoutVars>
          <dgm:bulletEnabled val="1"/>
        </dgm:presLayoutVars>
      </dgm:prSet>
      <dgm:spPr/>
    </dgm:pt>
    <dgm:pt modelId="{E59A9603-4EBB-4C0E-AF71-2EE1BC8A4FF1}" type="pres">
      <dgm:prSet presAssocID="{8842BEEE-C60B-43F0-BD7F-663D130B2192}" presName="sibTrans" presStyleLbl="sibTrans1D1" presStyleIdx="2" presStyleCnt="3"/>
      <dgm:spPr/>
    </dgm:pt>
    <dgm:pt modelId="{79F99505-3E09-4684-B426-2C156748159E}" type="pres">
      <dgm:prSet presAssocID="{8842BEEE-C60B-43F0-BD7F-663D130B2192}" presName="connectorText" presStyleLbl="sibTrans1D1" presStyleIdx="2" presStyleCnt="3"/>
      <dgm:spPr/>
    </dgm:pt>
    <dgm:pt modelId="{2AD05CB0-BC0F-4CF5-8BC4-962FD6E82095}" type="pres">
      <dgm:prSet presAssocID="{748E230C-3F68-4565-9FB7-D86C1E986B1F}" presName="node" presStyleLbl="node1" presStyleIdx="3" presStyleCnt="4">
        <dgm:presLayoutVars>
          <dgm:bulletEnabled val="1"/>
        </dgm:presLayoutVars>
      </dgm:prSet>
      <dgm:spPr/>
    </dgm:pt>
  </dgm:ptLst>
  <dgm:cxnLst>
    <dgm:cxn modelId="{2166BE00-871E-4DFF-969E-56B1941100CA}" type="presOf" srcId="{8842BEEE-C60B-43F0-BD7F-663D130B2192}" destId="{E59A9603-4EBB-4C0E-AF71-2EE1BC8A4FF1}" srcOrd="0" destOrd="0" presId="urn:microsoft.com/office/officeart/2016/7/layout/RepeatingBendingProcessNew"/>
    <dgm:cxn modelId="{DDCC6F0D-844F-44C4-B3AC-8D48C65F307E}" type="presOf" srcId="{453C3136-DC68-44F4-8D8A-3D983B2407A2}" destId="{1C0060D4-ED53-4EF1-86B0-E45B38FBAA4B}" srcOrd="0" destOrd="0" presId="urn:microsoft.com/office/officeart/2016/7/layout/RepeatingBendingProcessNew"/>
    <dgm:cxn modelId="{17905F11-5D2B-4E17-8086-C3872A774B6A}" type="presOf" srcId="{55E42967-E795-4BC3-9883-D6FC51E2A4D8}" destId="{DEF49EA1-262C-43F4-883A-C5ACF815FEEF}" srcOrd="0" destOrd="0" presId="urn:microsoft.com/office/officeart/2016/7/layout/RepeatingBendingProcessNew"/>
    <dgm:cxn modelId="{5CC0E021-2798-4F06-9D0F-EEB25EFC67B3}" type="presOf" srcId="{E4B934D0-129E-4EAA-97D2-D9E81B8063DF}" destId="{F0795974-3F5E-4463-9222-B44A453BC7DC}" srcOrd="0" destOrd="0" presId="urn:microsoft.com/office/officeart/2016/7/layout/RepeatingBendingProcessNew"/>
    <dgm:cxn modelId="{837E392D-E1D2-40E5-B741-178E4BD170E3}" type="presOf" srcId="{1CA32412-F381-470B-BA49-42413D288623}" destId="{2B3B1D95-BE1F-462B-B9E1-654DE192D48A}" srcOrd="1" destOrd="0" presId="urn:microsoft.com/office/officeart/2016/7/layout/RepeatingBendingProcessNew"/>
    <dgm:cxn modelId="{DEA8B169-EED1-42BE-8F6B-5CA25F8C0466}" srcId="{0E7FD684-C8F5-4BE6-B129-8B1AFCD9B6B2}" destId="{52D33F14-4456-4D3D-A42E-A3452FCACBF0}" srcOrd="0" destOrd="0" parTransId="{89A3971A-7824-41AA-9E1E-6B55FDA272E6}" sibTransId="{55E42967-E795-4BC3-9883-D6FC51E2A4D8}"/>
    <dgm:cxn modelId="{C51A434A-FA83-449C-8673-54DA8BE98DEF}" type="presOf" srcId="{0E7FD684-C8F5-4BE6-B129-8B1AFCD9B6B2}" destId="{43CC8E27-115F-412D-9C39-2BE84C31ACE7}" srcOrd="0" destOrd="0" presId="urn:microsoft.com/office/officeart/2016/7/layout/RepeatingBendingProcessNew"/>
    <dgm:cxn modelId="{0F60D659-A353-4937-B09A-3DB74E2768F8}" type="presOf" srcId="{8842BEEE-C60B-43F0-BD7F-663D130B2192}" destId="{79F99505-3E09-4684-B426-2C156748159E}" srcOrd="1" destOrd="0" presId="urn:microsoft.com/office/officeart/2016/7/layout/RepeatingBendingProcessNew"/>
    <dgm:cxn modelId="{108CEE79-5A1F-48F6-9507-DE8E404365DC}" type="presOf" srcId="{55E42967-E795-4BC3-9883-D6FC51E2A4D8}" destId="{056576D8-B4E1-41FF-A2ED-4BA188ADD194}" srcOrd="1" destOrd="0" presId="urn:microsoft.com/office/officeart/2016/7/layout/RepeatingBendingProcessNew"/>
    <dgm:cxn modelId="{CB477F90-3F3D-497A-93A2-E93AEDC06E0A}" type="presOf" srcId="{748E230C-3F68-4565-9FB7-D86C1E986B1F}" destId="{2AD05CB0-BC0F-4CF5-8BC4-962FD6E82095}" srcOrd="0" destOrd="0" presId="urn:microsoft.com/office/officeart/2016/7/layout/RepeatingBendingProcessNew"/>
    <dgm:cxn modelId="{F0042598-1C44-4D23-8264-7CDD1490BD32}" type="presOf" srcId="{52D33F14-4456-4D3D-A42E-A3452FCACBF0}" destId="{18F11164-F550-4D84-AD63-1347979D60C3}" srcOrd="0" destOrd="0" presId="urn:microsoft.com/office/officeart/2016/7/layout/RepeatingBendingProcessNew"/>
    <dgm:cxn modelId="{BF99D6A0-CBE3-4525-B1BF-70412367FFBA}" type="presOf" srcId="{1CA32412-F381-470B-BA49-42413D288623}" destId="{54D9638C-78EE-4A19-BB55-BE11E4F11E09}" srcOrd="0" destOrd="0" presId="urn:microsoft.com/office/officeart/2016/7/layout/RepeatingBendingProcessNew"/>
    <dgm:cxn modelId="{B3A1A8A5-3060-4112-8A9E-E8189B985DC9}" srcId="{0E7FD684-C8F5-4BE6-B129-8B1AFCD9B6B2}" destId="{453C3136-DC68-44F4-8D8A-3D983B2407A2}" srcOrd="2" destOrd="0" parTransId="{74FAAD86-08CE-4BF1-92FD-14E1A5A34044}" sibTransId="{8842BEEE-C60B-43F0-BD7F-663D130B2192}"/>
    <dgm:cxn modelId="{0019BBBF-71BB-407D-AE92-EDE71ACA693B}" srcId="{0E7FD684-C8F5-4BE6-B129-8B1AFCD9B6B2}" destId="{E4B934D0-129E-4EAA-97D2-D9E81B8063DF}" srcOrd="1" destOrd="0" parTransId="{57797134-5BB8-4316-A31D-358FF5863E43}" sibTransId="{1CA32412-F381-470B-BA49-42413D288623}"/>
    <dgm:cxn modelId="{656FF9CE-5B11-4C24-A3AE-84BCFE6EA084}" srcId="{0E7FD684-C8F5-4BE6-B129-8B1AFCD9B6B2}" destId="{748E230C-3F68-4565-9FB7-D86C1E986B1F}" srcOrd="3" destOrd="0" parTransId="{43E8D63B-5838-4B24-91AB-5E4B082A25FF}" sibTransId="{705E01F5-3FE7-45FF-AE6D-34351C1CAC69}"/>
    <dgm:cxn modelId="{537EC708-4BE6-48C9-93EC-F61D63949238}" type="presParOf" srcId="{43CC8E27-115F-412D-9C39-2BE84C31ACE7}" destId="{18F11164-F550-4D84-AD63-1347979D60C3}" srcOrd="0" destOrd="0" presId="urn:microsoft.com/office/officeart/2016/7/layout/RepeatingBendingProcessNew"/>
    <dgm:cxn modelId="{C06F60EE-92F9-4684-9734-07DA24DF8505}" type="presParOf" srcId="{43CC8E27-115F-412D-9C39-2BE84C31ACE7}" destId="{DEF49EA1-262C-43F4-883A-C5ACF815FEEF}" srcOrd="1" destOrd="0" presId="urn:microsoft.com/office/officeart/2016/7/layout/RepeatingBendingProcessNew"/>
    <dgm:cxn modelId="{837A4387-D1B7-4E5A-8A28-4507AB2D4CA4}" type="presParOf" srcId="{DEF49EA1-262C-43F4-883A-C5ACF815FEEF}" destId="{056576D8-B4E1-41FF-A2ED-4BA188ADD194}" srcOrd="0" destOrd="0" presId="urn:microsoft.com/office/officeart/2016/7/layout/RepeatingBendingProcessNew"/>
    <dgm:cxn modelId="{2CF0955A-CBBF-4E5D-AFBD-EE70B9ADFABD}" type="presParOf" srcId="{43CC8E27-115F-412D-9C39-2BE84C31ACE7}" destId="{F0795974-3F5E-4463-9222-B44A453BC7DC}" srcOrd="2" destOrd="0" presId="urn:microsoft.com/office/officeart/2016/7/layout/RepeatingBendingProcessNew"/>
    <dgm:cxn modelId="{D4B7C5E5-C5A6-4AD7-B5EC-D297547C59BF}" type="presParOf" srcId="{43CC8E27-115F-412D-9C39-2BE84C31ACE7}" destId="{54D9638C-78EE-4A19-BB55-BE11E4F11E09}" srcOrd="3" destOrd="0" presId="urn:microsoft.com/office/officeart/2016/7/layout/RepeatingBendingProcessNew"/>
    <dgm:cxn modelId="{A5A1B1C8-2E6D-4F42-969B-90957BF24D77}" type="presParOf" srcId="{54D9638C-78EE-4A19-BB55-BE11E4F11E09}" destId="{2B3B1D95-BE1F-462B-B9E1-654DE192D48A}" srcOrd="0" destOrd="0" presId="urn:microsoft.com/office/officeart/2016/7/layout/RepeatingBendingProcessNew"/>
    <dgm:cxn modelId="{FAAACC92-D235-4EBF-B116-38A3A5D5FA82}" type="presParOf" srcId="{43CC8E27-115F-412D-9C39-2BE84C31ACE7}" destId="{1C0060D4-ED53-4EF1-86B0-E45B38FBAA4B}" srcOrd="4" destOrd="0" presId="urn:microsoft.com/office/officeart/2016/7/layout/RepeatingBendingProcessNew"/>
    <dgm:cxn modelId="{D8B89EBC-8221-49AF-B150-6C2CBB32B8CD}" type="presParOf" srcId="{43CC8E27-115F-412D-9C39-2BE84C31ACE7}" destId="{E59A9603-4EBB-4C0E-AF71-2EE1BC8A4FF1}" srcOrd="5" destOrd="0" presId="urn:microsoft.com/office/officeart/2016/7/layout/RepeatingBendingProcessNew"/>
    <dgm:cxn modelId="{1E065BD4-2B61-44DA-A514-6DC2130003C9}" type="presParOf" srcId="{E59A9603-4EBB-4C0E-AF71-2EE1BC8A4FF1}" destId="{79F99505-3E09-4684-B426-2C156748159E}" srcOrd="0" destOrd="0" presId="urn:microsoft.com/office/officeart/2016/7/layout/RepeatingBendingProcessNew"/>
    <dgm:cxn modelId="{B3554B53-E4D2-4424-B852-A3865182A483}" type="presParOf" srcId="{43CC8E27-115F-412D-9C39-2BE84C31ACE7}" destId="{2AD05CB0-BC0F-4CF5-8BC4-962FD6E82095}" srcOrd="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73F45-BA51-4996-B28A-BD710B2C1301}">
      <dsp:nvSpPr>
        <dsp:cNvPr id="0" name=""/>
        <dsp:cNvSpPr/>
      </dsp:nvSpPr>
      <dsp:spPr>
        <a:xfrm>
          <a:off x="0" y="2569"/>
          <a:ext cx="11929219" cy="1314494"/>
        </a:xfrm>
        <a:prstGeom prst="roundRect">
          <a:avLst>
            <a:gd name="adj" fmla="val 10000"/>
          </a:avLst>
        </a:prstGeom>
        <a:solidFill>
          <a:srgbClr val="ED7D31">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8C3416F-979E-44D1-A287-0DA45056A304}">
      <dsp:nvSpPr>
        <dsp:cNvPr id="0" name=""/>
        <dsp:cNvSpPr/>
      </dsp:nvSpPr>
      <dsp:spPr>
        <a:xfrm>
          <a:off x="397634" y="298330"/>
          <a:ext cx="723678" cy="7229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3CDB7D-FA39-49B4-BC69-75D165555881}">
      <dsp:nvSpPr>
        <dsp:cNvPr id="0" name=""/>
        <dsp:cNvSpPr/>
      </dsp:nvSpPr>
      <dsp:spPr>
        <a:xfrm>
          <a:off x="1518948" y="2569"/>
          <a:ext cx="10208643" cy="1315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53" tIns="139253" rIns="139253" bIns="139253" numCol="1" spcCol="1270" anchor="ctr" anchorCtr="0">
          <a:noAutofit/>
        </a:bodyPr>
        <a:lstStyle/>
        <a:p>
          <a:pPr marL="0" lvl="0" indent="0" algn="l" defTabSz="622300">
            <a:lnSpc>
              <a:spcPct val="100000"/>
            </a:lnSpc>
            <a:spcBef>
              <a:spcPct val="0"/>
            </a:spcBef>
            <a:spcAft>
              <a:spcPct val="35000"/>
            </a:spcAft>
            <a:buNone/>
          </a:pPr>
          <a:r>
            <a:rPr lang="es-ES" sz="1400" kern="1200" dirty="0">
              <a:solidFill>
                <a:sysClr val="window" lastClr="FFFFFF">
                  <a:hueOff val="0"/>
                  <a:satOff val="0"/>
                  <a:lumOff val="0"/>
                  <a:alphaOff val="0"/>
                </a:sysClr>
              </a:solidFill>
              <a:latin typeface="Calibri" panose="020F0502020204030204"/>
              <a:ea typeface="+mn-ea"/>
              <a:cs typeface="+mn-cs"/>
            </a:rPr>
            <a:t>Ingeniero en Producción, Premio Ingenieros del Banco Provincia de Buenos Aires (Medalla de Oro)  Licenciado en Ciencias (Mejor Promedio de Graduación) MS en Política y Economía (UBA) y  MS en Política y Gestión de la Ciencia y la Tecnología (UBA) MS en Pedagogía y </a:t>
          </a:r>
          <a:r>
            <a:rPr lang="es-ES" sz="1400" kern="1200" dirty="0" err="1">
              <a:solidFill>
                <a:sysClr val="window" lastClr="FFFFFF">
                  <a:hueOff val="0"/>
                  <a:satOff val="0"/>
                  <a:lumOff val="0"/>
                  <a:alphaOff val="0"/>
                </a:sysClr>
              </a:solidFill>
              <a:latin typeface="Calibri" panose="020F0502020204030204"/>
              <a:ea typeface="+mn-ea"/>
              <a:cs typeface="+mn-cs"/>
            </a:rPr>
            <a:t>DIdáctica</a:t>
          </a:r>
          <a:r>
            <a:rPr lang="es-ES" sz="1400" kern="1200" dirty="0">
              <a:solidFill>
                <a:sysClr val="window" lastClr="FFFFFF">
                  <a:hueOff val="0"/>
                  <a:satOff val="0"/>
                  <a:lumOff val="0"/>
                  <a:alphaOff val="0"/>
                </a:sysClr>
              </a:solidFill>
              <a:latin typeface="Calibri" panose="020F0502020204030204"/>
              <a:ea typeface="+mn-ea"/>
              <a:cs typeface="+mn-cs"/>
            </a:rPr>
            <a:t> (UBA). Certificaciones, Insignias y Trofeos Internacionales en </a:t>
          </a:r>
          <a:r>
            <a:rPr lang="es-ES" sz="1400" kern="1200" dirty="0" err="1">
              <a:solidFill>
                <a:sysClr val="window" lastClr="FFFFFF">
                  <a:hueOff val="0"/>
                  <a:satOff val="0"/>
                  <a:lumOff val="0"/>
                  <a:alphaOff val="0"/>
                </a:sysClr>
              </a:solidFill>
              <a:latin typeface="Calibri" panose="020F0502020204030204"/>
              <a:ea typeface="+mn-ea"/>
              <a:cs typeface="+mn-cs"/>
            </a:rPr>
            <a:t>TICs</a:t>
          </a:r>
          <a:r>
            <a:rPr lang="es-ES" sz="1400" kern="1200" dirty="0">
              <a:solidFill>
                <a:sysClr val="window" lastClr="FFFFFF">
                  <a:hueOff val="0"/>
                  <a:satOff val="0"/>
                  <a:lumOff val="0"/>
                  <a:alphaOff val="0"/>
                </a:sysClr>
              </a:solidFill>
              <a:latin typeface="Calibri" panose="020F0502020204030204"/>
              <a:ea typeface="+mn-ea"/>
              <a:cs typeface="+mn-cs"/>
            </a:rPr>
            <a:t> de Peoplecert, Axelos, Atlassian, AMPG, </a:t>
          </a:r>
          <a:r>
            <a:rPr lang="es-ES" sz="1400" kern="1200" dirty="0" err="1">
              <a:solidFill>
                <a:sysClr val="window" lastClr="FFFFFF">
                  <a:hueOff val="0"/>
                  <a:satOff val="0"/>
                  <a:lumOff val="0"/>
                  <a:alphaOff val="0"/>
                </a:sysClr>
              </a:solidFill>
              <a:latin typeface="Calibri" panose="020F0502020204030204"/>
              <a:ea typeface="+mn-ea"/>
              <a:cs typeface="+mn-cs"/>
            </a:rPr>
            <a:t>Isolearn</a:t>
          </a:r>
          <a:r>
            <a:rPr lang="es-ES" sz="1400" kern="1200" dirty="0">
              <a:solidFill>
                <a:sysClr val="window" lastClr="FFFFFF">
                  <a:hueOff val="0"/>
                  <a:satOff val="0"/>
                  <a:lumOff val="0"/>
                  <a:alphaOff val="0"/>
                </a:sysClr>
              </a:solidFill>
              <a:latin typeface="Calibri" panose="020F0502020204030204"/>
              <a:ea typeface="+mn-ea"/>
              <a:cs typeface="+mn-cs"/>
            </a:rPr>
            <a:t>, IBM, Microsoft, ScrumLearn, etc. Proyecto Ganador 1º Premio Emprendedor 2016 Banco BBVA.  Ex Presidente de la Comisión de Presupuesto y Administración del 1º Consejo Superior de la Universidad Nacional San Martín.  Proyectista 1º Museo Interactivo de Ciencias </a:t>
          </a:r>
          <a:r>
            <a:rPr lang="es-ES" sz="1400" kern="1200" dirty="0" err="1">
              <a:solidFill>
                <a:sysClr val="window" lastClr="FFFFFF">
                  <a:hueOff val="0"/>
                  <a:satOff val="0"/>
                  <a:lumOff val="0"/>
                  <a:alphaOff val="0"/>
                </a:sysClr>
              </a:solidFill>
              <a:latin typeface="Calibri" panose="020F0502020204030204"/>
              <a:ea typeface="+mn-ea"/>
              <a:cs typeface="+mn-cs"/>
            </a:rPr>
            <a:t>Abremate</a:t>
          </a:r>
          <a:r>
            <a:rPr lang="es-ES" sz="1400" kern="1200" dirty="0">
              <a:solidFill>
                <a:sysClr val="window" lastClr="FFFFFF">
                  <a:hueOff val="0"/>
                  <a:satOff val="0"/>
                  <a:lumOff val="0"/>
                  <a:alphaOff val="0"/>
                </a:sysClr>
              </a:solidFill>
              <a:latin typeface="Calibri" panose="020F0502020204030204"/>
              <a:ea typeface="+mn-ea"/>
              <a:cs typeface="+mn-cs"/>
            </a:rPr>
            <a:t> (</a:t>
          </a:r>
          <a:r>
            <a:rPr lang="es-ES" sz="1400" kern="1200" dirty="0" err="1">
              <a:solidFill>
                <a:sysClr val="window" lastClr="FFFFFF">
                  <a:hueOff val="0"/>
                  <a:satOff val="0"/>
                  <a:lumOff val="0"/>
                  <a:alphaOff val="0"/>
                </a:sysClr>
              </a:solidFill>
              <a:latin typeface="Calibri" panose="020F0502020204030204"/>
              <a:ea typeface="+mn-ea"/>
              <a:cs typeface="+mn-cs"/>
            </a:rPr>
            <a:t>UNLa</a:t>
          </a:r>
          <a:r>
            <a:rPr lang="es-ES" sz="1400" kern="1200" dirty="0">
              <a:solidFill>
                <a:sysClr val="window" lastClr="FFFFFF">
                  <a:hueOff val="0"/>
                  <a:satOff val="0"/>
                  <a:lumOff val="0"/>
                  <a:alphaOff val="0"/>
                </a:sysClr>
              </a:solidFill>
              <a:latin typeface="Calibri" panose="020F0502020204030204"/>
              <a:ea typeface="+mn-ea"/>
              <a:cs typeface="+mn-cs"/>
            </a:rPr>
            <a:t>) FONTAR </a:t>
          </a:r>
          <a:endParaRPr lang="en-US" sz="1400" kern="1200" dirty="0">
            <a:solidFill>
              <a:sysClr val="window" lastClr="FFFFFF">
                <a:hueOff val="0"/>
                <a:satOff val="0"/>
                <a:lumOff val="0"/>
                <a:alphaOff val="0"/>
              </a:sysClr>
            </a:solidFill>
            <a:latin typeface="Calibri" panose="020F0502020204030204"/>
            <a:ea typeface="+mn-ea"/>
            <a:cs typeface="+mn-cs"/>
          </a:endParaRPr>
        </a:p>
      </dsp:txBody>
      <dsp:txXfrm>
        <a:off x="1518948" y="2569"/>
        <a:ext cx="10208643" cy="1315779"/>
      </dsp:txXfrm>
    </dsp:sp>
    <dsp:sp modelId="{EF659A89-02E6-4E91-B3EB-6422B53949F8}">
      <dsp:nvSpPr>
        <dsp:cNvPr id="0" name=""/>
        <dsp:cNvSpPr/>
      </dsp:nvSpPr>
      <dsp:spPr>
        <a:xfrm>
          <a:off x="0" y="1581505"/>
          <a:ext cx="11929219" cy="1314494"/>
        </a:xfrm>
        <a:prstGeom prst="roundRect">
          <a:avLst>
            <a:gd name="adj" fmla="val 10000"/>
          </a:avLst>
        </a:prstGeom>
        <a:solidFill>
          <a:srgbClr val="A5A5A5">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30B89C3E-979B-47BE-8706-F8512F0128E4}">
      <dsp:nvSpPr>
        <dsp:cNvPr id="0" name=""/>
        <dsp:cNvSpPr/>
      </dsp:nvSpPr>
      <dsp:spPr>
        <a:xfrm>
          <a:off x="397634" y="1877266"/>
          <a:ext cx="723678" cy="7229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E71D2F-D4B6-4F37-8D98-2EB6A19EC932}">
      <dsp:nvSpPr>
        <dsp:cNvPr id="0" name=""/>
        <dsp:cNvSpPr/>
      </dsp:nvSpPr>
      <dsp:spPr>
        <a:xfrm>
          <a:off x="1518948" y="1581505"/>
          <a:ext cx="10208643" cy="1315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53" tIns="139253" rIns="139253" bIns="139253" numCol="1" spcCol="1270" anchor="ctr" anchorCtr="0">
          <a:noAutofit/>
        </a:bodyPr>
        <a:lstStyle/>
        <a:p>
          <a:pPr marL="0" lvl="0" indent="0" algn="l" defTabSz="622300">
            <a:lnSpc>
              <a:spcPct val="100000"/>
            </a:lnSpc>
            <a:spcBef>
              <a:spcPct val="0"/>
            </a:spcBef>
            <a:spcAft>
              <a:spcPct val="35000"/>
            </a:spcAft>
            <a:buNone/>
          </a:pPr>
          <a:r>
            <a:rPr lang="es-ES" sz="1400" b="1" kern="1200" dirty="0">
              <a:solidFill>
                <a:srgbClr val="FFFFFF"/>
              </a:solidFill>
              <a:latin typeface="Calibri" panose="020F0502020204030204"/>
              <a:ea typeface="+mn-ea"/>
              <a:cs typeface="+mn-cs"/>
            </a:rPr>
            <a:t>Profesor Titular de la Maestría en Redes de Salud de la Universidad Nacional Arturo Jauretche. Ex Asesor Ministerial y Legislativo. Ex Auditor Principal de la SIGEN.  Consultor  PROIN y FOMEC de la Universidad Nacional del Litoral. Director del Centro de Altos Estudios  de TIC en Salud Digital. TICSAD de la Universidad </a:t>
          </a:r>
          <a:r>
            <a:rPr lang="es-ES" sz="1400" b="1" kern="1200" dirty="0" err="1">
              <a:solidFill>
                <a:srgbClr val="FFFFFF"/>
              </a:solidFill>
              <a:latin typeface="Calibri" panose="020F0502020204030204"/>
              <a:ea typeface="+mn-ea"/>
              <a:cs typeface="+mn-cs"/>
            </a:rPr>
            <a:t>Isalud</a:t>
          </a:r>
          <a:r>
            <a:rPr lang="es-ES" sz="1400" b="1" kern="1200" dirty="0">
              <a:solidFill>
                <a:srgbClr val="FFFFFF"/>
              </a:solidFill>
              <a:latin typeface="Calibri" panose="020F0502020204030204"/>
              <a:ea typeface="+mn-ea"/>
              <a:cs typeface="+mn-cs"/>
            </a:rPr>
            <a:t>. Ex Director de la Especialización en Administración Hospitalaria y la de Auditoria de Organizaciones y Sistemas de Salud en Colegio de Médicos de la Provincia de Buenos Aires y de Jujuy.  Ex Profesor de Posgrados Sanitarios en la Universidad Favaloro, UCES, UNLP, Maimónides, </a:t>
          </a:r>
          <a:r>
            <a:rPr lang="es-ES" sz="1400" b="1" kern="1200" dirty="0" err="1">
              <a:solidFill>
                <a:srgbClr val="FFFFFF"/>
              </a:solidFill>
              <a:latin typeface="Calibri" panose="020F0502020204030204"/>
              <a:ea typeface="+mn-ea"/>
              <a:cs typeface="+mn-cs"/>
            </a:rPr>
            <a:t>UNTu</a:t>
          </a:r>
          <a:r>
            <a:rPr lang="es-ES" sz="1400" b="1" kern="1200" dirty="0">
              <a:solidFill>
                <a:srgbClr val="FFFFFF"/>
              </a:solidFill>
              <a:latin typeface="Calibri" panose="020F0502020204030204"/>
              <a:ea typeface="+mn-ea"/>
              <a:cs typeface="+mn-cs"/>
            </a:rPr>
            <a:t>, </a:t>
          </a:r>
          <a:r>
            <a:rPr lang="es-ES" sz="1400" b="1" kern="1200" dirty="0" err="1">
              <a:solidFill>
                <a:srgbClr val="FFFFFF"/>
              </a:solidFill>
              <a:latin typeface="Calibri" panose="020F0502020204030204"/>
              <a:ea typeface="+mn-ea"/>
              <a:cs typeface="+mn-cs"/>
            </a:rPr>
            <a:t>UNSa</a:t>
          </a:r>
          <a:r>
            <a:rPr lang="es-ES" sz="1400" b="1" kern="1200" dirty="0">
              <a:solidFill>
                <a:srgbClr val="FFFFFF"/>
              </a:solidFill>
              <a:latin typeface="Calibri" panose="020F0502020204030204"/>
              <a:ea typeface="+mn-ea"/>
              <a:cs typeface="+mn-cs"/>
            </a:rPr>
            <a:t>, ESEM, UNRN, SADAM,  UBA.</a:t>
          </a:r>
        </a:p>
      </dsp:txBody>
      <dsp:txXfrm>
        <a:off x="1518948" y="1581505"/>
        <a:ext cx="10208643" cy="1315779"/>
      </dsp:txXfrm>
    </dsp:sp>
    <dsp:sp modelId="{AFD8FE1C-499F-4B8D-A11F-3F6B0B935765}">
      <dsp:nvSpPr>
        <dsp:cNvPr id="0" name=""/>
        <dsp:cNvSpPr/>
      </dsp:nvSpPr>
      <dsp:spPr>
        <a:xfrm>
          <a:off x="0" y="3160440"/>
          <a:ext cx="11929219" cy="1314494"/>
        </a:xfrm>
        <a:prstGeom prst="roundRect">
          <a:avLst>
            <a:gd name="adj" fmla="val 10000"/>
          </a:avLst>
        </a:prstGeom>
        <a:solidFill>
          <a:srgbClr val="FFC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D758482-559B-4AB1-96BE-6EB40399099B}">
      <dsp:nvSpPr>
        <dsp:cNvPr id="0" name=""/>
        <dsp:cNvSpPr/>
      </dsp:nvSpPr>
      <dsp:spPr>
        <a:xfrm>
          <a:off x="397634" y="3456202"/>
          <a:ext cx="723678" cy="7229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DB06F9-8F21-45A8-8237-BCF4894FBDE4}">
      <dsp:nvSpPr>
        <dsp:cNvPr id="0" name=""/>
        <dsp:cNvSpPr/>
      </dsp:nvSpPr>
      <dsp:spPr>
        <a:xfrm>
          <a:off x="1518948" y="3160440"/>
          <a:ext cx="10208643" cy="1315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53" tIns="139253" rIns="139253" bIns="139253" numCol="1" spcCol="1270" anchor="ctr" anchorCtr="0">
          <a:noAutofit/>
        </a:bodyPr>
        <a:lstStyle/>
        <a:p>
          <a:pPr marL="0" lvl="0" indent="0" algn="l" defTabSz="622300">
            <a:lnSpc>
              <a:spcPct val="100000"/>
            </a:lnSpc>
            <a:spcBef>
              <a:spcPct val="0"/>
            </a:spcBef>
            <a:spcAft>
              <a:spcPct val="35000"/>
            </a:spcAft>
            <a:buNone/>
          </a:pPr>
          <a:r>
            <a:rPr lang="es-ES" sz="1400" kern="1200" dirty="0">
              <a:solidFill>
                <a:srgbClr val="FF0000"/>
              </a:solidFill>
              <a:latin typeface="Calibri" panose="020F0502020204030204"/>
              <a:ea typeface="+mn-ea"/>
              <a:cs typeface="+mn-cs"/>
            </a:rPr>
            <a:t>Ex Director de la Especialización en Finanzas Públicas y Profesor Adjunto de Macroeconomía de la Facultades de Ciencias Económicas de la Universidad de Buenos Aires  </a:t>
          </a:r>
          <a:r>
            <a:rPr lang="es-ES" sz="1400" b="1" kern="1200" dirty="0">
              <a:solidFill>
                <a:srgbClr val="FF0000"/>
              </a:solidFill>
              <a:latin typeface="Calibri" panose="020F0502020204030204"/>
              <a:ea typeface="+mn-ea"/>
              <a:cs typeface="+mn-cs"/>
            </a:rPr>
            <a:t>Europa: </a:t>
          </a:r>
          <a:r>
            <a:rPr lang="es-ES" sz="1400" kern="1200" dirty="0">
              <a:solidFill>
                <a:srgbClr val="FF0000"/>
              </a:solidFill>
              <a:latin typeface="Calibri" panose="020F0502020204030204"/>
              <a:ea typeface="+mn-ea"/>
              <a:cs typeface="+mn-cs"/>
            </a:rPr>
            <a:t>Evaluador Externo de la Universidad de Zaragoza (Programa Intercampus ONU) y FAO, BID, BM. Exportador de contenidos formativos </a:t>
          </a:r>
          <a:r>
            <a:rPr lang="es-ES" sz="1400" kern="1200" dirty="0" err="1">
              <a:solidFill>
                <a:srgbClr val="FF0000"/>
              </a:solidFill>
              <a:latin typeface="Calibri" panose="020F0502020204030204"/>
              <a:ea typeface="+mn-ea"/>
              <a:cs typeface="+mn-cs"/>
            </a:rPr>
            <a:t>TICs</a:t>
          </a:r>
          <a:r>
            <a:rPr lang="es-ES" sz="1400" kern="1200" dirty="0">
              <a:solidFill>
                <a:srgbClr val="FF0000"/>
              </a:solidFill>
              <a:latin typeface="Calibri" panose="020F0502020204030204"/>
              <a:ea typeface="+mn-ea"/>
              <a:cs typeface="+mn-cs"/>
            </a:rPr>
            <a:t> a Italia y USA. Director de formaciones </a:t>
          </a:r>
          <a:r>
            <a:rPr lang="es-ES" sz="1400" kern="1200" dirty="0" err="1">
              <a:solidFill>
                <a:srgbClr val="FF0000"/>
              </a:solidFill>
              <a:latin typeface="Calibri" panose="020F0502020204030204"/>
              <a:ea typeface="+mn-ea"/>
              <a:cs typeface="+mn-cs"/>
            </a:rPr>
            <a:t>TICs</a:t>
          </a:r>
          <a:r>
            <a:rPr lang="es-ES" sz="1400" kern="1200" dirty="0">
              <a:solidFill>
                <a:srgbClr val="FF0000"/>
              </a:solidFill>
              <a:latin typeface="Calibri" panose="020F0502020204030204"/>
              <a:ea typeface="+mn-ea"/>
              <a:cs typeface="+mn-cs"/>
            </a:rPr>
            <a:t> en Automatización, Big Data, </a:t>
          </a:r>
          <a:r>
            <a:rPr lang="es-ES" sz="1400" kern="1200" dirty="0" err="1">
              <a:solidFill>
                <a:srgbClr val="FF0000"/>
              </a:solidFill>
              <a:latin typeface="Calibri" panose="020F0502020204030204"/>
              <a:ea typeface="+mn-ea"/>
              <a:cs typeface="+mn-cs"/>
            </a:rPr>
            <a:t>iA</a:t>
          </a:r>
          <a:r>
            <a:rPr lang="es-ES" sz="1400" kern="1200" dirty="0">
              <a:solidFill>
                <a:srgbClr val="FF0000"/>
              </a:solidFill>
              <a:latin typeface="Calibri" panose="020F0502020204030204"/>
              <a:ea typeface="+mn-ea"/>
              <a:cs typeface="+mn-cs"/>
            </a:rPr>
            <a:t>, </a:t>
          </a:r>
          <a:r>
            <a:rPr lang="es-ES" sz="1400" kern="1200" dirty="0" err="1">
              <a:solidFill>
                <a:srgbClr val="FF0000"/>
              </a:solidFill>
              <a:latin typeface="Calibri" panose="020F0502020204030204"/>
              <a:ea typeface="+mn-ea"/>
              <a:cs typeface="+mn-cs"/>
            </a:rPr>
            <a:t>Sharepoint</a:t>
          </a:r>
          <a:r>
            <a:rPr lang="es-ES" sz="1400" kern="1200" dirty="0">
              <a:solidFill>
                <a:srgbClr val="FF0000"/>
              </a:solidFill>
              <a:latin typeface="Calibri" panose="020F0502020204030204"/>
              <a:ea typeface="+mn-ea"/>
              <a:cs typeface="+mn-cs"/>
            </a:rPr>
            <a:t>, en el Ministerio de la Defensa de España, IBM, AENA, </a:t>
          </a:r>
          <a:r>
            <a:rPr lang="es-ES" sz="1400" kern="1200" dirty="0" err="1">
              <a:solidFill>
                <a:srgbClr val="FF0000"/>
              </a:solidFill>
              <a:latin typeface="Calibri" panose="020F0502020204030204"/>
              <a:ea typeface="+mn-ea"/>
              <a:cs typeface="+mn-cs"/>
            </a:rPr>
            <a:t>Prezero</a:t>
          </a:r>
          <a:r>
            <a:rPr lang="es-ES" sz="1400" kern="1200" dirty="0">
              <a:solidFill>
                <a:srgbClr val="FF0000"/>
              </a:solidFill>
              <a:latin typeface="Calibri" panose="020F0502020204030204"/>
              <a:ea typeface="+mn-ea"/>
              <a:cs typeface="+mn-cs"/>
            </a:rPr>
            <a:t> Ferrovial, TCS, CGI, </a:t>
          </a:r>
          <a:r>
            <a:rPr lang="es-ES" sz="1400" kern="1200" dirty="0" err="1">
              <a:solidFill>
                <a:srgbClr val="FF0000"/>
              </a:solidFill>
              <a:latin typeface="Calibri" panose="020F0502020204030204"/>
              <a:ea typeface="+mn-ea"/>
              <a:cs typeface="+mn-cs"/>
            </a:rPr>
            <a:t>Cluster</a:t>
          </a:r>
          <a:r>
            <a:rPr lang="es-ES" sz="1400" kern="1200" dirty="0">
              <a:solidFill>
                <a:srgbClr val="FF0000"/>
              </a:solidFill>
              <a:latin typeface="Calibri" panose="020F0502020204030204"/>
              <a:ea typeface="+mn-ea"/>
              <a:cs typeface="+mn-cs"/>
            </a:rPr>
            <a:t> TIC de la Xunta de Galicia. Thales, Telefónica </a:t>
          </a:r>
          <a:r>
            <a:rPr lang="es-ES" sz="1400" kern="1200" dirty="0" err="1">
              <a:solidFill>
                <a:srgbClr val="FF0000"/>
              </a:solidFill>
              <a:latin typeface="Calibri" panose="020F0502020204030204"/>
              <a:ea typeface="+mn-ea"/>
              <a:cs typeface="+mn-cs"/>
            </a:rPr>
            <a:t>I+d</a:t>
          </a:r>
          <a:r>
            <a:rPr lang="es-ES" sz="1400" kern="1200" dirty="0">
              <a:solidFill>
                <a:srgbClr val="FF0000"/>
              </a:solidFill>
              <a:latin typeface="Calibri" panose="020F0502020204030204"/>
              <a:ea typeface="+mn-ea"/>
              <a:cs typeface="+mn-cs"/>
            </a:rPr>
            <a:t>, Mapfre Salud. Comunidad Autónoma de Madrid, Fondo Social Europeo, BNA de España, </a:t>
          </a:r>
          <a:r>
            <a:rPr lang="es-ES" sz="1400" kern="1200" dirty="0" err="1">
              <a:solidFill>
                <a:srgbClr val="FF0000"/>
              </a:solidFill>
              <a:latin typeface="Calibri" panose="020F0502020204030204"/>
              <a:ea typeface="+mn-ea"/>
              <a:cs typeface="+mn-cs"/>
            </a:rPr>
            <a:t>Flexxible</a:t>
          </a:r>
          <a:r>
            <a:rPr lang="es-ES" sz="1400" kern="1200" dirty="0">
              <a:solidFill>
                <a:srgbClr val="FF0000"/>
              </a:solidFill>
              <a:latin typeface="Calibri" panose="020F0502020204030204"/>
              <a:ea typeface="+mn-ea"/>
              <a:cs typeface="+mn-cs"/>
            </a:rPr>
            <a:t>, SEPE, RTVE,INEM, FUNDAE, </a:t>
          </a:r>
          <a:r>
            <a:rPr lang="es-ES" sz="1400" kern="1200" dirty="0" err="1">
              <a:solidFill>
                <a:srgbClr val="FF0000"/>
              </a:solidFill>
              <a:latin typeface="Calibri" panose="020F0502020204030204"/>
              <a:ea typeface="+mn-ea"/>
              <a:cs typeface="+mn-cs"/>
            </a:rPr>
            <a:t>Talentia</a:t>
          </a:r>
          <a:r>
            <a:rPr lang="es-ES" sz="1400" kern="1200" dirty="0">
              <a:solidFill>
                <a:srgbClr val="FF0000"/>
              </a:solidFill>
              <a:latin typeface="Calibri" panose="020F0502020204030204"/>
              <a:ea typeface="+mn-ea"/>
              <a:cs typeface="+mn-cs"/>
            </a:rPr>
            <a:t> Summit, Parques Tecnológicos de Bizkaia y Málaga, etc.  Consultor del BID, BM, FAO</a:t>
          </a:r>
          <a:endParaRPr lang="en-US" sz="1400" kern="1200" dirty="0">
            <a:solidFill>
              <a:srgbClr val="FF0000"/>
            </a:solidFill>
            <a:latin typeface="Calibri" panose="020F0502020204030204"/>
            <a:ea typeface="+mn-ea"/>
            <a:cs typeface="+mn-cs"/>
          </a:endParaRPr>
        </a:p>
      </dsp:txBody>
      <dsp:txXfrm>
        <a:off x="1518948" y="3160440"/>
        <a:ext cx="10208643" cy="13157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E6DB6E-6DD5-4626-8F04-24BCF8DE985C}">
      <dsp:nvSpPr>
        <dsp:cNvPr id="0" name=""/>
        <dsp:cNvSpPr/>
      </dsp:nvSpPr>
      <dsp:spPr>
        <a:xfrm>
          <a:off x="0" y="2298019"/>
          <a:ext cx="11327429" cy="0"/>
        </a:xfrm>
        <a:prstGeom prst="line">
          <a:avLst/>
        </a:prstGeom>
        <a:solidFill>
          <a:schemeClr val="dk2">
            <a:alpha val="90000"/>
            <a:hueOff val="0"/>
            <a:satOff val="0"/>
            <a:lumOff val="0"/>
            <a:alphaOff val="0"/>
          </a:schemeClr>
        </a:solidFill>
        <a:ln w="12050" cap="flat" cmpd="sng" algn="ctr">
          <a:solidFill>
            <a:schemeClr val="dk2">
              <a:hueOff val="0"/>
              <a:satOff val="0"/>
              <a:lumOff val="0"/>
              <a:alphaOff val="0"/>
            </a:schemeClr>
          </a:solidFill>
          <a:prstDash val="solid"/>
          <a:miter lim="800000"/>
          <a:tailEnd type="arrow" w="med" len="med"/>
        </a:ln>
        <a:effectLst/>
      </dsp:spPr>
      <dsp:style>
        <a:lnRef idx="2">
          <a:scrgbClr r="0" g="0" b="0"/>
        </a:lnRef>
        <a:fillRef idx="1">
          <a:scrgbClr r="0" g="0" b="0"/>
        </a:fillRef>
        <a:effectRef idx="0">
          <a:scrgbClr r="0" g="0" b="0"/>
        </a:effectRef>
        <a:fontRef idx="minor"/>
      </dsp:style>
    </dsp:sp>
    <dsp:sp modelId="{3EE78F48-A112-4BEB-B8FF-5C5358DD0AB7}">
      <dsp:nvSpPr>
        <dsp:cNvPr id="0" name=""/>
        <dsp:cNvSpPr/>
      </dsp:nvSpPr>
      <dsp:spPr>
        <a:xfrm>
          <a:off x="483608" y="-281487"/>
          <a:ext cx="3094443" cy="5159013"/>
        </a:xfrm>
        <a:prstGeom prst="rect">
          <a:avLst/>
        </a:prstGeom>
        <a:noFill/>
        <a:ln>
          <a:noFill/>
        </a:ln>
        <a:effectLst/>
      </dsp:spPr>
      <dsp:style>
        <a:lnRef idx="0">
          <a:scrgbClr r="0" g="0" b="0"/>
        </a:lnRef>
        <a:fillRef idx="0">
          <a:scrgbClr r="0" g="0" b="0"/>
        </a:fillRef>
        <a:effectRef idx="0">
          <a:scrgbClr r="0" g="0" b="0"/>
        </a:effectRef>
        <a:fontRef idx="minor"/>
      </dsp:style>
    </dsp:sp>
    <dsp:sp modelId="{65502DB4-2ED2-4514-9649-35B09ED2A565}">
      <dsp:nvSpPr>
        <dsp:cNvPr id="0" name=""/>
        <dsp:cNvSpPr/>
      </dsp:nvSpPr>
      <dsp:spPr>
        <a:xfrm>
          <a:off x="483608" y="472498"/>
          <a:ext cx="3094443" cy="1812626"/>
        </a:xfrm>
        <a:prstGeom prst="rect">
          <a:avLst/>
        </a:prstGeom>
        <a:solidFill>
          <a:schemeClr val="accent1">
            <a:alpha val="0"/>
            <a:hueOff val="0"/>
            <a:satOff val="0"/>
            <a:lumOff val="0"/>
            <a:alphaOff val="0"/>
          </a:schemeClr>
        </a:solidFill>
        <a:ln w="19050" cap="flat" cmpd="sng" algn="ctr">
          <a:solidFill>
            <a:schemeClr val="accen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s-ES" sz="2000" kern="1200" dirty="0">
              <a:solidFill>
                <a:srgbClr val="FF0000"/>
              </a:solidFill>
              <a:highlight>
                <a:srgbClr val="FFFF00"/>
              </a:highlight>
            </a:rPr>
            <a:t>FEDERALISMO: </a:t>
          </a:r>
          <a:r>
            <a:rPr lang="es-ES" sz="2000" kern="1200" dirty="0"/>
            <a:t>La interoperabilidad entre distintos datos, protocolos y plataformas técnicamente está RESUELTA</a:t>
          </a:r>
          <a:r>
            <a:rPr lang="es-ES" sz="1500" b="0" kern="1200" dirty="0">
              <a:solidFill>
                <a:prstClr val="black">
                  <a:hueOff val="0"/>
                  <a:satOff val="0"/>
                  <a:lumOff val="0"/>
                  <a:alphaOff val="0"/>
                </a:prstClr>
              </a:solidFill>
              <a:latin typeface="Aptos" panose="02110004020202020204"/>
              <a:ea typeface="+mn-ea"/>
              <a:cs typeface="+mn-cs"/>
            </a:rPr>
            <a:t> </a:t>
          </a:r>
        </a:p>
      </dsp:txBody>
      <dsp:txXfrm>
        <a:off x="483608" y="472498"/>
        <a:ext cx="3094443" cy="1812626"/>
      </dsp:txXfrm>
    </dsp:sp>
    <dsp:sp modelId="{4607324D-D614-4BDC-A3F7-120BCBEE888F}">
      <dsp:nvSpPr>
        <dsp:cNvPr id="0" name=""/>
        <dsp:cNvSpPr/>
      </dsp:nvSpPr>
      <dsp:spPr>
        <a:xfrm>
          <a:off x="244613" y="1139817"/>
          <a:ext cx="0" cy="1838415"/>
        </a:xfrm>
        <a:prstGeom prst="line">
          <a:avLst/>
        </a:prstGeom>
        <a:noFill/>
        <a:ln w="1270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F2C6496-4D32-43B7-9DC1-58A7BCCC1946}">
      <dsp:nvSpPr>
        <dsp:cNvPr id="0" name=""/>
        <dsp:cNvSpPr/>
      </dsp:nvSpPr>
      <dsp:spPr>
        <a:xfrm>
          <a:off x="189645" y="2923264"/>
          <a:ext cx="109937" cy="10993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D967C7-81ED-4F5A-8013-94E6A1717F96}">
      <dsp:nvSpPr>
        <dsp:cNvPr id="0" name=""/>
        <dsp:cNvSpPr/>
      </dsp:nvSpPr>
      <dsp:spPr>
        <a:xfrm>
          <a:off x="2151021" y="3401068"/>
          <a:ext cx="3469768" cy="73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142875" bIns="95250" numCol="1" spcCol="1270" anchor="t" anchorCtr="0">
          <a:noAutofit/>
        </a:bodyPr>
        <a:lstStyle/>
        <a:p>
          <a:pPr marL="0" lvl="0" indent="0" algn="l" defTabSz="666750">
            <a:lnSpc>
              <a:spcPct val="90000"/>
            </a:lnSpc>
            <a:spcBef>
              <a:spcPct val="0"/>
            </a:spcBef>
            <a:spcAft>
              <a:spcPct val="35000"/>
            </a:spcAft>
            <a:buNone/>
          </a:pPr>
          <a:endParaRPr lang="es-ES" sz="1500" kern="1200" dirty="0"/>
        </a:p>
      </dsp:txBody>
      <dsp:txXfrm>
        <a:off x="2151021" y="3401068"/>
        <a:ext cx="3469768" cy="735366"/>
      </dsp:txXfrm>
    </dsp:sp>
    <dsp:sp modelId="{30E19F8E-43B8-4862-AF8B-CDF4998EB084}">
      <dsp:nvSpPr>
        <dsp:cNvPr id="0" name=""/>
        <dsp:cNvSpPr/>
      </dsp:nvSpPr>
      <dsp:spPr>
        <a:xfrm>
          <a:off x="2151021" y="2941464"/>
          <a:ext cx="3469768" cy="459603"/>
        </a:xfrm>
        <a:prstGeom prst="rect">
          <a:avLst/>
        </a:prstGeom>
        <a:solidFill>
          <a:schemeClr val="accent1">
            <a:alpha val="0"/>
            <a:hueOff val="0"/>
            <a:satOff val="0"/>
            <a:lumOff val="0"/>
            <a:alphaOff val="0"/>
          </a:schemeClr>
        </a:solidFill>
        <a:ln w="19050" cap="flat" cmpd="sng" algn="ctr">
          <a:solidFill>
            <a:schemeClr val="accen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s-ES" sz="2000" kern="1200" dirty="0"/>
            <a:t>El Nudo Gordiano de la </a:t>
          </a:r>
          <a:r>
            <a:rPr lang="es-ES" sz="2000" kern="1200" dirty="0" err="1"/>
            <a:t>Accesbilidad</a:t>
          </a:r>
          <a:r>
            <a:rPr lang="es-ES" sz="2000" kern="1200" dirty="0"/>
            <a:t>, </a:t>
          </a:r>
          <a:r>
            <a:rPr lang="es-ES" sz="2000" kern="1200" dirty="0" err="1"/>
            <a:t>Trazabilildad</a:t>
          </a:r>
          <a:r>
            <a:rPr lang="es-ES" sz="2000" kern="1200" dirty="0"/>
            <a:t>, Tratamientos costosos</a:t>
          </a:r>
          <a:r>
            <a:rPr lang="es-ES" sz="2000" kern="1200" dirty="0">
              <a:solidFill>
                <a:srgbClr val="FF0000"/>
              </a:solidFill>
              <a:highlight>
                <a:srgbClr val="FFFF00"/>
              </a:highlight>
            </a:rPr>
            <a:t>, APS </a:t>
          </a:r>
          <a:r>
            <a:rPr lang="es-ES" sz="2000" kern="1200" dirty="0"/>
            <a:t> KPIN, Kaiser </a:t>
          </a:r>
          <a:r>
            <a:rPr lang="es-ES" sz="2000" kern="1200" dirty="0" err="1"/>
            <a:t>Permanent</a:t>
          </a:r>
          <a:r>
            <a:rPr lang="es-ES" sz="2000" kern="1200" dirty="0"/>
            <a:t> </a:t>
          </a:r>
          <a:r>
            <a:rPr lang="es-ES" sz="2000" kern="1200" dirty="0" err="1"/>
            <a:t>Intelligent</a:t>
          </a:r>
          <a:r>
            <a:rPr lang="es-ES" sz="2000" kern="1200" dirty="0"/>
            <a:t> </a:t>
          </a:r>
          <a:r>
            <a:rPr lang="es-ES" sz="2000" kern="1200" dirty="0" err="1"/>
            <a:t>Navigator</a:t>
          </a:r>
          <a:r>
            <a:rPr lang="es-ES" sz="2000" kern="1200" dirty="0"/>
            <a:t> se ha resuelto con </a:t>
          </a:r>
          <a:r>
            <a:rPr lang="es-ES" sz="2000" kern="1200" dirty="0" err="1"/>
            <a:t>con</a:t>
          </a:r>
          <a:r>
            <a:rPr lang="es-ES" sz="2000" kern="1200" dirty="0"/>
            <a:t> la IA</a:t>
          </a:r>
        </a:p>
      </dsp:txBody>
      <dsp:txXfrm>
        <a:off x="2151021" y="2941464"/>
        <a:ext cx="3469768" cy="459603"/>
      </dsp:txXfrm>
    </dsp:sp>
    <dsp:sp modelId="{AE86431B-E8FD-48ED-90A8-75B423CA0826}">
      <dsp:nvSpPr>
        <dsp:cNvPr id="0" name=""/>
        <dsp:cNvSpPr/>
      </dsp:nvSpPr>
      <dsp:spPr>
        <a:xfrm>
          <a:off x="2099690" y="2298019"/>
          <a:ext cx="0" cy="1838415"/>
        </a:xfrm>
        <a:prstGeom prst="line">
          <a:avLst/>
        </a:prstGeom>
        <a:noFill/>
        <a:ln w="1270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9BDB60B-E16D-4F15-9421-681D1F1BBC2B}">
      <dsp:nvSpPr>
        <dsp:cNvPr id="0" name=""/>
        <dsp:cNvSpPr/>
      </dsp:nvSpPr>
      <dsp:spPr>
        <a:xfrm>
          <a:off x="2044721" y="2243050"/>
          <a:ext cx="109937" cy="10993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29DEC6-E1C9-4870-A323-35FBB017B160}">
      <dsp:nvSpPr>
        <dsp:cNvPr id="0" name=""/>
        <dsp:cNvSpPr/>
      </dsp:nvSpPr>
      <dsp:spPr>
        <a:xfrm>
          <a:off x="4225609" y="124861"/>
          <a:ext cx="3094443" cy="3655373"/>
        </a:xfrm>
        <a:prstGeom prst="rect">
          <a:avLst/>
        </a:prstGeom>
        <a:noFill/>
        <a:ln>
          <a:noFill/>
        </a:ln>
        <a:effectLst/>
      </dsp:spPr>
      <dsp:style>
        <a:lnRef idx="0">
          <a:scrgbClr r="0" g="0" b="0"/>
        </a:lnRef>
        <a:fillRef idx="0">
          <a:scrgbClr r="0" g="0" b="0"/>
        </a:fillRef>
        <a:effectRef idx="0">
          <a:scrgbClr r="0" g="0" b="0"/>
        </a:effectRef>
        <a:fontRef idx="minor"/>
      </dsp:style>
    </dsp:sp>
    <dsp:sp modelId="{D513B13D-3185-4591-8E00-A6238A6FD8D4}">
      <dsp:nvSpPr>
        <dsp:cNvPr id="0" name=""/>
        <dsp:cNvSpPr/>
      </dsp:nvSpPr>
      <dsp:spPr>
        <a:xfrm>
          <a:off x="4225609" y="391180"/>
          <a:ext cx="3094443" cy="1284320"/>
        </a:xfrm>
        <a:prstGeom prst="rect">
          <a:avLst/>
        </a:prstGeom>
        <a:solidFill>
          <a:schemeClr val="accent1">
            <a:alpha val="0"/>
            <a:hueOff val="0"/>
            <a:satOff val="0"/>
            <a:lumOff val="0"/>
            <a:alphaOff val="0"/>
          </a:schemeClr>
        </a:solidFill>
        <a:ln w="19050" cap="flat" cmpd="sng" algn="ctr">
          <a:solidFill>
            <a:schemeClr val="accen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s-ES" sz="2000" kern="1200" dirty="0"/>
            <a:t>La transformación digital plena y completa en la Salud Pública es AUTOFINANCIABLE en 1/3 años con </a:t>
          </a:r>
          <a:r>
            <a:rPr lang="es-ES" sz="2000" kern="1200" dirty="0" err="1"/>
            <a:t>Leapfrogging</a:t>
          </a:r>
          <a:endParaRPr lang="es-ES" sz="2000" kern="1200" dirty="0"/>
        </a:p>
      </dsp:txBody>
      <dsp:txXfrm>
        <a:off x="4225609" y="391180"/>
        <a:ext cx="3094443" cy="1284320"/>
      </dsp:txXfrm>
    </dsp:sp>
    <dsp:sp modelId="{A2529D0B-B3BE-4A78-8D04-A2A49E6D09AF}">
      <dsp:nvSpPr>
        <dsp:cNvPr id="0" name=""/>
        <dsp:cNvSpPr/>
      </dsp:nvSpPr>
      <dsp:spPr>
        <a:xfrm>
          <a:off x="3986615" y="794346"/>
          <a:ext cx="0" cy="1838415"/>
        </a:xfrm>
        <a:prstGeom prst="line">
          <a:avLst/>
        </a:prstGeom>
        <a:noFill/>
        <a:ln w="1270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8BD79BF-FD02-45C2-9A79-5B376AB3DAA4}">
      <dsp:nvSpPr>
        <dsp:cNvPr id="0" name=""/>
        <dsp:cNvSpPr/>
      </dsp:nvSpPr>
      <dsp:spPr>
        <a:xfrm>
          <a:off x="3931646" y="2577793"/>
          <a:ext cx="109937" cy="10993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6C38E0-86A0-449C-8C7E-6DF26145B8F2}">
      <dsp:nvSpPr>
        <dsp:cNvPr id="0" name=""/>
        <dsp:cNvSpPr/>
      </dsp:nvSpPr>
      <dsp:spPr>
        <a:xfrm>
          <a:off x="6217042" y="3412737"/>
          <a:ext cx="3677652" cy="855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142875" bIns="95250" numCol="1" spcCol="1270" anchor="t" anchorCtr="0">
          <a:noAutofit/>
        </a:bodyPr>
        <a:lstStyle/>
        <a:p>
          <a:pPr marL="0" lvl="0" indent="0" algn="l" defTabSz="666750">
            <a:lnSpc>
              <a:spcPct val="90000"/>
            </a:lnSpc>
            <a:spcBef>
              <a:spcPct val="0"/>
            </a:spcBef>
            <a:spcAft>
              <a:spcPct val="35000"/>
            </a:spcAft>
            <a:buNone/>
          </a:pPr>
          <a:endParaRPr lang="es-ES" sz="1500" kern="1200" dirty="0"/>
        </a:p>
      </dsp:txBody>
      <dsp:txXfrm>
        <a:off x="6217042" y="3412737"/>
        <a:ext cx="3677652" cy="855275"/>
      </dsp:txXfrm>
    </dsp:sp>
    <dsp:sp modelId="{ACE11ECC-FDD6-41F9-98A7-B3B7ED50CD9B}">
      <dsp:nvSpPr>
        <dsp:cNvPr id="0" name=""/>
        <dsp:cNvSpPr/>
      </dsp:nvSpPr>
      <dsp:spPr>
        <a:xfrm>
          <a:off x="6217042" y="2975616"/>
          <a:ext cx="3677652" cy="534546"/>
        </a:xfrm>
        <a:prstGeom prst="rect">
          <a:avLst/>
        </a:prstGeom>
        <a:solidFill>
          <a:schemeClr val="accent1">
            <a:alpha val="0"/>
            <a:hueOff val="0"/>
            <a:satOff val="0"/>
            <a:lumOff val="0"/>
            <a:alphaOff val="0"/>
          </a:schemeClr>
        </a:solidFill>
        <a:ln w="19050" cap="flat" cmpd="sng" algn="ctr">
          <a:solidFill>
            <a:schemeClr val="accen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s-ES" sz="2000" kern="1200" dirty="0"/>
            <a:t>Ecosistema de Agentes Virtuales y Orquestación requieren apalancamiento en masas críticas estratégicas,  </a:t>
          </a:r>
          <a:r>
            <a:rPr lang="es-ES" sz="2000" kern="1200" dirty="0">
              <a:highlight>
                <a:srgbClr val="00FFFF"/>
              </a:highlight>
            </a:rPr>
            <a:t>AUTOMATIZACIÓN  y MICROLEARNING.</a:t>
          </a:r>
        </a:p>
      </dsp:txBody>
      <dsp:txXfrm>
        <a:off x="6217042" y="2975616"/>
        <a:ext cx="3677652" cy="534546"/>
      </dsp:txXfrm>
    </dsp:sp>
    <dsp:sp modelId="{FA090F59-21C5-4DEC-8D4B-0E90CAF1D87D}">
      <dsp:nvSpPr>
        <dsp:cNvPr id="0" name=""/>
        <dsp:cNvSpPr/>
      </dsp:nvSpPr>
      <dsp:spPr>
        <a:xfrm>
          <a:off x="5841691" y="2268042"/>
          <a:ext cx="0" cy="1838415"/>
        </a:xfrm>
        <a:prstGeom prst="line">
          <a:avLst/>
        </a:prstGeom>
        <a:noFill/>
        <a:ln w="1270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268CC7E-B84B-43FA-9032-71844DFC8A28}">
      <dsp:nvSpPr>
        <dsp:cNvPr id="0" name=""/>
        <dsp:cNvSpPr/>
      </dsp:nvSpPr>
      <dsp:spPr>
        <a:xfrm>
          <a:off x="5786723" y="2213073"/>
          <a:ext cx="109937" cy="10993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E2368F-093B-4064-B18B-3FFB8730CB6E}">
      <dsp:nvSpPr>
        <dsp:cNvPr id="0" name=""/>
        <dsp:cNvSpPr/>
      </dsp:nvSpPr>
      <dsp:spPr>
        <a:xfrm>
          <a:off x="7940937" y="1355310"/>
          <a:ext cx="3094443" cy="136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endParaRPr lang="es-ES" sz="1500" kern="1200" dirty="0"/>
        </a:p>
      </dsp:txBody>
      <dsp:txXfrm>
        <a:off x="7940937" y="1355310"/>
        <a:ext cx="3094443" cy="1360427"/>
      </dsp:txXfrm>
    </dsp:sp>
    <dsp:sp modelId="{073AC304-95C4-4264-B573-F76DB0668793}">
      <dsp:nvSpPr>
        <dsp:cNvPr id="0" name=""/>
        <dsp:cNvSpPr/>
      </dsp:nvSpPr>
      <dsp:spPr>
        <a:xfrm>
          <a:off x="7940937" y="877322"/>
          <a:ext cx="3094443" cy="477988"/>
        </a:xfrm>
        <a:prstGeom prst="rect">
          <a:avLst/>
        </a:prstGeom>
        <a:solidFill>
          <a:schemeClr val="accent1">
            <a:alpha val="0"/>
            <a:hueOff val="0"/>
            <a:satOff val="0"/>
            <a:lumOff val="0"/>
            <a:alphaOff val="0"/>
          </a:schemeClr>
        </a:solidFill>
        <a:ln w="19050" cap="flat" cmpd="sng" algn="ctr">
          <a:solidFill>
            <a:schemeClr val="accen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s-ES" sz="2000" kern="1200" dirty="0"/>
            <a:t>Utilizar la IA como un buscador mas potente es un ERROR GRAVE. Es para generar </a:t>
          </a:r>
          <a:r>
            <a:rPr lang="es-ES" sz="2000" kern="1200" dirty="0">
              <a:solidFill>
                <a:srgbClr val="FF0000"/>
              </a:solidFill>
              <a:highlight>
                <a:srgbClr val="FFFF00"/>
              </a:highlight>
            </a:rPr>
            <a:t>CONSENSOS Transdisciplinarios.</a:t>
          </a:r>
          <a:endParaRPr lang="es-ES" sz="2000" kern="1200" dirty="0"/>
        </a:p>
      </dsp:txBody>
      <dsp:txXfrm>
        <a:off x="7940937" y="877322"/>
        <a:ext cx="3094443" cy="477988"/>
      </dsp:txXfrm>
    </dsp:sp>
    <dsp:sp modelId="{DAFE4F91-AC3C-4D7E-A653-D19A574AF88A}">
      <dsp:nvSpPr>
        <dsp:cNvPr id="0" name=""/>
        <dsp:cNvSpPr/>
      </dsp:nvSpPr>
      <dsp:spPr>
        <a:xfrm>
          <a:off x="7832559" y="459603"/>
          <a:ext cx="0" cy="1838415"/>
        </a:xfrm>
        <a:prstGeom prst="line">
          <a:avLst/>
        </a:prstGeom>
        <a:noFill/>
        <a:ln w="1270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3B927F6-1AB7-4BBE-87A6-0D7BD28B5DB3}">
      <dsp:nvSpPr>
        <dsp:cNvPr id="0" name=""/>
        <dsp:cNvSpPr/>
      </dsp:nvSpPr>
      <dsp:spPr>
        <a:xfrm>
          <a:off x="7777590" y="2243050"/>
          <a:ext cx="109937" cy="109937"/>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1E85D-3E41-4D77-9279-D65FEB14CE4B}">
      <dsp:nvSpPr>
        <dsp:cNvPr id="0" name=""/>
        <dsp:cNvSpPr/>
      </dsp:nvSpPr>
      <dsp:spPr>
        <a:xfrm>
          <a:off x="0" y="281889"/>
          <a:ext cx="10515600" cy="7160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a:t>La volatilidad, la incertidumbre, la complejidad y la ambigüedad (VUCA) caracterizan a muchas organizaciones afectando las condiciones de análisis y predicción, también en las  organizaciones de TI de alta velocidad.</a:t>
          </a:r>
          <a:endParaRPr lang="en-US" sz="1800" kern="1200"/>
        </a:p>
      </dsp:txBody>
      <dsp:txXfrm>
        <a:off x="34954" y="316843"/>
        <a:ext cx="10445692" cy="646132"/>
      </dsp:txXfrm>
    </dsp:sp>
    <dsp:sp modelId="{A7712D8B-D23B-4113-BE70-A8061A48C11F}">
      <dsp:nvSpPr>
        <dsp:cNvPr id="0" name=""/>
        <dsp:cNvSpPr/>
      </dsp:nvSpPr>
      <dsp:spPr>
        <a:xfrm>
          <a:off x="0" y="1049769"/>
          <a:ext cx="10515600" cy="7160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a:t>V de Volatilidad. La naturaleza de un cambio continuo, la dinámica constante y la velocidad de las fuerzas y los catalizadores del cambio.</a:t>
          </a:r>
          <a:endParaRPr lang="en-US" sz="1800" kern="1200"/>
        </a:p>
      </dsp:txBody>
      <dsp:txXfrm>
        <a:off x="34954" y="1084723"/>
        <a:ext cx="10445692" cy="646132"/>
      </dsp:txXfrm>
    </dsp:sp>
    <dsp:sp modelId="{FF43E9F1-2C75-40E5-9549-9F9003B7B3EA}">
      <dsp:nvSpPr>
        <dsp:cNvPr id="0" name=""/>
        <dsp:cNvSpPr/>
      </dsp:nvSpPr>
      <dsp:spPr>
        <a:xfrm>
          <a:off x="0" y="1817649"/>
          <a:ext cx="10515600" cy="7160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a:t>U (uncertainly en inglés) de Incertidumbre. Fundada en la falta de predictibilidad, las perspectivas de sorpresa, del sentido de conciencia y comprensión de los problemas y eventos.</a:t>
          </a:r>
          <a:endParaRPr lang="en-US" sz="1800" kern="1200"/>
        </a:p>
      </dsp:txBody>
      <dsp:txXfrm>
        <a:off x="34954" y="1852603"/>
        <a:ext cx="10445692" cy="646132"/>
      </dsp:txXfrm>
    </dsp:sp>
    <dsp:sp modelId="{BC6DAC99-B043-40CC-9DCB-AFAC65AC1665}">
      <dsp:nvSpPr>
        <dsp:cNvPr id="0" name=""/>
        <dsp:cNvSpPr/>
      </dsp:nvSpPr>
      <dsp:spPr>
        <a:xfrm>
          <a:off x="0" y="2585529"/>
          <a:ext cx="10515600" cy="7160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a:t>C de Complejidad. Caracterizada por la multiplexación de fuerzas, la confusión de problemas, la ausencia de cadenas de causa y efecto y la confusión que rodea a la organización.</a:t>
          </a:r>
          <a:endParaRPr lang="en-US" sz="1800" kern="1200"/>
        </a:p>
      </dsp:txBody>
      <dsp:txXfrm>
        <a:off x="34954" y="2620483"/>
        <a:ext cx="10445692" cy="646132"/>
      </dsp:txXfrm>
    </dsp:sp>
    <dsp:sp modelId="{7276891B-09F8-4C65-B766-15001FC4E642}">
      <dsp:nvSpPr>
        <dsp:cNvPr id="0" name=""/>
        <dsp:cNvSpPr/>
      </dsp:nvSpPr>
      <dsp:spPr>
        <a:xfrm>
          <a:off x="0" y="3353409"/>
          <a:ext cx="10515600" cy="7160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a:t>Ambigüedad. La neblina de la realidad, la posibilidad de malas interpretaciones y los significados mixtos de las condiciones; agregan  confusión a las relaciones de causa y efecto</a:t>
          </a:r>
          <a:endParaRPr lang="en-US" sz="1800" kern="1200"/>
        </a:p>
      </dsp:txBody>
      <dsp:txXfrm>
        <a:off x="34954" y="3388363"/>
        <a:ext cx="10445692" cy="6461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98A95-482A-4A1A-AB06-6B3CD04F777D}">
      <dsp:nvSpPr>
        <dsp:cNvPr id="0" name=""/>
        <dsp:cNvSpPr/>
      </dsp:nvSpPr>
      <dsp:spPr>
        <a:xfrm>
          <a:off x="0" y="42674"/>
          <a:ext cx="11324603" cy="8961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C3F9EE-77A3-47EB-A082-4A69079BB94B}">
      <dsp:nvSpPr>
        <dsp:cNvPr id="0" name=""/>
        <dsp:cNvSpPr/>
      </dsp:nvSpPr>
      <dsp:spPr>
        <a:xfrm>
          <a:off x="271089" y="244311"/>
          <a:ext cx="492890" cy="4928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720511-C75A-4396-A4AB-3AB960687B85}">
      <dsp:nvSpPr>
        <dsp:cNvPr id="0" name=""/>
        <dsp:cNvSpPr/>
      </dsp:nvSpPr>
      <dsp:spPr>
        <a:xfrm>
          <a:off x="1035070" y="2687"/>
          <a:ext cx="10289532" cy="976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844" tIns="94844" rIns="94844" bIns="94844" numCol="1" spcCol="1270" anchor="ctr" anchorCtr="0">
          <a:noAutofit/>
        </a:bodyPr>
        <a:lstStyle/>
        <a:p>
          <a:pPr marL="0" lvl="0" indent="0" algn="l" defTabSz="622300">
            <a:lnSpc>
              <a:spcPct val="100000"/>
            </a:lnSpc>
            <a:spcBef>
              <a:spcPct val="0"/>
            </a:spcBef>
            <a:spcAft>
              <a:spcPct val="35000"/>
            </a:spcAft>
            <a:buNone/>
          </a:pPr>
          <a:r>
            <a:rPr lang="es-ES" sz="1400" b="0" i="0" kern="1200" baseline="0"/>
            <a:t>🔄 </a:t>
          </a:r>
          <a:r>
            <a:rPr lang="es-ES" sz="1400" b="1" i="0" kern="1200" baseline="0"/>
            <a:t>No es digitalización</a:t>
          </a:r>
          <a:r>
            <a:rPr lang="es-ES" sz="1400" b="0" i="0" kern="1200" baseline="0"/>
            <a:t>: digitalizar es pasar lo analógico a digitaln Transformar es </a:t>
          </a:r>
          <a:r>
            <a:rPr lang="es-ES" sz="1400" b="0" i="1" kern="1200" baseline="0"/>
            <a:t>reinventar</a:t>
          </a:r>
          <a:r>
            <a:rPr lang="es-ES" sz="1400" b="0" i="0" kern="1200" baseline="0"/>
            <a:t>. Una OSP incorpora la receta digital y se ha digitalizado. Otra utiliza Telemedicina preventiva modificando facilitando que los estilos de vida no se transformen en destinos de vidas con asesor virtual 24/7 y servicios personalizados a través de IA se ha transformado digitalmente</a:t>
          </a:r>
          <a:endParaRPr lang="en-US" sz="1400" kern="1200" dirty="0"/>
        </a:p>
      </dsp:txBody>
      <dsp:txXfrm>
        <a:off x="1035070" y="2687"/>
        <a:ext cx="10289532" cy="976138"/>
      </dsp:txXfrm>
    </dsp:sp>
    <dsp:sp modelId="{5805AD59-8ABE-444E-9CC2-4A140C7EDF30}">
      <dsp:nvSpPr>
        <dsp:cNvPr id="0" name=""/>
        <dsp:cNvSpPr/>
      </dsp:nvSpPr>
      <dsp:spPr>
        <a:xfrm>
          <a:off x="0" y="1202867"/>
          <a:ext cx="11324603" cy="8961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C6A5F8-A1E7-4F75-B886-C50F5F9F7192}">
      <dsp:nvSpPr>
        <dsp:cNvPr id="0" name=""/>
        <dsp:cNvSpPr/>
      </dsp:nvSpPr>
      <dsp:spPr>
        <a:xfrm>
          <a:off x="271089" y="1404504"/>
          <a:ext cx="492890" cy="4928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B4FC66-E719-47C8-86B8-5CC67A637E5C}">
      <dsp:nvSpPr>
        <dsp:cNvPr id="0" name=""/>
        <dsp:cNvSpPr/>
      </dsp:nvSpPr>
      <dsp:spPr>
        <a:xfrm>
          <a:off x="1035070" y="1202867"/>
          <a:ext cx="10289532" cy="896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844" tIns="94844" rIns="94844" bIns="94844" numCol="1" spcCol="1270" anchor="ctr" anchorCtr="0">
          <a:noAutofit/>
        </a:bodyPr>
        <a:lstStyle/>
        <a:p>
          <a:pPr marL="0" lvl="0" indent="0" algn="l" defTabSz="622300">
            <a:lnSpc>
              <a:spcPct val="100000"/>
            </a:lnSpc>
            <a:spcBef>
              <a:spcPct val="0"/>
            </a:spcBef>
            <a:spcAft>
              <a:spcPct val="35000"/>
            </a:spcAft>
            <a:buNone/>
          </a:pPr>
          <a:r>
            <a:rPr lang="es-ES" sz="1400" b="0" i="0" kern="1200" baseline="0"/>
            <a:t>🧠 </a:t>
          </a:r>
          <a:r>
            <a:rPr lang="es-ES" sz="1400" b="1" i="0" kern="1200" baseline="0"/>
            <a:t>Cambio cultural</a:t>
          </a:r>
          <a:r>
            <a:rPr lang="es-ES" sz="1400" b="0" i="0" kern="1200" baseline="0"/>
            <a:t>: va más allá de adoptar tecnologías. Requiere una nueva forma de pensar, interrogar, experimentar, fallar y aprender rápidamente.</a:t>
          </a:r>
          <a:endParaRPr lang="en-US" sz="1400" kern="1200" dirty="0"/>
        </a:p>
      </dsp:txBody>
      <dsp:txXfrm>
        <a:off x="1035070" y="1202867"/>
        <a:ext cx="10289532" cy="896164"/>
      </dsp:txXfrm>
    </dsp:sp>
    <dsp:sp modelId="{347710BD-B9A9-47CA-8152-03062757C985}">
      <dsp:nvSpPr>
        <dsp:cNvPr id="0" name=""/>
        <dsp:cNvSpPr/>
      </dsp:nvSpPr>
      <dsp:spPr>
        <a:xfrm>
          <a:off x="0" y="2323073"/>
          <a:ext cx="11324603" cy="8961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E308BB-AFA1-4EB6-8EBE-8074C607E462}">
      <dsp:nvSpPr>
        <dsp:cNvPr id="0" name=""/>
        <dsp:cNvSpPr/>
      </dsp:nvSpPr>
      <dsp:spPr>
        <a:xfrm>
          <a:off x="271089" y="2524710"/>
          <a:ext cx="492890" cy="4928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8D94C0-2B82-4356-9CA8-28886A089D7A}">
      <dsp:nvSpPr>
        <dsp:cNvPr id="0" name=""/>
        <dsp:cNvSpPr/>
      </dsp:nvSpPr>
      <dsp:spPr>
        <a:xfrm>
          <a:off x="1035070" y="2323073"/>
          <a:ext cx="10289532" cy="896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844" tIns="94844" rIns="94844" bIns="94844" numCol="1" spcCol="1270" anchor="ctr" anchorCtr="0">
          <a:noAutofit/>
        </a:bodyPr>
        <a:lstStyle/>
        <a:p>
          <a:pPr marL="0" lvl="0" indent="0" algn="l" defTabSz="622300">
            <a:lnSpc>
              <a:spcPct val="100000"/>
            </a:lnSpc>
            <a:spcBef>
              <a:spcPct val="0"/>
            </a:spcBef>
            <a:spcAft>
              <a:spcPct val="35000"/>
            </a:spcAft>
            <a:buNone/>
          </a:pPr>
          <a:r>
            <a:rPr lang="es-ES" sz="1400" b="0" i="0" kern="1200" baseline="0" dirty="0"/>
            <a:t>⚙️ </a:t>
          </a:r>
          <a:r>
            <a:rPr lang="es-ES" sz="1400" b="1" i="0" kern="1200" baseline="0" dirty="0"/>
            <a:t>Modelo operativo digital</a:t>
          </a:r>
          <a:r>
            <a:rPr lang="es-ES" sz="1400" b="0" i="0" kern="1200" baseline="0" dirty="0"/>
            <a:t>: se rediseñan procesos, estructuras y decisiones apalancados por datos, automatización e inteligencia artificial.</a:t>
          </a:r>
          <a:endParaRPr lang="en-US" sz="1400" kern="1200" dirty="0"/>
        </a:p>
      </dsp:txBody>
      <dsp:txXfrm>
        <a:off x="1035070" y="2323073"/>
        <a:ext cx="10289532" cy="896164"/>
      </dsp:txXfrm>
    </dsp:sp>
    <dsp:sp modelId="{321C0D63-D389-43C7-ABBB-400F3A083A02}">
      <dsp:nvSpPr>
        <dsp:cNvPr id="0" name=""/>
        <dsp:cNvSpPr/>
      </dsp:nvSpPr>
      <dsp:spPr>
        <a:xfrm>
          <a:off x="0" y="3443278"/>
          <a:ext cx="11324603" cy="8961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57EDC4-AB83-490B-9B12-2DE04B81B73C}">
      <dsp:nvSpPr>
        <dsp:cNvPr id="0" name=""/>
        <dsp:cNvSpPr/>
      </dsp:nvSpPr>
      <dsp:spPr>
        <a:xfrm>
          <a:off x="271089" y="3644915"/>
          <a:ext cx="492890" cy="4928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8A9904-FD88-4F5F-94E8-A91A03217E80}">
      <dsp:nvSpPr>
        <dsp:cNvPr id="0" name=""/>
        <dsp:cNvSpPr/>
      </dsp:nvSpPr>
      <dsp:spPr>
        <a:xfrm>
          <a:off x="1035070" y="3443278"/>
          <a:ext cx="10289532" cy="896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844" tIns="94844" rIns="94844" bIns="94844" numCol="1" spcCol="1270" anchor="ctr" anchorCtr="0">
          <a:noAutofit/>
        </a:bodyPr>
        <a:lstStyle/>
        <a:p>
          <a:pPr marL="0" lvl="0" indent="0" algn="l" defTabSz="622300">
            <a:lnSpc>
              <a:spcPct val="100000"/>
            </a:lnSpc>
            <a:spcBef>
              <a:spcPct val="0"/>
            </a:spcBef>
            <a:spcAft>
              <a:spcPct val="35000"/>
            </a:spcAft>
            <a:buNone/>
          </a:pPr>
          <a:r>
            <a:rPr lang="es-ES" sz="1400" b="0" i="0" kern="1200" baseline="0" dirty="0"/>
            <a:t>🎯 </a:t>
          </a:r>
          <a:r>
            <a:rPr lang="es-ES" sz="1400" b="1" i="0" kern="1200" baseline="0" dirty="0"/>
            <a:t>Orientación </a:t>
          </a:r>
          <a:r>
            <a:rPr lang="es-ES" sz="1400" b="1" kern="1200" dirty="0"/>
            <a:t>en el paciente</a:t>
          </a:r>
          <a:r>
            <a:rPr lang="es-ES" sz="1400" b="0" i="0" kern="1200" baseline="0" dirty="0"/>
            <a:t>: experiencias personalizadas, fluida, proactiva. La calidad no solo cumplir la prestación, es calidad percibida.</a:t>
          </a:r>
          <a:endParaRPr lang="en-US" sz="1400" kern="1200" dirty="0"/>
        </a:p>
      </dsp:txBody>
      <dsp:txXfrm>
        <a:off x="1035070" y="3443278"/>
        <a:ext cx="10289532" cy="896164"/>
      </dsp:txXfrm>
    </dsp:sp>
    <dsp:sp modelId="{85406F33-4AE6-45AE-BBE6-02A470C4E2E4}">
      <dsp:nvSpPr>
        <dsp:cNvPr id="0" name=""/>
        <dsp:cNvSpPr/>
      </dsp:nvSpPr>
      <dsp:spPr>
        <a:xfrm>
          <a:off x="0" y="4566172"/>
          <a:ext cx="11324603" cy="8961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7D4C34-493E-4592-837A-4DDD05C7332A}">
      <dsp:nvSpPr>
        <dsp:cNvPr id="0" name=""/>
        <dsp:cNvSpPr/>
      </dsp:nvSpPr>
      <dsp:spPr>
        <a:xfrm>
          <a:off x="377874" y="4432435"/>
          <a:ext cx="492890" cy="4928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FBECB3-B62A-4ECC-9543-6DCD640E06B4}">
      <dsp:nvSpPr>
        <dsp:cNvPr id="0" name=""/>
        <dsp:cNvSpPr/>
      </dsp:nvSpPr>
      <dsp:spPr>
        <a:xfrm>
          <a:off x="1035070" y="4563484"/>
          <a:ext cx="10289532" cy="896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844" tIns="94844" rIns="94844" bIns="94844" numCol="1" spcCol="1270" anchor="ctr" anchorCtr="0">
          <a:noAutofit/>
        </a:bodyPr>
        <a:lstStyle/>
        <a:p>
          <a:pPr marL="0" lvl="0" indent="0" algn="l" defTabSz="622300">
            <a:lnSpc>
              <a:spcPct val="100000"/>
            </a:lnSpc>
            <a:spcBef>
              <a:spcPct val="0"/>
            </a:spcBef>
            <a:spcAft>
              <a:spcPct val="35000"/>
            </a:spcAft>
            <a:buNone/>
          </a:pPr>
          <a:r>
            <a:rPr lang="es-ES" sz="1400" b="0" i="0" kern="1200" baseline="0"/>
            <a:t>🌱 </a:t>
          </a:r>
          <a:r>
            <a:rPr lang="es-ES" sz="1400" b="1" i="0" kern="1200" baseline="0"/>
            <a:t>Ciclo continuo</a:t>
          </a:r>
          <a:r>
            <a:rPr lang="es-ES" sz="1400" b="0" i="0" kern="1200" baseline="0"/>
            <a:t>: no es un proyecto con inicio y fin. Es una mentalidad de evolución permanente</a:t>
          </a:r>
          <a:r>
            <a:rPr lang="es-ES" sz="1400" kern="1200"/>
            <a:t> y mejora continua.</a:t>
          </a:r>
          <a:endParaRPr lang="en-US" sz="1400" kern="1200" dirty="0"/>
        </a:p>
      </dsp:txBody>
      <dsp:txXfrm>
        <a:off x="1035070" y="4563484"/>
        <a:ext cx="10289532" cy="8961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AA7F7-A003-459C-8C79-29E3B58CB897}">
      <dsp:nvSpPr>
        <dsp:cNvPr id="0" name=""/>
        <dsp:cNvSpPr/>
      </dsp:nvSpPr>
      <dsp:spPr>
        <a:xfrm>
          <a:off x="0" y="1805"/>
          <a:ext cx="10515600" cy="91531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59FF9F-4C7F-406F-B14C-5F711D2C7946}">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172771-30C3-46E0-8DC5-E38971B0660D}">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55650">
            <a:lnSpc>
              <a:spcPct val="90000"/>
            </a:lnSpc>
            <a:spcBef>
              <a:spcPct val="0"/>
            </a:spcBef>
            <a:spcAft>
              <a:spcPct val="35000"/>
            </a:spcAft>
            <a:buNone/>
          </a:pPr>
          <a:r>
            <a:rPr lang="es-ES" sz="1700" b="1" kern="1200"/>
            <a:t>HL7 FHIR</a:t>
          </a:r>
          <a:r>
            <a:rPr lang="es-ES" sz="1700" kern="1200"/>
            <a:t> permite estructurar datos clínicos como historias clínicas, recetas, imágenes, audios de consulta, y notas de evolución en un formato interoperable, ideal para compartir entre hospitales, laboratorios y sistemas de auditoría.</a:t>
          </a:r>
          <a:endParaRPr lang="en-US" sz="1700" kern="1200"/>
        </a:p>
      </dsp:txBody>
      <dsp:txXfrm>
        <a:off x="1057183" y="1805"/>
        <a:ext cx="9458416" cy="915310"/>
      </dsp:txXfrm>
    </dsp:sp>
    <dsp:sp modelId="{DF8049C0-8251-4541-B1EC-DDF5C4E6A701}">
      <dsp:nvSpPr>
        <dsp:cNvPr id="0" name=""/>
        <dsp:cNvSpPr/>
      </dsp:nvSpPr>
      <dsp:spPr>
        <a:xfrm>
          <a:off x="0" y="1145944"/>
          <a:ext cx="10515600" cy="91531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5853B3-B8BD-4AC2-84AE-1D3C82E1723E}">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43B296-3296-4DDF-BE7A-5ADCD7844B08}">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55650">
            <a:lnSpc>
              <a:spcPct val="90000"/>
            </a:lnSpc>
            <a:spcBef>
              <a:spcPct val="0"/>
            </a:spcBef>
            <a:spcAft>
              <a:spcPct val="35000"/>
            </a:spcAft>
            <a:buNone/>
          </a:pPr>
          <a:r>
            <a:rPr lang="es-ES" sz="1700" b="1" kern="1200"/>
            <a:t>Palantir Foundry</a:t>
          </a:r>
          <a:r>
            <a:rPr lang="es-ES" sz="1700" kern="1200"/>
            <a:t> destaca por su capacidad de modelar estos datos en una capa semántica que facilita la toma de decisiones clínicas, auditorías inteligentes y simulaciones operativas.</a:t>
          </a:r>
          <a:endParaRPr lang="en-US" sz="1700" kern="1200"/>
        </a:p>
      </dsp:txBody>
      <dsp:txXfrm>
        <a:off x="1057183" y="1145944"/>
        <a:ext cx="9458416" cy="915310"/>
      </dsp:txXfrm>
    </dsp:sp>
    <dsp:sp modelId="{117768E9-7D51-4072-8DCE-244F8175FCA6}">
      <dsp:nvSpPr>
        <dsp:cNvPr id="0" name=""/>
        <dsp:cNvSpPr/>
      </dsp:nvSpPr>
      <dsp:spPr>
        <a:xfrm>
          <a:off x="0" y="2290082"/>
          <a:ext cx="10515600" cy="91531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7B3A9E-F679-4CED-B169-F82A845970BC}">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A91D96-DD1A-4275-8C52-E948352E7FCF}">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55650">
            <a:lnSpc>
              <a:spcPct val="90000"/>
            </a:lnSpc>
            <a:spcBef>
              <a:spcPct val="0"/>
            </a:spcBef>
            <a:spcAft>
              <a:spcPct val="35000"/>
            </a:spcAft>
            <a:buNone/>
          </a:pPr>
          <a:r>
            <a:rPr lang="es-ES" sz="1700" b="1" kern="1200"/>
            <a:t>Azure Synapse</a:t>
          </a:r>
          <a:r>
            <a:rPr lang="es-ES" sz="1700" kern="1200"/>
            <a:t> y </a:t>
          </a:r>
          <a:r>
            <a:rPr lang="es-ES" sz="1700" b="1" kern="1200"/>
            <a:t>BigQuery</a:t>
          </a:r>
          <a:r>
            <a:rPr lang="es-ES" sz="1700" kern="1200"/>
            <a:t> ofrecen integración directa con APIs de salud, lo que facilita el análisis poblacional, la trazabilidad de intervenciones y la interoperabilidad entre jurisdicciones.</a:t>
          </a:r>
          <a:endParaRPr lang="en-US" sz="1700" kern="1200"/>
        </a:p>
      </dsp:txBody>
      <dsp:txXfrm>
        <a:off x="1057183" y="2290082"/>
        <a:ext cx="9458416" cy="915310"/>
      </dsp:txXfrm>
    </dsp:sp>
    <dsp:sp modelId="{746BF8CC-C510-4100-BC2B-16157F3EF7D1}">
      <dsp:nvSpPr>
        <dsp:cNvPr id="0" name=""/>
        <dsp:cNvSpPr/>
      </dsp:nvSpPr>
      <dsp:spPr>
        <a:xfrm>
          <a:off x="0" y="3434221"/>
          <a:ext cx="10515600" cy="91531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340CBD-A4A3-4245-AAA7-F26D682B0FB8}">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2EEB23-E194-44B6-B8C9-EF1A2BF8F0D3}">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55650">
            <a:lnSpc>
              <a:spcPct val="90000"/>
            </a:lnSpc>
            <a:spcBef>
              <a:spcPct val="0"/>
            </a:spcBef>
            <a:spcAft>
              <a:spcPct val="35000"/>
            </a:spcAft>
            <a:buNone/>
          </a:pPr>
          <a:r>
            <a:rPr lang="es-ES" sz="1700" b="1" kern="1200"/>
            <a:t>Snowflake</a:t>
          </a:r>
          <a:r>
            <a:rPr lang="es-ES" sz="1700" kern="1200"/>
            <a:t>, aunque potente en almacenamiento y análisis, requiere más trabajo para adaptarse a estándares clínicos sin herramientas complementarias.</a:t>
          </a:r>
          <a:endParaRPr lang="en-US" sz="1700" kern="1200"/>
        </a:p>
      </dsp:txBody>
      <dsp:txXfrm>
        <a:off x="1057183" y="3434221"/>
        <a:ext cx="9458416" cy="9153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CBE82C-A41D-48AF-B7B0-5F00B8300EB7}">
      <dsp:nvSpPr>
        <dsp:cNvPr id="0" name=""/>
        <dsp:cNvSpPr/>
      </dsp:nvSpPr>
      <dsp:spPr>
        <a:xfrm>
          <a:off x="11515" y="0"/>
          <a:ext cx="2622149" cy="478542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622300">
            <a:lnSpc>
              <a:spcPct val="90000"/>
            </a:lnSpc>
            <a:spcBef>
              <a:spcPct val="0"/>
            </a:spcBef>
            <a:spcAft>
              <a:spcPct val="35000"/>
            </a:spcAft>
            <a:buNone/>
          </a:pPr>
          <a:r>
            <a:rPr lang="es-ES" sz="1400" b="1" kern="1200" dirty="0"/>
            <a:t>En el Amazonas redujeron el 50% las derivaciones de pacientes hacia </a:t>
          </a:r>
          <a:r>
            <a:rPr lang="es-ES" sz="1400" b="1" kern="1200" dirty="0" err="1"/>
            <a:t>Manaos</a:t>
          </a:r>
          <a:r>
            <a:rPr lang="es-ES" sz="1400" kern="1200" dirty="0" err="1"/>
            <a:t>se</a:t>
          </a:r>
          <a:r>
            <a:rPr lang="es-ES" sz="1400" kern="1200" dirty="0"/>
            <a:t> El sistema integra directamente con dispositivos médicos: </a:t>
          </a:r>
          <a:r>
            <a:rPr lang="es-ES" sz="1400" kern="1200" dirty="0" err="1"/>
            <a:t>ECGs</a:t>
          </a:r>
          <a:r>
            <a:rPr lang="es-ES" sz="1400" kern="1200" dirty="0"/>
            <a:t> y electroencefalogramas (</a:t>
          </a:r>
          <a:r>
            <a:rPr lang="es-ES" sz="1400" kern="1200" dirty="0" err="1"/>
            <a:t>EEGs</a:t>
          </a:r>
          <a:r>
            <a:rPr lang="es-ES" sz="1400" kern="1200" dirty="0"/>
            <a:t>) y con imágenes: radiografías y </a:t>
          </a:r>
          <a:r>
            <a:rPr lang="es-ES" sz="1400" kern="1200" dirty="0" err="1"/>
            <a:t>IRMs</a:t>
          </a:r>
          <a:r>
            <a:rPr lang="es-ES" sz="1400" kern="1200" dirty="0"/>
            <a:t>, que se combinan con informes médicos de </a:t>
          </a:r>
          <a:r>
            <a:rPr lang="es-ES" sz="1400" kern="1200" dirty="0" err="1"/>
            <a:t>HCEs</a:t>
          </a:r>
          <a:r>
            <a:rPr lang="es-ES" sz="1400" kern="1200" dirty="0"/>
            <a:t> e información manual de trabajadores en el campo a una plataforma de telemedicina basada en la nube que utiliza IA para detectar el tipo de información que ingresa al sistema. </a:t>
          </a:r>
          <a:endParaRPr lang="en-US" sz="1400" kern="1200" dirty="0"/>
        </a:p>
      </dsp:txBody>
      <dsp:txXfrm>
        <a:off x="11515" y="0"/>
        <a:ext cx="2622149" cy="4785421"/>
      </dsp:txXfrm>
    </dsp:sp>
    <dsp:sp modelId="{75429701-4E8B-4328-8655-C7D368609079}">
      <dsp:nvSpPr>
        <dsp:cNvPr id="0" name=""/>
        <dsp:cNvSpPr/>
      </dsp:nvSpPr>
      <dsp:spPr>
        <a:xfrm>
          <a:off x="2669344" y="2271211"/>
          <a:ext cx="393322" cy="243000"/>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7CF004-D5EF-4580-98F3-A24AB784F829}">
      <dsp:nvSpPr>
        <dsp:cNvPr id="0" name=""/>
        <dsp:cNvSpPr/>
      </dsp:nvSpPr>
      <dsp:spPr>
        <a:xfrm>
          <a:off x="3075104" y="-40110"/>
          <a:ext cx="2622149" cy="486564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800100">
            <a:lnSpc>
              <a:spcPct val="90000"/>
            </a:lnSpc>
            <a:spcBef>
              <a:spcPct val="0"/>
            </a:spcBef>
            <a:spcAft>
              <a:spcPct val="35000"/>
            </a:spcAft>
            <a:buNone/>
          </a:pPr>
          <a:r>
            <a:rPr lang="es-ES" sz="1800" kern="1200" dirty="0"/>
            <a:t>La IA hace el</a:t>
          </a:r>
          <a:r>
            <a:rPr lang="es-ES" sz="2000" b="1" i="1" kern="1200" dirty="0"/>
            <a:t> </a:t>
          </a:r>
          <a:r>
            <a:rPr lang="es-ES" sz="2000" b="1" i="1" kern="1200" dirty="0" err="1"/>
            <a:t>triaje</a:t>
          </a:r>
          <a:r>
            <a:rPr lang="es-ES" sz="2000" b="1" i="1" kern="1200" dirty="0"/>
            <a:t> </a:t>
          </a:r>
          <a:r>
            <a:rPr lang="es-ES" sz="1800" kern="1200" dirty="0"/>
            <a:t>de pacientes de acuerdo con resultados de sus últimos análisis para priorizar emergencias en la lista de espera y para predecir el diagnóstico y las conclusiones médicas hacia botones </a:t>
          </a:r>
          <a:r>
            <a:rPr lang="es-ES" sz="1800" kern="1200" dirty="0" err="1"/>
            <a:t>pre-formateados</a:t>
          </a:r>
          <a:r>
            <a:rPr lang="es-ES" sz="1800" kern="1200" dirty="0"/>
            <a:t> para minimizar la necesidad de usar el teclado, incrementando la </a:t>
          </a:r>
          <a:r>
            <a:rPr lang="es-ES" sz="2000" b="1" kern="1200" dirty="0">
              <a:highlight>
                <a:srgbClr val="FF00FF"/>
              </a:highlight>
            </a:rPr>
            <a:t>Accesibilidad</a:t>
          </a:r>
          <a:endParaRPr lang="en-US" sz="1800" b="1" kern="1200" dirty="0">
            <a:highlight>
              <a:srgbClr val="FF00FF"/>
            </a:highlight>
          </a:endParaRPr>
        </a:p>
      </dsp:txBody>
      <dsp:txXfrm>
        <a:off x="3075104" y="-40110"/>
        <a:ext cx="2622149" cy="4865643"/>
      </dsp:txXfrm>
    </dsp:sp>
    <dsp:sp modelId="{F76507D0-F02A-4B1E-89A3-B911244FBD1C}">
      <dsp:nvSpPr>
        <dsp:cNvPr id="0" name=""/>
        <dsp:cNvSpPr/>
      </dsp:nvSpPr>
      <dsp:spPr>
        <a:xfrm>
          <a:off x="5756175" y="2271211"/>
          <a:ext cx="393322" cy="243000"/>
        </a:xfrm>
        <a:prstGeom prst="rightArrow">
          <a:avLst>
            <a:gd name="adj1" fmla="val 50000"/>
            <a:gd name="adj2" fmla="val 5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91A5B8-9C2A-4139-BA24-4DB6675EB460}">
      <dsp:nvSpPr>
        <dsp:cNvPr id="0" name=""/>
        <dsp:cNvSpPr/>
      </dsp:nvSpPr>
      <dsp:spPr>
        <a:xfrm>
          <a:off x="6185177" y="-53199"/>
          <a:ext cx="2622149" cy="4891821"/>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800100">
            <a:lnSpc>
              <a:spcPct val="90000"/>
            </a:lnSpc>
            <a:spcBef>
              <a:spcPct val="0"/>
            </a:spcBef>
            <a:spcAft>
              <a:spcPct val="35000"/>
            </a:spcAft>
            <a:buNone/>
          </a:pPr>
          <a:r>
            <a:rPr lang="es-ES" sz="1800" b="1" kern="1200" dirty="0" err="1"/>
            <a:t>Telesaude</a:t>
          </a:r>
          <a:r>
            <a:rPr lang="es-ES" sz="1800" b="1" kern="1200" dirty="0"/>
            <a:t> logró que </a:t>
          </a:r>
          <a:r>
            <a:rPr lang="es-ES" sz="1800" b="1" kern="1200" dirty="0" err="1"/>
            <a:t>Aps</a:t>
          </a:r>
          <a:r>
            <a:rPr lang="es-ES" sz="1800" b="1" kern="1200" dirty="0"/>
            <a:t> que por cada 2 </a:t>
          </a:r>
          <a:r>
            <a:rPr lang="es-ES" sz="1800" b="1" kern="1200" dirty="0" err="1"/>
            <a:t>teleconsultas</a:t>
          </a:r>
          <a:r>
            <a:rPr lang="es-ES" sz="1800" b="1" kern="1200" dirty="0"/>
            <a:t> realizadas, 1 paciente evitó ser derivado. El 60% de las </a:t>
          </a:r>
          <a:r>
            <a:rPr lang="es-ES" sz="1800" b="1" kern="1200" dirty="0" err="1"/>
            <a:t>teleconsultas</a:t>
          </a:r>
          <a:r>
            <a:rPr lang="es-ES" sz="1800" b="1" kern="1200" dirty="0"/>
            <a:t> se ajustó el tratamiento inicialmente planificado</a:t>
          </a:r>
          <a:r>
            <a:rPr lang="es-ES" sz="1600" kern="1200" dirty="0"/>
            <a:t>, aumentando la productividad de los médicos al eliminar de sus rutinas diarias tareas administrativas que contribuyen a los atrasos. </a:t>
          </a:r>
          <a:endParaRPr lang="en-US" sz="1600" kern="1200" dirty="0"/>
        </a:p>
      </dsp:txBody>
      <dsp:txXfrm>
        <a:off x="6185177" y="-53199"/>
        <a:ext cx="2622149" cy="4891821"/>
      </dsp:txXfrm>
    </dsp:sp>
    <dsp:sp modelId="{C6A68E68-F35D-41B4-8140-90FDF50AFA0F}">
      <dsp:nvSpPr>
        <dsp:cNvPr id="0" name=""/>
        <dsp:cNvSpPr/>
      </dsp:nvSpPr>
      <dsp:spPr>
        <a:xfrm>
          <a:off x="8843006" y="2271211"/>
          <a:ext cx="393322" cy="243000"/>
        </a:xfrm>
        <a:prstGeom prst="rightArrow">
          <a:avLst>
            <a:gd name="adj1" fmla="val 50000"/>
            <a:gd name="adj2" fmla="val 5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9469D2-675B-40DC-9E98-981779821D21}">
      <dsp:nvSpPr>
        <dsp:cNvPr id="0" name=""/>
        <dsp:cNvSpPr/>
      </dsp:nvSpPr>
      <dsp:spPr>
        <a:xfrm>
          <a:off x="9272007" y="385167"/>
          <a:ext cx="2622149" cy="401508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800100">
            <a:lnSpc>
              <a:spcPct val="90000"/>
            </a:lnSpc>
            <a:spcBef>
              <a:spcPct val="0"/>
            </a:spcBef>
            <a:spcAft>
              <a:spcPct val="35000"/>
            </a:spcAft>
            <a:buNone/>
          </a:pPr>
          <a:r>
            <a:rPr lang="es-ES" sz="1800" kern="1200" dirty="0"/>
            <a:t>Menos trabajo administrativo resulta en más tiempo con pacientes. </a:t>
          </a:r>
          <a:r>
            <a:rPr lang="es-ES" sz="1800" kern="1200" dirty="0">
              <a:highlight>
                <a:srgbClr val="0000FF"/>
              </a:highlight>
            </a:rPr>
            <a:t>Este sistema está siendo usado en más de </a:t>
          </a:r>
          <a:r>
            <a:rPr lang="es-ES" sz="1800" b="1" kern="1200" dirty="0">
              <a:solidFill>
                <a:srgbClr val="FFC000"/>
              </a:solidFill>
              <a:highlight>
                <a:srgbClr val="0000FF"/>
              </a:highlight>
            </a:rPr>
            <a:t>300 ciudades en Brasil y Angola en 500 clínicas y hospitales, con foco en áreas rurales y subatendidas </a:t>
          </a:r>
          <a:endParaRPr lang="en-US" sz="1800" b="1" kern="1200" dirty="0">
            <a:solidFill>
              <a:srgbClr val="FFC000"/>
            </a:solidFill>
            <a:highlight>
              <a:srgbClr val="0000FF"/>
            </a:highlight>
          </a:endParaRPr>
        </a:p>
      </dsp:txBody>
      <dsp:txXfrm>
        <a:off x="9272007" y="385167"/>
        <a:ext cx="2622149" cy="40150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67872-A8C5-4838-B6B2-0754A57DC53A}">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6E395C-F7E7-4FD8-AD64-84C4DA0D4A61}">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4A24D0-8D3C-4842-9614-4161EFDCD74D}">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66750">
            <a:lnSpc>
              <a:spcPct val="100000"/>
            </a:lnSpc>
            <a:spcBef>
              <a:spcPct val="0"/>
            </a:spcBef>
            <a:spcAft>
              <a:spcPct val="35000"/>
            </a:spcAft>
            <a:buNone/>
          </a:pPr>
          <a:r>
            <a:rPr lang="es-ES" sz="1500" b="1" kern="1200" dirty="0"/>
            <a:t>(Australia Rural):</a:t>
          </a:r>
          <a:r>
            <a:rPr lang="es-ES" sz="1500" kern="1200" dirty="0"/>
            <a:t> El programa de </a:t>
          </a:r>
          <a:r>
            <a:rPr lang="es-ES" sz="1500" kern="1200" dirty="0" err="1"/>
            <a:t>TeleHealth</a:t>
          </a:r>
          <a:r>
            <a:rPr lang="es-ES" sz="1500" kern="1200" dirty="0"/>
            <a:t> de Queensland (Australia) se implementó para atender a zonas remotas. Han logrado una reducción dramática en los </a:t>
          </a:r>
          <a:r>
            <a:rPr lang="es-ES" sz="1500" b="1" kern="1200" dirty="0"/>
            <a:t>costos de traslado de pacientes</a:t>
          </a:r>
          <a:r>
            <a:rPr lang="es-ES" sz="1500" kern="1200" dirty="0"/>
            <a:t> y han aumentado el acceso a la atención de especialistas en un </a:t>
          </a:r>
          <a:r>
            <a:rPr lang="es-ES" sz="1500" b="1" kern="1200" dirty="0"/>
            <a:t>60%</a:t>
          </a:r>
          <a:r>
            <a:rPr lang="es-ES" sz="1500" kern="1200" dirty="0"/>
            <a:t>, demostrando que la atención de alta calidad ya no está ligada a la ubicación física del paciente.</a:t>
          </a:r>
          <a:endParaRPr lang="en-US" sz="1500" kern="1200" dirty="0"/>
        </a:p>
      </dsp:txBody>
      <dsp:txXfrm>
        <a:off x="1437631" y="531"/>
        <a:ext cx="9077968" cy="1244702"/>
      </dsp:txXfrm>
    </dsp:sp>
    <dsp:sp modelId="{1D4DD248-D6BE-42F3-AD73-3C5CBCC7A927}">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A1025D-26FA-4545-AE0C-2AB49F4BE378}">
      <dsp:nvSpPr>
        <dsp:cNvPr id="0" name=""/>
        <dsp:cNvSpPr/>
      </dsp:nvSpPr>
      <dsp:spPr>
        <a:xfrm>
          <a:off x="376522" y="1836468"/>
          <a:ext cx="684586" cy="684586"/>
        </a:xfrm>
        <a:prstGeom prst="rect">
          <a:avLst/>
        </a:prstGeom>
        <a:solidFill>
          <a:schemeClr val="bg1">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6EE459-5816-4778-A2E3-02B4039E3270}">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66750">
            <a:lnSpc>
              <a:spcPct val="100000"/>
            </a:lnSpc>
            <a:spcBef>
              <a:spcPct val="0"/>
            </a:spcBef>
            <a:spcAft>
              <a:spcPct val="35000"/>
            </a:spcAft>
            <a:buNone/>
          </a:pPr>
          <a:r>
            <a:rPr lang="es-ES" sz="1500" b="1" kern="1200" dirty="0"/>
            <a:t>Chile</a:t>
          </a:r>
          <a:r>
            <a:rPr lang="es-ES" sz="1500" kern="1200" dirty="0"/>
            <a:t> implementó un </a:t>
          </a:r>
          <a:r>
            <a:rPr lang="es-ES" sz="1500" i="1" kern="1200" dirty="0"/>
            <a:t>Servicio Nacional de Salud Virtual</a:t>
          </a:r>
          <a:r>
            <a:rPr lang="es-ES" sz="1500" kern="1200" dirty="0"/>
            <a:t> (Hospital Digital) integrando telemedicina en todo su sistema público, </a:t>
          </a:r>
          <a:r>
            <a:rPr lang="es-ES" sz="1500" b="1" kern="1200" dirty="0"/>
            <a:t>Una consulta de </a:t>
          </a:r>
          <a:r>
            <a:rPr lang="es-ES" sz="1500" b="1" kern="1200" dirty="0" err="1"/>
            <a:t>Telemediciona</a:t>
          </a:r>
          <a:r>
            <a:rPr lang="es-ES" sz="1500" b="1" kern="1200" dirty="0"/>
            <a:t> cuesta unos </a:t>
          </a:r>
          <a:r>
            <a:rPr lang="es-ES" sz="1500" b="1" kern="1200" dirty="0" err="1"/>
            <a:t>u$s</a:t>
          </a:r>
          <a:r>
            <a:rPr lang="es-ES" sz="1500" b="1" kern="1200" dirty="0"/>
            <a:t> 40-50 frente a los u$s136-176 dólares de las presenciales, en un 83% de las veces innecesaria. Colombia</a:t>
          </a:r>
          <a:r>
            <a:rPr lang="es-ES" sz="1500" kern="1200" dirty="0"/>
            <a:t> conectó a centros de </a:t>
          </a:r>
          <a:r>
            <a:rPr lang="es-ES" sz="1500" kern="1200" dirty="0" err="1"/>
            <a:t>teleespecialidades</a:t>
          </a:r>
          <a:r>
            <a:rPr lang="es-ES" sz="1500" kern="1200" dirty="0"/>
            <a:t> cerca del </a:t>
          </a:r>
          <a:r>
            <a:rPr lang="es-ES" sz="1500" b="1" kern="1200" dirty="0"/>
            <a:t>38% de sus hospitales</a:t>
          </a:r>
          <a:r>
            <a:rPr lang="es-ES" sz="1500" kern="1200" dirty="0"/>
            <a:t> (frente a solo ~9% en Argentina</a:t>
          </a:r>
          <a:endParaRPr lang="en-US" sz="1500" kern="1200" dirty="0"/>
        </a:p>
      </dsp:txBody>
      <dsp:txXfrm>
        <a:off x="1437631" y="1556410"/>
        <a:ext cx="9077968" cy="1244702"/>
      </dsp:txXfrm>
    </dsp:sp>
    <dsp:sp modelId="{4F19D348-B597-4C0B-8D72-0056E994BFEB}">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EB8B30-E469-4DAD-9AAB-3B3452464392}">
      <dsp:nvSpPr>
        <dsp:cNvPr id="0" name=""/>
        <dsp:cNvSpPr/>
      </dsp:nvSpPr>
      <dsp:spPr>
        <a:xfrm>
          <a:off x="376522" y="3392347"/>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4FB824-E7EF-4256-AA8B-6E27E454982F}">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66750">
            <a:lnSpc>
              <a:spcPct val="100000"/>
            </a:lnSpc>
            <a:spcBef>
              <a:spcPct val="0"/>
            </a:spcBef>
            <a:spcAft>
              <a:spcPct val="35000"/>
            </a:spcAft>
            <a:buNone/>
          </a:pPr>
          <a:r>
            <a:rPr lang="es-ES" sz="1500" b="1" kern="1200"/>
            <a:t>Hospital Virtual Público de Tucumán: Teleconsultas por video o Teléfono </a:t>
          </a:r>
          <a:r>
            <a:rPr lang="es-ES" sz="1500" kern="1200"/>
            <a:t>instaló 20 antenas satelitales para conectar a sus pueblos de montaña de la Sierra de San Javier y los Valles calchaquies. Operando 24/7 en más de 20 especialidades, ya </a:t>
          </a:r>
          <a:r>
            <a:rPr lang="es-ES" sz="1500" b="1" kern="1200"/>
            <a:t>diagnosticó y trató cerca de 100 infartos </a:t>
          </a:r>
          <a:r>
            <a:rPr lang="es-ES" sz="1500" kern="1200"/>
            <a:t>tratandolos </a:t>
          </a:r>
          <a:r>
            <a:rPr lang="es-ES" sz="1500" i="1" kern="1200"/>
            <a:t>in situ</a:t>
          </a:r>
          <a:r>
            <a:rPr lang="es-ES" sz="1500" kern="1200"/>
            <a:t> </a:t>
          </a:r>
          <a:r>
            <a:rPr lang="es-ES" sz="1500" b="1" kern="1200"/>
            <a:t>salvando vidas sin necesidad de derivar al paciente a la capital. </a:t>
          </a:r>
          <a:endParaRPr lang="en-US" sz="1500" kern="1200"/>
        </a:p>
      </dsp:txBody>
      <dsp:txXfrm>
        <a:off x="1437631" y="3112289"/>
        <a:ext cx="9077968" cy="12447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A61DA-ED2F-47BB-A04E-E7264F6F2AB0}">
      <dsp:nvSpPr>
        <dsp:cNvPr id="0" name=""/>
        <dsp:cNvSpPr/>
      </dsp:nvSpPr>
      <dsp:spPr>
        <a:xfrm>
          <a:off x="0" y="599543"/>
          <a:ext cx="11642650" cy="11068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196E87-C499-4DD7-8DF3-1F88451919E5}">
      <dsp:nvSpPr>
        <dsp:cNvPr id="0" name=""/>
        <dsp:cNvSpPr/>
      </dsp:nvSpPr>
      <dsp:spPr>
        <a:xfrm>
          <a:off x="334821" y="848584"/>
          <a:ext cx="608767" cy="6087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2F682E-4CA9-4601-B0D4-F34109D00488}">
      <dsp:nvSpPr>
        <dsp:cNvPr id="0" name=""/>
        <dsp:cNvSpPr/>
      </dsp:nvSpPr>
      <dsp:spPr>
        <a:xfrm>
          <a:off x="1278411" y="599543"/>
          <a:ext cx="10364238" cy="110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142" tIns="117142" rIns="117142" bIns="117142" numCol="1" spcCol="1270" anchor="ctr" anchorCtr="0">
          <a:noAutofit/>
        </a:bodyPr>
        <a:lstStyle/>
        <a:p>
          <a:pPr marL="0" lvl="0" indent="0" algn="l" defTabSz="889000">
            <a:lnSpc>
              <a:spcPct val="100000"/>
            </a:lnSpc>
            <a:spcBef>
              <a:spcPct val="0"/>
            </a:spcBef>
            <a:spcAft>
              <a:spcPct val="35000"/>
            </a:spcAft>
            <a:buNone/>
          </a:pPr>
          <a:r>
            <a:rPr lang="es-ES" sz="2000" kern="1200" dirty="0"/>
            <a:t>El </a:t>
          </a:r>
          <a:r>
            <a:rPr lang="es-ES" sz="2000" i="1" kern="1200" dirty="0" err="1"/>
            <a:t>leapfrogging</a:t>
          </a:r>
          <a:r>
            <a:rPr lang="es-ES" sz="2000" kern="1200" dirty="0"/>
            <a:t> se refiere a la capacidad de un país o sector rezagado de </a:t>
          </a:r>
          <a:r>
            <a:rPr lang="es-ES" sz="2000" b="1" kern="1200" dirty="0"/>
            <a:t>saltar etapas intermedias</a:t>
          </a:r>
          <a:r>
            <a:rPr lang="es-ES" sz="2000" kern="1200" dirty="0"/>
            <a:t> de desarrollo, adoptando directamente la tecnología más avanzada y eficiente. </a:t>
          </a:r>
          <a:endParaRPr lang="en-US" sz="2000" kern="1200" dirty="0"/>
        </a:p>
      </dsp:txBody>
      <dsp:txXfrm>
        <a:off x="1278411" y="599543"/>
        <a:ext cx="10364238" cy="1106849"/>
      </dsp:txXfrm>
    </dsp:sp>
    <dsp:sp modelId="{9B3BFB98-DBE2-416E-BE30-2BB4F9843311}">
      <dsp:nvSpPr>
        <dsp:cNvPr id="0" name=""/>
        <dsp:cNvSpPr/>
      </dsp:nvSpPr>
      <dsp:spPr>
        <a:xfrm>
          <a:off x="0" y="1983105"/>
          <a:ext cx="11642650" cy="11068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7C0D2C-2074-413F-A76A-41D057038644}">
      <dsp:nvSpPr>
        <dsp:cNvPr id="0" name=""/>
        <dsp:cNvSpPr/>
      </dsp:nvSpPr>
      <dsp:spPr>
        <a:xfrm>
          <a:off x="334821" y="2232146"/>
          <a:ext cx="608767" cy="6087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386B6A-2497-4F3B-BA4E-3CDB7C25B9E3}">
      <dsp:nvSpPr>
        <dsp:cNvPr id="0" name=""/>
        <dsp:cNvSpPr/>
      </dsp:nvSpPr>
      <dsp:spPr>
        <a:xfrm>
          <a:off x="1278411" y="1983105"/>
          <a:ext cx="10364238" cy="110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142" tIns="117142" rIns="117142" bIns="117142" numCol="1" spcCol="1270" anchor="ctr" anchorCtr="0">
          <a:noAutofit/>
        </a:bodyPr>
        <a:lstStyle/>
        <a:p>
          <a:pPr marL="0" lvl="0" indent="0" algn="l" defTabSz="800100">
            <a:lnSpc>
              <a:spcPct val="100000"/>
            </a:lnSpc>
            <a:spcBef>
              <a:spcPct val="0"/>
            </a:spcBef>
            <a:spcAft>
              <a:spcPct val="35000"/>
            </a:spcAft>
            <a:buNone/>
          </a:pPr>
          <a:r>
            <a:rPr lang="es-ES" sz="1800" kern="1200" dirty="0"/>
            <a:t>Se evita la inversión en sistemas antiguos, fragmentados y costosos (como los grandes </a:t>
          </a:r>
          <a:r>
            <a:rPr lang="es-ES" sz="1800" i="1" kern="1200" dirty="0"/>
            <a:t>mainframes</a:t>
          </a:r>
          <a:r>
            <a:rPr lang="es-ES" sz="1800" kern="1200" dirty="0"/>
            <a:t> o los sistemas manuales de HCE de primera generación) y se pasa directamente a las soluciones basadas en la </a:t>
          </a:r>
          <a:r>
            <a:rPr lang="es-ES" sz="1800" b="1" kern="1200" dirty="0"/>
            <a:t>Inteligencia Artificial (IA), Automatización</a:t>
          </a:r>
          <a:r>
            <a:rPr lang="es-ES" sz="1800" kern="1200" dirty="0"/>
            <a:t> y </a:t>
          </a:r>
          <a:r>
            <a:rPr lang="es-ES" sz="1800" b="1" kern="1200" dirty="0"/>
            <a:t>Asistentes Virtuales</a:t>
          </a:r>
          <a:endParaRPr lang="en-US" sz="1800" b="1" kern="1200" dirty="0"/>
        </a:p>
      </dsp:txBody>
      <dsp:txXfrm>
        <a:off x="1278411" y="1983105"/>
        <a:ext cx="10364238" cy="110684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56174-FE76-4CE1-B077-6DF9AFB129F2}">
      <dsp:nvSpPr>
        <dsp:cNvPr id="0" name=""/>
        <dsp:cNvSpPr/>
      </dsp:nvSpPr>
      <dsp:spPr>
        <a:xfrm>
          <a:off x="0" y="0"/>
          <a:ext cx="5706519" cy="1853627"/>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para atención al afiliado y recordatorios.</a:t>
          </a:r>
          <a:r>
            <a:rPr lang="es-ES" sz="1800" kern="1200"/>
            <a:t> Utilizar chatbots en los o WhatsApp para trámites simples (consultar cartilla de prestadores, estado de un reembolso, recordatorio de turnos). </a:t>
          </a:r>
          <a:endParaRPr lang="en-US" sz="1800" kern="1200"/>
        </a:p>
      </dsp:txBody>
      <dsp:txXfrm>
        <a:off x="54291" y="54291"/>
        <a:ext cx="3790650" cy="1745045"/>
      </dsp:txXfrm>
    </dsp:sp>
    <dsp:sp modelId="{FEC192EE-62C6-41E6-99B2-EFC015F6E318}">
      <dsp:nvSpPr>
        <dsp:cNvPr id="0" name=""/>
        <dsp:cNvSpPr/>
      </dsp:nvSpPr>
      <dsp:spPr>
        <a:xfrm>
          <a:off x="1007032" y="2265544"/>
          <a:ext cx="5706519" cy="1853627"/>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a:t>Los hospitales podrían adoptar algo similar para agendas y seguimientos post-alta,  </a:t>
          </a:r>
          <a:r>
            <a:rPr lang="es-ES" sz="1800" b="1" kern="1200"/>
            <a:t>ahorrando costos operativos</a:t>
          </a:r>
          <a:r>
            <a:rPr lang="es-ES" sz="1800" kern="1200"/>
            <a:t> y mejorando la experiencia del usuario.</a:t>
          </a:r>
          <a:endParaRPr lang="en-US" sz="1800" kern="1200"/>
        </a:p>
      </dsp:txBody>
      <dsp:txXfrm>
        <a:off x="1061323" y="2319835"/>
        <a:ext cx="3386046" cy="1745045"/>
      </dsp:txXfrm>
    </dsp:sp>
    <dsp:sp modelId="{69921472-1507-40CC-A0E2-4F01E90B0376}">
      <dsp:nvSpPr>
        <dsp:cNvPr id="0" name=""/>
        <dsp:cNvSpPr/>
      </dsp:nvSpPr>
      <dsp:spPr>
        <a:xfrm>
          <a:off x="4501661" y="1457157"/>
          <a:ext cx="1204857" cy="1204857"/>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772754" y="1457157"/>
        <a:ext cx="662671" cy="90665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A9D19B-4892-4E52-B86E-8E5A1509CAD6}">
      <dsp:nvSpPr>
        <dsp:cNvPr id="0" name=""/>
        <dsp:cNvSpPr/>
      </dsp:nvSpPr>
      <dsp:spPr>
        <a:xfrm>
          <a:off x="0" y="94576"/>
          <a:ext cx="6713552" cy="1275446"/>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t>98% de la población utiliza la historia clínica digital y </a:t>
          </a:r>
          <a:r>
            <a:rPr lang="es-ES" sz="1800" b="1" kern="1200" dirty="0"/>
            <a:t>99.5% de las recetas son digitales</a:t>
          </a:r>
          <a:r>
            <a:rPr lang="es-ES" sz="1800" kern="1200" dirty="0"/>
            <a:t>. </a:t>
          </a:r>
          <a:endParaRPr lang="en-US" sz="1800" kern="1200" dirty="0"/>
        </a:p>
      </dsp:txBody>
      <dsp:txXfrm>
        <a:off x="62262" y="156838"/>
        <a:ext cx="6589028" cy="1150922"/>
      </dsp:txXfrm>
    </dsp:sp>
    <dsp:sp modelId="{CD927E20-086E-4B39-95A5-83E9802CA063}">
      <dsp:nvSpPr>
        <dsp:cNvPr id="0" name=""/>
        <dsp:cNvSpPr/>
      </dsp:nvSpPr>
      <dsp:spPr>
        <a:xfrm>
          <a:off x="0" y="1421862"/>
          <a:ext cx="6713552" cy="1275446"/>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Los costos nacionales de salud bajaron al 6% del PBI</a:t>
          </a:r>
          <a:r>
            <a:rPr lang="es-ES" sz="1800" kern="1200"/>
            <a:t>, el más bajo de Europa. En la Argentina (10 a 11%)</a:t>
          </a:r>
          <a:endParaRPr lang="en-US" sz="1800" kern="1200"/>
        </a:p>
      </dsp:txBody>
      <dsp:txXfrm>
        <a:off x="62262" y="1484124"/>
        <a:ext cx="6589028" cy="1150922"/>
      </dsp:txXfrm>
    </dsp:sp>
    <dsp:sp modelId="{9951D6B8-4B0F-4D32-BCAC-8EFB5A878F44}">
      <dsp:nvSpPr>
        <dsp:cNvPr id="0" name=""/>
        <dsp:cNvSpPr/>
      </dsp:nvSpPr>
      <dsp:spPr>
        <a:xfrm>
          <a:off x="0" y="2749149"/>
          <a:ext cx="6713552" cy="1275446"/>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a:t>Ofrece herramientas en línea (portales de salud, e-prescripciones), </a:t>
          </a:r>
          <a:r>
            <a:rPr lang="es-ES" sz="1800" b="1" kern="1200"/>
            <a:t>el 80% de las veces resuelven sus necesidades con autocuidado</a:t>
          </a:r>
          <a:r>
            <a:rPr lang="es-ES" sz="1800" kern="1200"/>
            <a:t>, reduciendo consultas innecesarias</a:t>
          </a:r>
          <a:endParaRPr lang="en-US" sz="1800" kern="1200"/>
        </a:p>
      </dsp:txBody>
      <dsp:txXfrm>
        <a:off x="62262" y="2811411"/>
        <a:ext cx="6589028" cy="11509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A70161-B293-4490-A3A6-226C7CDE1DCD}">
      <dsp:nvSpPr>
        <dsp:cNvPr id="0" name=""/>
        <dsp:cNvSpPr/>
      </dsp:nvSpPr>
      <dsp:spPr>
        <a:xfrm>
          <a:off x="0" y="96012"/>
          <a:ext cx="10506456" cy="104480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t>Instituto Tecnológico de Informática (ITI) + Hospital La Fe:  Estableció en un </a:t>
          </a:r>
          <a:r>
            <a:rPr lang="es-ES" sz="1900" b="0" i="0" kern="1200" dirty="0">
              <a:solidFill>
                <a:schemeClr val="bg1"/>
              </a:solidFill>
              <a:effectLst/>
              <a:latin typeface="roboto" panose="02000000000000000000" pitchFamily="2" charset="0"/>
            </a:rPr>
            <a:t>27% los reingresos no programados que podrían predecirse, y en un 14% aquellos potencialmente evitables al utilizar al Inteligencia Artificial Predictiva.</a:t>
          </a:r>
          <a:endParaRPr lang="en-US" sz="1900" kern="1200" dirty="0"/>
        </a:p>
      </dsp:txBody>
      <dsp:txXfrm>
        <a:off x="51003" y="147015"/>
        <a:ext cx="10404450" cy="942803"/>
      </dsp:txXfrm>
    </dsp:sp>
    <dsp:sp modelId="{0BD3AD6A-EE8E-4543-A83E-ACBF04247861}">
      <dsp:nvSpPr>
        <dsp:cNvPr id="0" name=""/>
        <dsp:cNvSpPr/>
      </dsp:nvSpPr>
      <dsp:spPr>
        <a:xfrm>
          <a:off x="0" y="1195542"/>
          <a:ext cx="10506456" cy="1044809"/>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t>Diabetes en Mayo </a:t>
          </a:r>
          <a:r>
            <a:rPr lang="es-ES" sz="1900" b="1" kern="1200" dirty="0" err="1"/>
            <a:t>Clinic</a:t>
          </a:r>
          <a:r>
            <a:rPr lang="es-ES" sz="1900" b="1" kern="1200" dirty="0"/>
            <a:t>:</a:t>
          </a:r>
          <a:r>
            <a:rPr lang="es-ES" sz="1900" kern="1200" dirty="0"/>
            <a:t> Se integraron datos de glucosa, actividad física y alimentación para generar alertas automatizadas. Esto permitió ajustar tratamientos antes de que ocurrieran crisis, reduciendo hospitalizaciones en un 30 %–40 %</a:t>
          </a:r>
        </a:p>
      </dsp:txBody>
      <dsp:txXfrm>
        <a:off x="51003" y="1246545"/>
        <a:ext cx="10404450" cy="942803"/>
      </dsp:txXfrm>
    </dsp:sp>
    <dsp:sp modelId="{0D15AB31-39B1-417E-AD9A-1FA1A1371C7A}">
      <dsp:nvSpPr>
        <dsp:cNvPr id="0" name=""/>
        <dsp:cNvSpPr/>
      </dsp:nvSpPr>
      <dsp:spPr>
        <a:xfrm>
          <a:off x="0" y="2295072"/>
          <a:ext cx="10506456" cy="1044809"/>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i="0" kern="1200" baseline="0"/>
            <a:t>Estados Unidos</a:t>
          </a:r>
          <a:r>
            <a:rPr lang="es-ES" sz="1900" b="0" i="0" kern="1200" baseline="0"/>
            <a:t>: El Departamento de Asuntos de Veteranos (VA) implementó uno de los mayores programas de tele-salud del mundo, logrando </a:t>
          </a:r>
          <a:r>
            <a:rPr lang="es-ES" sz="1900" b="0" i="1" kern="1200" baseline="0"/>
            <a:t>reducciones del 25%</a:t>
          </a:r>
          <a:r>
            <a:rPr lang="es-ES" sz="1900" b="0" i="0" kern="1200" baseline="0"/>
            <a:t> en días de hospitalización para pacientes monitorizados remotamente, según sus reportes internos </a:t>
          </a:r>
          <a:endParaRPr lang="en-US" sz="1900" kern="1200" dirty="0"/>
        </a:p>
      </dsp:txBody>
      <dsp:txXfrm>
        <a:off x="51003" y="2346075"/>
        <a:ext cx="10404450" cy="942803"/>
      </dsp:txXfrm>
    </dsp:sp>
    <dsp:sp modelId="{4C88E1EE-B236-4107-BAAB-96C45BF28901}">
      <dsp:nvSpPr>
        <dsp:cNvPr id="0" name=""/>
        <dsp:cNvSpPr/>
      </dsp:nvSpPr>
      <dsp:spPr>
        <a:xfrm>
          <a:off x="0" y="3394602"/>
          <a:ext cx="10506456" cy="1044809"/>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i="0" kern="1200" baseline="0"/>
            <a:t>España</a:t>
          </a:r>
          <a:r>
            <a:rPr lang="es-ES" sz="1900" b="0" i="0" kern="1200" baseline="0"/>
            <a:t>: Programa de telemonitorización de enfermos crónicos en el País Vasco, integrado con atención primaria, que redujo en dos años un </a:t>
          </a:r>
          <a:r>
            <a:rPr lang="es-ES" sz="1900" b="0" i="1" kern="1200" baseline="0"/>
            <a:t>40% las hospitalizaciones por insuficiencia cardíaca</a:t>
          </a:r>
          <a:endParaRPr lang="en-US" sz="1900" kern="1200"/>
        </a:p>
      </dsp:txBody>
      <dsp:txXfrm>
        <a:off x="51003" y="3445605"/>
        <a:ext cx="10404450" cy="94280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84C98-F5BF-4325-BBEA-1E669831D7DD}">
      <dsp:nvSpPr>
        <dsp:cNvPr id="0" name=""/>
        <dsp:cNvSpPr/>
      </dsp:nvSpPr>
      <dsp:spPr>
        <a:xfrm>
          <a:off x="0" y="3589738"/>
          <a:ext cx="7536203" cy="117823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a:t>Un estudio de 2025 mostró que KPIN detectó correctamente los casos urgentes en el 97,7 % de las interacciones y recomendó la ruta de atención apropiada en el 88,9 % de los casos, La herramienta se apoya en una supervisión continua por equipos multidisciplinarios para ajustar los modelos y garantizar la seguridad clínica</a:t>
          </a:r>
          <a:endParaRPr lang="en-US" sz="1400" kern="1200"/>
        </a:p>
      </dsp:txBody>
      <dsp:txXfrm>
        <a:off x="0" y="3589738"/>
        <a:ext cx="7536203" cy="1178232"/>
      </dsp:txXfrm>
    </dsp:sp>
    <dsp:sp modelId="{8B6148A0-967B-4612-B49B-F58BE483CBAF}">
      <dsp:nvSpPr>
        <dsp:cNvPr id="0" name=""/>
        <dsp:cNvSpPr/>
      </dsp:nvSpPr>
      <dsp:spPr>
        <a:xfrm rot="10800000">
          <a:off x="0" y="1795290"/>
          <a:ext cx="7536203" cy="1812121"/>
        </a:xfrm>
        <a:prstGeom prst="upArrowCallout">
          <a:avLst/>
        </a:prstGeom>
        <a:solidFill>
          <a:schemeClr val="accent2">
            <a:hueOff val="-520665"/>
            <a:satOff val="-10816"/>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a:t>El sistema permite a los pacientes describir en sus propias palabras sus necesidades cuando programan una consulta; el algoritmo utiliza modelos transformadores para comprender el texto, identificar casos de alta urgencia y ofrecer automáticamente la alternativa de atención más adecuada</a:t>
          </a:r>
          <a:endParaRPr lang="en-US" sz="1400" kern="1200"/>
        </a:p>
      </dsp:txBody>
      <dsp:txXfrm rot="10800000">
        <a:off x="0" y="1795290"/>
        <a:ext cx="7536203" cy="1177462"/>
      </dsp:txXfrm>
    </dsp:sp>
    <dsp:sp modelId="{48A5C3E0-7C8B-4E4B-A126-FF08C99F623E}">
      <dsp:nvSpPr>
        <dsp:cNvPr id="0" name=""/>
        <dsp:cNvSpPr/>
      </dsp:nvSpPr>
      <dsp:spPr>
        <a:xfrm rot="10800000">
          <a:off x="0" y="842"/>
          <a:ext cx="7536203" cy="1812121"/>
        </a:xfrm>
        <a:prstGeom prst="upArrowCallout">
          <a:avLst/>
        </a:prstGeom>
        <a:solidFill>
          <a:schemeClr val="accent2">
            <a:hueOff val="-1041329"/>
            <a:satOff val="-21631"/>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a:t>En 2024 comenzó a implementar un asistente de navegación basado en inteligencia artificial y procesamiento del lenguaje natural (NLP). </a:t>
          </a:r>
          <a:endParaRPr lang="en-US" sz="1400" kern="1200"/>
        </a:p>
      </dsp:txBody>
      <dsp:txXfrm rot="10800000">
        <a:off x="0" y="842"/>
        <a:ext cx="7536203" cy="11774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82B097-0AB6-46F5-BCBC-6BCCCD83BFE2}">
      <dsp:nvSpPr>
        <dsp:cNvPr id="0" name=""/>
        <dsp:cNvSpPr/>
      </dsp:nvSpPr>
      <dsp:spPr>
        <a:xfrm>
          <a:off x="0" y="11906"/>
          <a:ext cx="6713552" cy="20217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s-ES" sz="1800" kern="1200"/>
            <a:t>Un </a:t>
          </a:r>
          <a:r>
            <a:rPr lang="es-ES" sz="1800" b="1" kern="1200"/>
            <a:t>Hackathon</a:t>
          </a:r>
          <a:r>
            <a:rPr lang="es-ES" sz="1800" kern="1200"/>
            <a:t> (combinación de "hacker" y "maratón") es un evento de colaboración intensiva de corta duración (generalmente de 24 a 48 horas) donde equipos multidisciplinarios trabajan con el objetivo de </a:t>
          </a:r>
          <a:r>
            <a:rPr lang="es-ES" sz="1800" b="1" kern="1200"/>
            <a:t>resolver un problema específico</a:t>
          </a:r>
          <a:r>
            <a:rPr lang="es-ES" sz="1800" kern="1200"/>
            <a:t> mediante el </a:t>
          </a:r>
          <a:r>
            <a:rPr lang="es-ES" sz="1800" b="1" kern="1200"/>
            <a:t>desarrollo rápido de ideas, prototipos o soluciones tecnológicas funcionales</a:t>
          </a:r>
          <a:r>
            <a:rPr lang="es-ES" sz="1800" kern="1200"/>
            <a:t>.</a:t>
          </a:r>
          <a:endParaRPr lang="en-US" sz="1800" kern="1200"/>
        </a:p>
      </dsp:txBody>
      <dsp:txXfrm>
        <a:off x="98694" y="110600"/>
        <a:ext cx="6516164" cy="1824372"/>
      </dsp:txXfrm>
    </dsp:sp>
    <dsp:sp modelId="{0D829653-F5CE-4DFB-AE12-C01A58F9A39D}">
      <dsp:nvSpPr>
        <dsp:cNvPr id="0" name=""/>
        <dsp:cNvSpPr/>
      </dsp:nvSpPr>
      <dsp:spPr>
        <a:xfrm>
          <a:off x="0" y="2085506"/>
          <a:ext cx="6713552" cy="2021760"/>
        </a:xfrm>
        <a:prstGeom prst="roundRect">
          <a:avLst/>
        </a:prstGeom>
        <a:solidFill>
          <a:schemeClr val="accent5">
            <a:hueOff val="-12152150"/>
            <a:satOff val="-826"/>
            <a:lumOff val="196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s-ES" sz="1800" kern="1200"/>
            <a:t>La clave de un hackathon es la </a:t>
          </a:r>
          <a:r>
            <a:rPr lang="es-ES" sz="1800" b="1" kern="1200"/>
            <a:t>diversidad de talentos</a:t>
          </a:r>
          <a:r>
            <a:rPr lang="es-ES" sz="1800" kern="1200"/>
            <a:t> concentrados en un plazo muy limitado: programadores, diseñadores, profesionales sanitarios, gestores, abogados y usuarios finales (pacientes o afiliados) se unen para generar soluciones innovadoras y viables.</a:t>
          </a:r>
          <a:endParaRPr lang="en-US" sz="1800" kern="1200"/>
        </a:p>
      </dsp:txBody>
      <dsp:txXfrm>
        <a:off x="98694" y="2184200"/>
        <a:ext cx="6516164" cy="182437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F49EA1-262C-43F4-883A-C5ACF815FEEF}">
      <dsp:nvSpPr>
        <dsp:cNvPr id="0" name=""/>
        <dsp:cNvSpPr/>
      </dsp:nvSpPr>
      <dsp:spPr>
        <a:xfrm>
          <a:off x="5295796" y="974169"/>
          <a:ext cx="749984" cy="91440"/>
        </a:xfrm>
        <a:custGeom>
          <a:avLst/>
          <a:gdLst/>
          <a:ahLst/>
          <a:cxnLst/>
          <a:rect l="0" t="0" r="0" b="0"/>
          <a:pathLst>
            <a:path>
              <a:moveTo>
                <a:pt x="0" y="45720"/>
              </a:moveTo>
              <a:lnTo>
                <a:pt x="749984"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51273" y="1015986"/>
        <a:ext cx="39029" cy="7805"/>
      </dsp:txXfrm>
    </dsp:sp>
    <dsp:sp modelId="{18F11164-F550-4D84-AD63-1347979D60C3}">
      <dsp:nvSpPr>
        <dsp:cNvPr id="0" name=""/>
        <dsp:cNvSpPr/>
      </dsp:nvSpPr>
      <dsp:spPr>
        <a:xfrm>
          <a:off x="1903748" y="1735"/>
          <a:ext cx="3393847" cy="203630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01" tIns="174563" rIns="166301" bIns="174563" numCol="1" spcCol="1270" anchor="ctr" anchorCtr="0">
          <a:noAutofit/>
        </a:bodyPr>
        <a:lstStyle/>
        <a:p>
          <a:pPr marL="0" lvl="0" indent="0" algn="ctr" defTabSz="666750">
            <a:lnSpc>
              <a:spcPct val="90000"/>
            </a:lnSpc>
            <a:spcBef>
              <a:spcPct val="0"/>
            </a:spcBef>
            <a:spcAft>
              <a:spcPct val="35000"/>
            </a:spcAft>
            <a:buNone/>
          </a:pPr>
          <a:r>
            <a:rPr lang="es-ES" sz="1500" kern="1200" dirty="0"/>
            <a:t>Protege tus datos y las representaciones de esos datos (modelos) serán tu ventaja competitiva. No subcontrates eso, protégelos., encuentra alguien con quién apropiarte de las habilidades necesarias.</a:t>
          </a:r>
          <a:endParaRPr lang="en-US" sz="1500" kern="1200" dirty="0"/>
        </a:p>
      </dsp:txBody>
      <dsp:txXfrm>
        <a:off x="1903748" y="1735"/>
        <a:ext cx="3393847" cy="2036308"/>
      </dsp:txXfrm>
    </dsp:sp>
    <dsp:sp modelId="{54D9638C-78EE-4A19-BB55-BE11E4F11E09}">
      <dsp:nvSpPr>
        <dsp:cNvPr id="0" name=""/>
        <dsp:cNvSpPr/>
      </dsp:nvSpPr>
      <dsp:spPr>
        <a:xfrm>
          <a:off x="3600672" y="2036243"/>
          <a:ext cx="4174432" cy="749984"/>
        </a:xfrm>
        <a:custGeom>
          <a:avLst/>
          <a:gdLst/>
          <a:ahLst/>
          <a:cxnLst/>
          <a:rect l="0" t="0" r="0" b="0"/>
          <a:pathLst>
            <a:path>
              <a:moveTo>
                <a:pt x="4174432" y="0"/>
              </a:moveTo>
              <a:lnTo>
                <a:pt x="4174432" y="392092"/>
              </a:lnTo>
              <a:lnTo>
                <a:pt x="0" y="392092"/>
              </a:lnTo>
              <a:lnTo>
                <a:pt x="0" y="749984"/>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81718" y="2407333"/>
        <a:ext cx="212339" cy="7805"/>
      </dsp:txXfrm>
    </dsp:sp>
    <dsp:sp modelId="{F0795974-3F5E-4463-9222-B44A453BC7DC}">
      <dsp:nvSpPr>
        <dsp:cNvPr id="0" name=""/>
        <dsp:cNvSpPr/>
      </dsp:nvSpPr>
      <dsp:spPr>
        <a:xfrm>
          <a:off x="6078180" y="1735"/>
          <a:ext cx="3393847" cy="2036308"/>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01" tIns="174563" rIns="166301" bIns="174563" numCol="1" spcCol="1270" anchor="ctr" anchorCtr="0">
          <a:noAutofit/>
        </a:bodyPr>
        <a:lstStyle/>
        <a:p>
          <a:pPr marL="0" lvl="0" indent="0" algn="ctr" defTabSz="666750">
            <a:lnSpc>
              <a:spcPct val="90000"/>
            </a:lnSpc>
            <a:spcBef>
              <a:spcPct val="0"/>
            </a:spcBef>
            <a:spcAft>
              <a:spcPct val="35000"/>
            </a:spcAft>
            <a:buNone/>
          </a:pPr>
          <a:r>
            <a:rPr lang="es-ES" sz="1500" kern="1200" dirty="0"/>
            <a:t>Mantén los principios de transparencia y confianza para poder comprender y explicar las recomendaciones y decisiones realizadas por la IA  y estarás listo para las innovaciones siguientes</a:t>
          </a:r>
          <a:endParaRPr lang="en-US" sz="1500" kern="1200" dirty="0"/>
        </a:p>
      </dsp:txBody>
      <dsp:txXfrm>
        <a:off x="6078180" y="1735"/>
        <a:ext cx="3393847" cy="2036308"/>
      </dsp:txXfrm>
    </dsp:sp>
    <dsp:sp modelId="{E59A9603-4EBB-4C0E-AF71-2EE1BC8A4FF1}">
      <dsp:nvSpPr>
        <dsp:cNvPr id="0" name=""/>
        <dsp:cNvSpPr/>
      </dsp:nvSpPr>
      <dsp:spPr>
        <a:xfrm>
          <a:off x="5295796" y="3791062"/>
          <a:ext cx="749984" cy="91440"/>
        </a:xfrm>
        <a:custGeom>
          <a:avLst/>
          <a:gdLst/>
          <a:ahLst/>
          <a:cxnLst/>
          <a:rect l="0" t="0" r="0" b="0"/>
          <a:pathLst>
            <a:path>
              <a:moveTo>
                <a:pt x="0" y="45720"/>
              </a:moveTo>
              <a:lnTo>
                <a:pt x="749984" y="45720"/>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51273" y="3832879"/>
        <a:ext cx="39029" cy="7805"/>
      </dsp:txXfrm>
    </dsp:sp>
    <dsp:sp modelId="{1C0060D4-ED53-4EF1-86B0-E45B38FBAA4B}">
      <dsp:nvSpPr>
        <dsp:cNvPr id="0" name=""/>
        <dsp:cNvSpPr/>
      </dsp:nvSpPr>
      <dsp:spPr>
        <a:xfrm>
          <a:off x="1903748" y="2818628"/>
          <a:ext cx="3393847" cy="203630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01" tIns="174563" rIns="166301" bIns="174563" numCol="1" spcCol="1270" anchor="ctr" anchorCtr="0">
          <a:noAutofit/>
        </a:bodyPr>
        <a:lstStyle/>
        <a:p>
          <a:pPr marL="0" lvl="0" indent="0" algn="ctr" defTabSz="666750">
            <a:lnSpc>
              <a:spcPct val="90000"/>
            </a:lnSpc>
            <a:spcBef>
              <a:spcPct val="0"/>
            </a:spcBef>
            <a:spcAft>
              <a:spcPct val="35000"/>
            </a:spcAft>
            <a:buNone/>
          </a:pPr>
          <a:r>
            <a:rPr lang="es-ES" sz="1500" kern="1200"/>
            <a:t>Asegurate de que tu IA se implemente de manera ética y que tus modelos sean entrenados con datos de calidad a los que se acceda legalmente. Datos precisos y relevantes controlando sesgos y otros elementos tóxicos</a:t>
          </a:r>
          <a:endParaRPr lang="en-US" sz="1500" kern="1200"/>
        </a:p>
      </dsp:txBody>
      <dsp:txXfrm>
        <a:off x="1903748" y="2818628"/>
        <a:ext cx="3393847" cy="2036308"/>
      </dsp:txXfrm>
    </dsp:sp>
    <dsp:sp modelId="{2AD05CB0-BC0F-4CF5-8BC4-962FD6E82095}">
      <dsp:nvSpPr>
        <dsp:cNvPr id="0" name=""/>
        <dsp:cNvSpPr/>
      </dsp:nvSpPr>
      <dsp:spPr>
        <a:xfrm>
          <a:off x="6078180" y="2818628"/>
          <a:ext cx="3393847" cy="2036308"/>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01" tIns="174563" rIns="166301" bIns="174563" numCol="1" spcCol="1270" anchor="ctr" anchorCtr="0">
          <a:noAutofit/>
        </a:bodyPr>
        <a:lstStyle/>
        <a:p>
          <a:pPr marL="0" lvl="0" indent="0" algn="ctr" defTabSz="666750">
            <a:lnSpc>
              <a:spcPct val="90000"/>
            </a:lnSpc>
            <a:spcBef>
              <a:spcPct val="0"/>
            </a:spcBef>
            <a:spcAft>
              <a:spcPct val="35000"/>
            </a:spcAft>
            <a:buNone/>
          </a:pPr>
          <a:r>
            <a:rPr lang="es-ES" sz="1500" kern="1200"/>
            <a:t>No seas un “pasajero” necesitas empoderarte en plataformas y procesos para controlar el destino de tu IA. No es necesario que seas un experto, cada empresario, dirigente, político, regulador, deben tener una base desde donde tomar decisiones informadas. </a:t>
          </a:r>
          <a:endParaRPr lang="en-US" sz="1500" kern="1200"/>
        </a:p>
      </dsp:txBody>
      <dsp:txXfrm>
        <a:off x="6078180" y="2818628"/>
        <a:ext cx="3393847" cy="203630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SimpleTimelineDefaultVariant">
  <dgm:title val="Simple Timeline"/>
  <dgm:desc val="Displays events in chronological order. Each event should have a date or name up to medium length and the option to add a description that can be medium or a bit longer in length."/>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align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2050">
                    <a:solidFill>
                      <a:srgbClr val="000000"/>
                    </a:solidFill>
                    <a:tailEnd type="arrow" w="med" len="med"/>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arrow" w="med" len="med"/>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23"/>
                        <dgm:constr type="h" for="ch" forName="ConnectorPoint1" refType="h" refFor="ch" refForName="DropPinPlaceHolder1" fact="0.23"/>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23"/>
                        <dgm:constr type="h" for="ch" forName="ConnectorPoint1" refType="h" refFor="ch" refForName="DropPinPlaceHolder1" fact="0.23"/>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55"/>
                        <dgm:constr type="t" for="ch" forName="L1TextContainer1" refType="h" fact="0.675"/>
                        <dgm:constr type="w" for="ch" forName="L2TextContainer1" refType="w" fact="0.83"/>
                        <dgm:constr type="l" for="ch" forName="L2TextContainer1" refType="r" refFor="ch" refForName="DropPinPlaceHolder1"/>
                        <dgm:constr type="b" for="ch" forName="L2TextContainer1" refType="b" refFor="ch" refForName="DropPinPlaceHolder1"/>
                        <dgm:constr type="t" for="ch" forName="L2TextContainer1" refType="h" fact="0.8"/>
                        <dgm:constr type="w" for="ch" forName="ConnectLine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23"/>
                        <dgm:constr type="h" for="ch" forName="ConnectorPoint1" refType="h" refFor="ch" refForName="DropPinPlaceHolder1" fact="0.23"/>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23"/>
                        <dgm:constr type="h" for="ch" forName="ConnectorPoint1" refType="h" refFor="ch" refForName="DropPinPlaceHolder1" fact="0.23"/>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55"/>
                        <dgm:constr type="t" for="ch" forName="L1TextContainer1" refType="h" fact="0.675"/>
                        <dgm:constr type="w" for="ch" forName="L2TextContainer1" refType="w" fact="0.83"/>
                        <dgm:constr type="l" for="ch" forName="L2TextContainer1" refType="r" refFor="ch" refForName="DropPinPlaceHolder1"/>
                        <dgm:constr type="b" for="ch" forName="L2TextContainer1" refType="b" refFor="ch" refForName="DropPinPlaceHolder1"/>
                        <dgm:constr type="t" for="ch" forName="L2TextContainer1" refType="h" fact="0.8"/>
                        <dgm:constr type="w" for="ch" forName="ConnectLine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7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6" fact="NaN" max="NaN"/>
                </dgm:ruleLst>
              </dgm:layoutNode>
              <dgm:layoutNode name="L1TextContainer1" styleLbl="alignNode1">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20" fact="NaN" max="NaN"/>
                </dgm:ruleLst>
              </dgm:layoutNode>
              <dgm:layoutNode name="ConnectLine1" styleLbl="sibTrans1D1">
                <dgm:alg type="sp"/>
                <dgm:shape xmlns:r="http://schemas.openxmlformats.org/officeDocument/2006/relationships" type="line" r:blip="">
                  <dgm:adj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23"/>
                        <dgm:constr type="h" for="ch" forName="ConnectorPoint" refType="h" refFor="ch" refForName="DropPinPlaceHolder" fact="0.23"/>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fact="2"/>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23"/>
                        <dgm:constr type="h" for="ch" forName="ConnectorPoint" refType="h" refFor="ch" refForName="DropPinPlaceHolder" fact="0.23"/>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55"/>
                        <dgm:constr type="t" for="ch" forName="L1TextContainer" refType="h" fact="0.675"/>
                        <dgm:constr type="w" for="ch" forName="L2TextContainer" refType="w" fact="0.83"/>
                        <dgm:constr type="l" for="ch" forName="L2TextContainer" refType="r" refFor="ch" refForName="DropPinPlaceHolder"/>
                        <dgm:constr type="b" for="ch" forName="L2TextContainer" refType="b" refFor="ch" refForName="DropPinPlaceHolder"/>
                        <dgm:constr type="t" for="ch" forName="L2TextContainer" refType="h" fact="0.8"/>
                        <dgm:constr type="w" for="ch" forName="ConnectLine"/>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23"/>
                        <dgm:constr type="h" for="ch" forName="ConnectorPoint" refType="h" refFor="ch" refForName="DropPinPlaceHolder" fact="0.23"/>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23"/>
                        <dgm:constr type="h" for="ch" forName="ConnectorPoint" refType="h" refFor="ch" refForName="DropPinPlaceHolder" fact="0.23"/>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55"/>
                        <dgm:constr type="t" for="ch" forName="L1TextContainer" refType="h" fact="0.675"/>
                        <dgm:constr type="w" for="ch" forName="L2TextContainer" refType="w" fact="0.83"/>
                        <dgm:constr type="l" for="ch" forName="L2TextContainer" refType="r" refFor="ch" refForName="DropPinPlaceHolder"/>
                        <dgm:constr type="b" for="ch" forName="L2TextContainer" refType="b" refFor="ch" refForName="DropPinPlaceHolder"/>
                        <dgm:constr type="t" for="ch" forName="L2TextContainer" refType="h" fact="0.8"/>
                        <dgm:constr type="w" for="ch" forName="ConnectLine"/>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7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6" fact="NaN" max="NaN"/>
                </dgm:ruleLst>
              </dgm:layoutNode>
              <dgm:layoutNode name="L1TextContainer" styleLbl="alignNode1">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20" fact="NaN" max="NaN"/>
                </dgm:ruleLst>
              </dgm:layoutNode>
              <dgm:layoutNode name="ConnectLine" styleLbl="sibTrans1D1">
                <dgm:alg type="sp"/>
                <dgm:shape xmlns:r="http://schemas.openxmlformats.org/officeDocument/2006/relationships" type="line" r:blip="">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204C3-4B5F-4F9E-89C4-E64B672F90BB}" type="datetimeFigureOut">
              <a:rPr lang="es-ES" smtClean="0"/>
              <a:t>28/10/2025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F35867-41ED-4897-A978-69ACD9D9BC50}" type="slidenum">
              <a:rPr lang="es-ES" smtClean="0"/>
              <a:t>‹Nº›</a:t>
            </a:fld>
            <a:endParaRPr lang="es-ES"/>
          </a:p>
        </p:txBody>
      </p:sp>
    </p:spTree>
    <p:extLst>
      <p:ext uri="{BB962C8B-B14F-4D97-AF65-F5344CB8AC3E}">
        <p14:creationId xmlns:p14="http://schemas.microsoft.com/office/powerpoint/2010/main" val="1890553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A84C8B-C28E-4521-A970-6EE311A40572}"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423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02B6B-E20D-B8C9-2D73-0F5E7C044A5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BA788F9-634D-51D4-57A0-755EF7D519A4}"/>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5F020675-378B-DFEE-D09C-DCEE9FBB33F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D5F54D4-5B13-F491-C8C0-4FFF24AF12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A84C8B-C28E-4521-A970-6EE311A40572}"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6516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60DC36-8EFA-4378-9855-E019C55AC472}"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2562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es-ES" noProof="0" dirty="0"/>
              <a:t>Se utilizan dos criterios para clasificar un sistema o un producto:</a:t>
            </a:r>
          </a:p>
          <a:p>
            <a:pPr marL="0" indent="0">
              <a:buFont typeface="Arial" panose="020B0604020202020204" pitchFamily="34" charset="0"/>
              <a:buNone/>
            </a:pPr>
            <a:endParaRPr lang="es-ES" noProof="0" dirty="0"/>
          </a:p>
          <a:p>
            <a:pPr marL="171450" indent="-171450">
              <a:buFont typeface="Arial" panose="020B0604020202020204" pitchFamily="34" charset="0"/>
              <a:buChar char="•"/>
            </a:pPr>
            <a:r>
              <a:rPr lang="es-ES" noProof="0" dirty="0"/>
              <a:t>El número de parámetros involucrados;
La variabilidad de la definición del producto</a:t>
            </a:r>
            <a:endParaRPr lang="en-GB" noProof="0" dirty="0"/>
          </a:p>
          <a:p>
            <a:endParaRPr lang="en-GB" noProof="0" dirty="0"/>
          </a:p>
          <a:p>
            <a:r>
              <a:rPr lang="es-ES" dirty="0"/>
              <a:t>La combinación de estos factores define 5 clases de sistemas:
</a:t>
            </a:r>
            <a:endParaRPr lang="en-GB" noProof="0" dirty="0"/>
          </a:p>
          <a:p>
            <a:pPr marL="685800" lvl="1" indent="-228600">
              <a:buFont typeface="+mj-lt"/>
              <a:buAutoNum type="arabicPeriod"/>
            </a:pPr>
            <a:r>
              <a:rPr lang="es-ES" noProof="0" dirty="0"/>
              <a:t>Un triturador mecánico de patatas es un sistema sencillo sin parámetros ni variabilidad. representativo de los sistemas al inicio de la era industrial;
Un avión es un sistema complicado porque integra muchos componentes, pero es posible conocer y dominar todas las opciones o diseños cuando una aerolínea solicita uno;
El cerebro es un sistema más complejo. Se compone de decenas de miles de millones de neuronas interconectadas. Puede manejar una amplia variedad de situaciones y su funcionamiento sigue siendo un misterio;
El sistema financiero internacional es caótico porque funciona como un todo: cada componente es inextricable. El sistema exhibe continuamente comportamientos nuevos e inesperados, como la crisis de las hipotecas de alto riesgo en 2008;
El gato de Schrödinger ha estado expuesto a radiaciones intensas. Su estado es indefinido porque, estadísticamente hablando, está tan muerto como vivo</a:t>
            </a:r>
          </a:p>
          <a:p>
            <a:pPr marL="685800" lvl="1" indent="-228600">
              <a:buFont typeface="+mj-lt"/>
              <a:buAutoNum type="arabicPeriod"/>
            </a:pPr>
            <a:endParaRPr lang="es-ES" noProof="0" dirty="0"/>
          </a:p>
          <a:p>
            <a:pPr marL="457200" lvl="1" indent="0">
              <a:buFont typeface="+mj-lt"/>
              <a:buNone/>
            </a:pPr>
            <a:r>
              <a:rPr lang="es-ES" noProof="0" dirty="0"/>
              <a:t>La demanda de variabilidad sigue creciendo. La globalización y la carrera tecnológica se están acelerando. Actualmente, la variabilidad no es una opción. Pero debe gestionarse rápidamente a través de un conjunto sólido pero flexible de procesos de gobernanza de productos.</a:t>
            </a:r>
          </a:p>
          <a:p>
            <a:pPr marL="457200" lvl="1" indent="0">
              <a:buFont typeface="Arial" panose="020B0604020202020204" pitchFamily="34" charset="0"/>
              <a:buNone/>
            </a:pPr>
            <a:r>
              <a:rPr lang="es-ES" noProof="0" dirty="0"/>
              <a:t>Esta clasificación está abundantemente documentada en la web bajo dos representaciones: </a:t>
            </a:r>
          </a:p>
          <a:p>
            <a:pPr marL="685800" lvl="1" indent="-228600">
              <a:buFont typeface="Arial" panose="020B0604020202020204" pitchFamily="34" charset="0"/>
              <a:buChar char="•"/>
            </a:pPr>
            <a:r>
              <a:rPr lang="es-ES" noProof="0" dirty="0"/>
              <a:t>la matriz de Stacey [1];
el marco Cynefin [2].</a:t>
            </a:r>
            <a:endParaRPr lang="en-GB" dirty="0"/>
          </a:p>
          <a:p>
            <a:r>
              <a:rPr lang="en-GB" noProof="0" dirty="0"/>
              <a:t>------------------------</a:t>
            </a:r>
          </a:p>
          <a:p>
            <a:r>
              <a:rPr lang="en-GB" noProof="0" dirty="0" err="1"/>
              <a:t>Referencias</a:t>
            </a:r>
            <a:endParaRPr lang="en-GB" noProof="0" dirty="0"/>
          </a:p>
          <a:p>
            <a:r>
              <a:rPr lang="en-GB" dirty="0"/>
              <a:t>[1] https://www.gp-training.net/training/communication_skills/consultation/equipoise/complexity/stacey.htm</a:t>
            </a:r>
          </a:p>
          <a:p>
            <a:r>
              <a:rPr lang="en-GB" dirty="0"/>
              <a:t>[2] https://www.youtube.com/watch?v=N7oz366X0-8</a:t>
            </a:r>
          </a:p>
        </p:txBody>
      </p:sp>
      <p:sp>
        <p:nvSpPr>
          <p:cNvPr id="7" name="Segnaposto immagine diapositiva 6">
            <a:extLst>
              <a:ext uri="{FF2B5EF4-FFF2-40B4-BE49-F238E27FC236}">
                <a16:creationId xmlns:a16="http://schemas.microsoft.com/office/drawing/2014/main" id="{BA555C05-5382-4A8B-8F11-D3834BF3A7AA}"/>
              </a:ext>
            </a:extLst>
          </p:cNvPr>
          <p:cNvSpPr>
            <a:spLocks noGrp="1" noRot="1" noChangeAspect="1"/>
          </p:cNvSpPr>
          <p:nvPr>
            <p:ph type="sldImg"/>
          </p:nvPr>
        </p:nvSpPr>
        <p:spPr/>
      </p:sp>
    </p:spTree>
    <p:extLst>
      <p:ext uri="{BB962C8B-B14F-4D97-AF65-F5344CB8AC3E}">
        <p14:creationId xmlns:p14="http://schemas.microsoft.com/office/powerpoint/2010/main" val="2773696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19385E-D8AE-4861-9990-B19BA0119894}"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705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a:xfrm>
            <a:off x="685800" y="4400549"/>
            <a:ext cx="5486400" cy="4096087"/>
          </a:xfrm>
        </p:spPr>
        <p:txBody>
          <a:bodyPr>
            <a:normAutofit fontScale="62500" lnSpcReduction="20000"/>
          </a:bodyPr>
          <a:lstStyle/>
          <a:p>
            <a:pPr>
              <a:lnSpc>
                <a:spcPct val="107000"/>
              </a:lnSpc>
              <a:spcAft>
                <a:spcPts val="800"/>
              </a:spcAft>
            </a:pPr>
            <a:endParaRPr lang="es-E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es-E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 gestión del conocimiento es la práctica que pone la información a disposición de quienes tienen el conocimiento para usarla.  La pirámide DIKW </a:t>
            </a:r>
            <a:r>
              <a:rPr lang="es-ES" sz="1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(sigla en inglés de los estratos de la pirámide) </a:t>
            </a:r>
            <a:r>
              <a:rPr lang="es-E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que se muestra en esta diapositiva es una representación simplista de las relaciones que vinculan los datos con la sabiduría</a:t>
            </a:r>
            <a:r>
              <a:rPr lang="es-ES" sz="1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definida como </a:t>
            </a:r>
            <a:r>
              <a:rPr lang="es-E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"el cuerpo de conocimiento y experiencia que se desarrolla dentro de una sociedad determinada" (OED).</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Anteriormente en este mismo curso, hablamos de recopilar datos sin procesar (números) y procesar los datos generando análisis de datos.  El objetivo del análisis es organizar los datos y ponerlos en contexto, es decir, convertirlos en información para que el significado pueda entenderse, es decir, se convierta en conocimiento.  En última instancia, cuando se recopila y aplica la experiencia, la organización adquiere la sabiduría para tomar las decisiones correctas.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Las divisiones entre niveles nunca están tan claramente definidas como aparecen en este cuadro, los distintos niveles pueden tener nombres diferentes y depende de la organización si considera la gestión de datos como parte de la gestión del conocimiento o los trata como disciplinas separadas.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Sin embargo, es importante entender el concepto simple implícito en la práctica</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942C11-7004-4E79-AA2E-DA914301E35F}"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Header Placeholder 5"/>
          <p:cNvSpPr>
            <a:spLocks noGrp="1"/>
          </p:cNvSpPr>
          <p:nvPr>
            <p:ph type="hd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prstClr val="black"/>
                </a:solidFill>
                <a:effectLst/>
                <a:uLnTx/>
                <a:uFillTx/>
                <a:latin typeface="Calibri"/>
                <a:ea typeface="+mn-ea"/>
                <a:cs typeface="+mn-cs"/>
              </a:rPr>
              <a:t>12720 ITIL4 Fundamentos C1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1228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CFF950-276A-8AB0-7469-9CC84E6749A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8842BF62-4335-5DFE-DC10-FB9C51673B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956F1D2B-6FB2-3553-3E68-6455D16486B6}"/>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5" name="Marcador de pie de página 4">
            <a:extLst>
              <a:ext uri="{FF2B5EF4-FFF2-40B4-BE49-F238E27FC236}">
                <a16:creationId xmlns:a16="http://schemas.microsoft.com/office/drawing/2014/main" id="{FC213EA3-74CE-43A5-4128-5CA4505BD53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AF29F4C-E51C-0421-2F8D-CDF9B069950E}"/>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1773636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AFD1E-7B10-896B-BD79-A5DAC1E728C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4651B2B-9F5E-B999-03AF-C11B950C35D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D7B0BBE-09D7-E926-082A-AFDEDF128A1C}"/>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5" name="Marcador de pie de página 4">
            <a:extLst>
              <a:ext uri="{FF2B5EF4-FFF2-40B4-BE49-F238E27FC236}">
                <a16:creationId xmlns:a16="http://schemas.microsoft.com/office/drawing/2014/main" id="{10EC539E-387F-57E4-CD48-04C702EB29D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29495B7-8293-1AD0-7729-C1432326276F}"/>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3219024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9FC0C7-3556-2E89-2AEE-3D8B21D4A2D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E05BDFF-2439-59BF-790B-5AFBF63D2D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4D502A2-42D6-F91E-0F14-4A67413DD1A5}"/>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5" name="Marcador de pie de página 4">
            <a:extLst>
              <a:ext uri="{FF2B5EF4-FFF2-40B4-BE49-F238E27FC236}">
                <a16:creationId xmlns:a16="http://schemas.microsoft.com/office/drawing/2014/main" id="{93D4F1AD-2630-58B6-C50C-49A40C80DEF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EB13D91-2087-B2F4-CC7E-F9933F9E0EF0}"/>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2608701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9DD75-2BD3-CE09-D079-0A0435E0317F}"/>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C92F0C2-99C1-D537-CFC1-A970E8D59BB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EF3EAD0B-B94B-8D07-4E28-F6E2CA5D504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B79AA598-F059-7D20-4947-DE41A3299A26}"/>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6" name="Marcador de pie de página 5">
            <a:extLst>
              <a:ext uri="{FF2B5EF4-FFF2-40B4-BE49-F238E27FC236}">
                <a16:creationId xmlns:a16="http://schemas.microsoft.com/office/drawing/2014/main" id="{CFE7735F-953F-2A18-DDFD-42FC598CA23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4C468EDA-2309-9BF2-909B-A5B770082692}"/>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4255592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74DB19-9219-703E-C0B3-F7AC5098C76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4654D4F-1944-8AE5-5639-C1BD70744E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C40420F-56EA-1A9A-8203-33B15812DD2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DDE7B931-5040-3943-2AD8-9BA289A685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8A2DCA8-9EDC-7E1A-086B-22CD77346C0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D9ECD0C9-7FD2-8F7C-61E4-7B40879D36DB}"/>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8" name="Marcador de pie de página 7">
            <a:extLst>
              <a:ext uri="{FF2B5EF4-FFF2-40B4-BE49-F238E27FC236}">
                <a16:creationId xmlns:a16="http://schemas.microsoft.com/office/drawing/2014/main" id="{2EDC97C7-0472-AF71-97A3-6DD1AC9F4CD3}"/>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BB595E8B-7B9C-51C1-FA38-5E40710BB182}"/>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1161468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704D59-811D-ADD8-F17E-20E95BC3A40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F927E5F5-FD23-CD23-401A-D681D6F16B6A}"/>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4" name="Marcador de pie de página 3">
            <a:extLst>
              <a:ext uri="{FF2B5EF4-FFF2-40B4-BE49-F238E27FC236}">
                <a16:creationId xmlns:a16="http://schemas.microsoft.com/office/drawing/2014/main" id="{E403DF5A-FD68-6224-210E-B4B6756B7EEC}"/>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B2E2CDE7-096E-3D25-1B2A-9F3D0E292D11}"/>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408969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9BBD8EF-507B-1F2F-3ECC-AA7988F25724}"/>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3" name="Marcador de pie de página 2">
            <a:extLst>
              <a:ext uri="{FF2B5EF4-FFF2-40B4-BE49-F238E27FC236}">
                <a16:creationId xmlns:a16="http://schemas.microsoft.com/office/drawing/2014/main" id="{737C564D-C601-4B09-0CEC-18900C1EDDBC}"/>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08630B0E-E0A2-8912-C129-4512E0A35C9D}"/>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193658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5CD84D-0D40-2B73-3E06-54DF68F562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7B1718BE-2345-6B9E-D66D-8B19E4BA51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0729B5C8-BB27-C415-5AD3-F81E5AB99C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612661E-3008-7BB4-93A6-6ED79EB6D12A}"/>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6" name="Marcador de pie de página 5">
            <a:extLst>
              <a:ext uri="{FF2B5EF4-FFF2-40B4-BE49-F238E27FC236}">
                <a16:creationId xmlns:a16="http://schemas.microsoft.com/office/drawing/2014/main" id="{76CB0ED3-9D38-3EA4-B7CB-F7DF20715B3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9AC6D54D-9BB8-100B-CA99-08E18B196E16}"/>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1933347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E22C70-6C0C-CA7B-C4A1-54DF22B3576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2C94EEC8-1BA4-E6AE-38B0-F1217F953C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D05648EE-78C0-5881-602F-E88796B62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3DD44B7-8383-67F2-BFFA-3D2C87A0FBC3}"/>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6" name="Marcador de pie de página 5">
            <a:extLst>
              <a:ext uri="{FF2B5EF4-FFF2-40B4-BE49-F238E27FC236}">
                <a16:creationId xmlns:a16="http://schemas.microsoft.com/office/drawing/2014/main" id="{41C07851-0961-864C-AE0F-64ADC4BAB40C}"/>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8A519BF-027F-6502-CC67-C84EDF3BB59E}"/>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2479161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7F0227-11FD-1EB2-46DA-9B58BE1A4431}"/>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F1CECAC-EEAE-6F51-10CD-8CF82F3948B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C5AFB312-8E94-E2C0-8484-0ED927ED9B25}"/>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5" name="Marcador de pie de página 4">
            <a:extLst>
              <a:ext uri="{FF2B5EF4-FFF2-40B4-BE49-F238E27FC236}">
                <a16:creationId xmlns:a16="http://schemas.microsoft.com/office/drawing/2014/main" id="{8188E48E-4B3B-967C-6306-B55782A8D85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6B15BAC-D343-08DE-6E49-658205652036}"/>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126614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33FAE2-0859-BEB1-63B4-75914D818D5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48213E34-CAF0-5749-3A14-6E84D467E7C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307EBC9-774E-E19F-96CF-6AEA84924E55}"/>
              </a:ext>
            </a:extLst>
          </p:cNvPr>
          <p:cNvSpPr>
            <a:spLocks noGrp="1"/>
          </p:cNvSpPr>
          <p:nvPr>
            <p:ph type="dt" sz="half" idx="10"/>
          </p:nvPr>
        </p:nvSpPr>
        <p:spPr/>
        <p:txBody>
          <a:bodyPr/>
          <a:lstStyle/>
          <a:p>
            <a:fld id="{A02A009A-9B62-48CE-A745-CA8387111E41}" type="datetimeFigureOut">
              <a:rPr lang="en-US" smtClean="0"/>
              <a:t>10/28/2025</a:t>
            </a:fld>
            <a:endParaRPr lang="en-US"/>
          </a:p>
        </p:txBody>
      </p:sp>
      <p:sp>
        <p:nvSpPr>
          <p:cNvPr id="5" name="Marcador de pie de página 4">
            <a:extLst>
              <a:ext uri="{FF2B5EF4-FFF2-40B4-BE49-F238E27FC236}">
                <a16:creationId xmlns:a16="http://schemas.microsoft.com/office/drawing/2014/main" id="{93907197-542A-27FF-861D-3FDB81D8B44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4EB5AE0-ADC8-1A60-307D-1A825E3A0A82}"/>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1356797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BC5B07-8A51-6F16-19BA-2FFC4FA66B8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CA5E390-8F51-53AC-2051-02A2580C4C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623637B-8B14-F2EF-6F15-9669D3E0D801}"/>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5" name="Marcador de pie de página 4">
            <a:extLst>
              <a:ext uri="{FF2B5EF4-FFF2-40B4-BE49-F238E27FC236}">
                <a16:creationId xmlns:a16="http://schemas.microsoft.com/office/drawing/2014/main" id="{83FC3F06-7E2A-ED17-B44A-FCE1F4320E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06F8CC8-87FF-608A-BAAC-22DE4B70C8B5}"/>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3489630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0FC5FA-8EB7-577F-98E4-177A1C8DD69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FE93A1-634B-AEC8-B865-1C79835884B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928369-610B-EC0B-CB97-E4FB04ED982D}"/>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5" name="Marcador de pie de página 4">
            <a:extLst>
              <a:ext uri="{FF2B5EF4-FFF2-40B4-BE49-F238E27FC236}">
                <a16:creationId xmlns:a16="http://schemas.microsoft.com/office/drawing/2014/main" id="{5A53D303-1103-C9C4-B89B-003AC258D4E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CDFE70-3D78-EC86-11C3-CE554A58BB1E}"/>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163293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0DDD-C11A-DC33-E00A-D650B1AFB12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823A8DB-EEC2-90B1-E712-FA6D288B9E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53D570D-D723-43E6-8A08-2817FB6818B2}"/>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5" name="Marcador de pie de página 4">
            <a:extLst>
              <a:ext uri="{FF2B5EF4-FFF2-40B4-BE49-F238E27FC236}">
                <a16:creationId xmlns:a16="http://schemas.microsoft.com/office/drawing/2014/main" id="{15E35DC2-52A6-3AAB-31B1-A5656E3EFA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D0DEF7C-ECD0-9F95-74B6-1FC1BE491FB9}"/>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3791292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4BEF5-8AA7-8DF5-EEC9-E9C88783E9B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84808B0-1874-D26E-EB3C-9B6115E2976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4FD1420-61AD-104E-87FF-CE82F42E3C1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14F41806-1D44-6D60-1257-0070633AB956}"/>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6" name="Marcador de pie de página 5">
            <a:extLst>
              <a:ext uri="{FF2B5EF4-FFF2-40B4-BE49-F238E27FC236}">
                <a16:creationId xmlns:a16="http://schemas.microsoft.com/office/drawing/2014/main" id="{C4757A9A-FA31-A7C7-DAB6-FDF05769607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F6A0B03-BFC9-AB16-841D-828690C1D927}"/>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38561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5DE3B3-0BE5-072F-AB9C-76039FDF700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A5B63F-E40B-CBB9-842F-E95EC99F6E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CA4D3CA-7F5C-D6F3-B65D-1D9D8DBEA46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137E10-68CA-2D94-3027-69C86AC7BE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4B94B31-5B1B-2A1E-6260-6496BFCD1F3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261B668-CE61-4A27-35D8-65DB120DD371}"/>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8" name="Marcador de pie de página 7">
            <a:extLst>
              <a:ext uri="{FF2B5EF4-FFF2-40B4-BE49-F238E27FC236}">
                <a16:creationId xmlns:a16="http://schemas.microsoft.com/office/drawing/2014/main" id="{56B68B68-49EA-2B91-16FD-03D733D2C34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09DC8A5-D2ED-9FB1-FD51-2F1E60490E66}"/>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1364112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B11E16-0E5D-E277-DEE8-E4CEBE67EF0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6A043B37-7601-BC8D-A607-C6568D39A471}"/>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4" name="Marcador de pie de página 3">
            <a:extLst>
              <a:ext uri="{FF2B5EF4-FFF2-40B4-BE49-F238E27FC236}">
                <a16:creationId xmlns:a16="http://schemas.microsoft.com/office/drawing/2014/main" id="{7575413F-1D86-08A1-DF6C-B833E94C4B5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79E0BFB-014A-FF86-4CD1-3AE525CDC41E}"/>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21356798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2E8066B-E72D-E754-41AE-509EA1EACB8E}"/>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3" name="Marcador de pie de página 2">
            <a:extLst>
              <a:ext uri="{FF2B5EF4-FFF2-40B4-BE49-F238E27FC236}">
                <a16:creationId xmlns:a16="http://schemas.microsoft.com/office/drawing/2014/main" id="{648AD503-A9A2-F8A5-93EF-160D4137B56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88EC6E5-8E84-E943-1A54-9B8C18715FE0}"/>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1228530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DBD6CE-2C05-B9F3-BBB2-869FBB398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B413D83-56D9-F14A-9CAA-187F7D09A0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07C39CD-146C-4B8F-ABA4-49177B640A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3077BB7-2B7F-3679-FA72-A25EEFA7179F}"/>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6" name="Marcador de pie de página 5">
            <a:extLst>
              <a:ext uri="{FF2B5EF4-FFF2-40B4-BE49-F238E27FC236}">
                <a16:creationId xmlns:a16="http://schemas.microsoft.com/office/drawing/2014/main" id="{7D9A41FA-94DB-2F11-D291-6103470913A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3E984C8-F1CE-9F35-194B-8A2EB42C51A3}"/>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37619382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EE7871-0D65-2F23-4054-DC46E1E1B33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AEB78B5-4652-0802-323D-C0D6767CE4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10C3F7D-0739-8BDF-886C-838595B758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C57C351-7B10-8633-4370-0D6325C6D026}"/>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6" name="Marcador de pie de página 5">
            <a:extLst>
              <a:ext uri="{FF2B5EF4-FFF2-40B4-BE49-F238E27FC236}">
                <a16:creationId xmlns:a16="http://schemas.microsoft.com/office/drawing/2014/main" id="{0AB02477-3512-B4B8-132C-5A01C643C7A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F2D179C-105E-3147-D25F-D082C61BB015}"/>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3791779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4D59AA-14FC-6E57-7FBE-DD7102805C5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D5E2C63-02E7-3B99-979F-1E076C702DC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D6FA277-90B7-6520-2188-AF236922250A}"/>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5" name="Marcador de pie de página 4">
            <a:extLst>
              <a:ext uri="{FF2B5EF4-FFF2-40B4-BE49-F238E27FC236}">
                <a16:creationId xmlns:a16="http://schemas.microsoft.com/office/drawing/2014/main" id="{01184E3B-5C0A-255E-CBAD-E329F2258E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8AC91C-064F-F8FD-1DA1-5AED8BCDE7B4}"/>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357644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DB49083-595C-DBB9-E8A3-C3B30FD31CE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E230FBE-3D41-B1A9-6EE9-F6D24D479B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F1D181-7FDC-E363-AD00-32F159873EDE}"/>
              </a:ext>
            </a:extLst>
          </p:cNvPr>
          <p:cNvSpPr>
            <a:spLocks noGrp="1"/>
          </p:cNvSpPr>
          <p:nvPr>
            <p:ph type="dt" sz="half" idx="10"/>
          </p:nvPr>
        </p:nvSpPr>
        <p:spPr/>
        <p:txBody>
          <a:bodyPr/>
          <a:lstStyle/>
          <a:p>
            <a:fld id="{34E826D0-2095-4695-B358-FB111FD85ABB}" type="datetimeFigureOut">
              <a:rPr lang="es-ES" smtClean="0"/>
              <a:t>28/10/2025</a:t>
            </a:fld>
            <a:endParaRPr lang="es-ES"/>
          </a:p>
        </p:txBody>
      </p:sp>
      <p:sp>
        <p:nvSpPr>
          <p:cNvPr id="5" name="Marcador de pie de página 4">
            <a:extLst>
              <a:ext uri="{FF2B5EF4-FFF2-40B4-BE49-F238E27FC236}">
                <a16:creationId xmlns:a16="http://schemas.microsoft.com/office/drawing/2014/main" id="{C8BF772E-D63A-BF6C-D5A1-4268F66E140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8ECA1B1-08E1-0976-655B-CF313FA9BACD}"/>
              </a:ext>
            </a:extLst>
          </p:cNvPr>
          <p:cNvSpPr>
            <a:spLocks noGrp="1"/>
          </p:cNvSpPr>
          <p:nvPr>
            <p:ph type="sldNum" sz="quarter" idx="12"/>
          </p:nvPr>
        </p:nvSpPr>
        <p:spPr/>
        <p:txBody>
          <a:bodyPr/>
          <a:lstStyle/>
          <a:p>
            <a:fld id="{0324E88C-5BC6-4350-8367-C016012CEFD3}" type="slidenum">
              <a:rPr lang="es-ES" smtClean="0"/>
              <a:t>‹Nº›</a:t>
            </a:fld>
            <a:endParaRPr lang="es-ES"/>
          </a:p>
        </p:txBody>
      </p:sp>
    </p:spTree>
    <p:extLst>
      <p:ext uri="{BB962C8B-B14F-4D97-AF65-F5344CB8AC3E}">
        <p14:creationId xmlns:p14="http://schemas.microsoft.com/office/powerpoint/2010/main" val="2552038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olo e contenuto">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1569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0F864C-44C4-4000-952D-01F31BFB3FD3}"/>
              </a:ext>
            </a:extLst>
          </p:cNvPr>
          <p:cNvSpPr>
            <a:spLocks noGrp="1"/>
          </p:cNvSpPr>
          <p:nvPr>
            <p:ph type="ctrTitle"/>
          </p:nvPr>
        </p:nvSpPr>
        <p:spPr>
          <a:xfrm>
            <a:off x="1524000" y="1122363"/>
            <a:ext cx="9144000" cy="2387600"/>
          </a:xfrm>
        </p:spPr>
        <p:txBody>
          <a:bodyPr rtlCol="0" anchor="b"/>
          <a:lstStyle>
            <a:lvl1pPr algn="ctr">
              <a:defRPr sz="6000"/>
            </a:lvl1pPr>
          </a:lstStyle>
          <a:p>
            <a:pPr rtl="0"/>
            <a:r>
              <a:rPr lang="es-ES" noProof="0"/>
              <a:t>Haga clic para modificar el estilo de título del patrón</a:t>
            </a:r>
            <a:endParaRPr lang="es-ES" noProof="0" dirty="0"/>
          </a:p>
        </p:txBody>
      </p:sp>
      <p:sp>
        <p:nvSpPr>
          <p:cNvPr id="3" name="Subtítulo 2">
            <a:extLst>
              <a:ext uri="{FF2B5EF4-FFF2-40B4-BE49-F238E27FC236}">
                <a16:creationId xmlns:a16="http://schemas.microsoft.com/office/drawing/2014/main" id="{21392E06-C914-467E-9D4F-BD763EDA2DD5}"/>
              </a:ext>
            </a:extLst>
          </p:cNvPr>
          <p:cNvSpPr>
            <a:spLocks noGrp="1"/>
          </p:cNvSpPr>
          <p:nvPr>
            <p:ph type="subTitle" idx="1"/>
          </p:nvPr>
        </p:nvSpPr>
        <p:spPr>
          <a:xfrm>
            <a:off x="1524000" y="3602038"/>
            <a:ext cx="9144000" cy="1655762"/>
          </a:xfrm>
        </p:spPr>
        <p:txBody>
          <a:bodyPr rtlCol="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endParaRPr lang="es-ES" noProof="0" dirty="0"/>
          </a:p>
        </p:txBody>
      </p:sp>
      <p:sp>
        <p:nvSpPr>
          <p:cNvPr id="4" name="Marcador de fecha 3">
            <a:extLst>
              <a:ext uri="{FF2B5EF4-FFF2-40B4-BE49-F238E27FC236}">
                <a16:creationId xmlns:a16="http://schemas.microsoft.com/office/drawing/2014/main" id="{1FBEFBAF-82E9-49AD-B2CF-7D154E024431}"/>
              </a:ext>
            </a:extLst>
          </p:cNvPr>
          <p:cNvSpPr>
            <a:spLocks noGrp="1"/>
          </p:cNvSpPr>
          <p:nvPr>
            <p:ph type="dt" sz="half" idx="10"/>
          </p:nvPr>
        </p:nvSpPr>
        <p:spPr/>
        <p:txBody>
          <a:bodyPr rtlCol="0"/>
          <a:lstStyle/>
          <a:p>
            <a:pPr rtl="0"/>
            <a:fld id="{0C16DFB5-94AC-45CD-B655-642C94C51F81}" type="datetime1">
              <a:rPr lang="es-ES" noProof="0" smtClean="0"/>
              <a:t>28/10/2025</a:t>
            </a:fld>
            <a:endParaRPr lang="es-ES" noProof="0" dirty="0"/>
          </a:p>
        </p:txBody>
      </p:sp>
      <p:sp>
        <p:nvSpPr>
          <p:cNvPr id="5" name="Marcador de pie de página 4">
            <a:extLst>
              <a:ext uri="{FF2B5EF4-FFF2-40B4-BE49-F238E27FC236}">
                <a16:creationId xmlns:a16="http://schemas.microsoft.com/office/drawing/2014/main" id="{5AD8006A-94B1-44F7-972D-56767EDE3CC3}"/>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F5E7BFAB-D84B-45E1-A0BD-2516AC14F8AC}"/>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556549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807FBE-061D-452C-A8A6-213063CFD678}"/>
              </a:ext>
            </a:extLst>
          </p:cNvPr>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433A3535-1708-499D-B5D2-7D8F9FD182D0}"/>
              </a:ext>
            </a:extLst>
          </p:cNvPr>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fecha 3">
            <a:extLst>
              <a:ext uri="{FF2B5EF4-FFF2-40B4-BE49-F238E27FC236}">
                <a16:creationId xmlns:a16="http://schemas.microsoft.com/office/drawing/2014/main" id="{ACB06063-A112-49AB-80C8-504D99ECD771}"/>
              </a:ext>
            </a:extLst>
          </p:cNvPr>
          <p:cNvSpPr>
            <a:spLocks noGrp="1"/>
          </p:cNvSpPr>
          <p:nvPr>
            <p:ph type="dt" sz="half" idx="10"/>
          </p:nvPr>
        </p:nvSpPr>
        <p:spPr/>
        <p:txBody>
          <a:bodyPr rtlCol="0"/>
          <a:lstStyle/>
          <a:p>
            <a:pPr rtl="0"/>
            <a:fld id="{C5383DFE-F986-4781-83AF-3968C48C9EB3}" type="datetime1">
              <a:rPr lang="es-ES" noProof="0" smtClean="0"/>
              <a:t>28/10/2025</a:t>
            </a:fld>
            <a:endParaRPr lang="es-ES" noProof="0" dirty="0"/>
          </a:p>
        </p:txBody>
      </p:sp>
      <p:sp>
        <p:nvSpPr>
          <p:cNvPr id="5" name="Marcador de pie de página 4">
            <a:extLst>
              <a:ext uri="{FF2B5EF4-FFF2-40B4-BE49-F238E27FC236}">
                <a16:creationId xmlns:a16="http://schemas.microsoft.com/office/drawing/2014/main" id="{6344C8D5-F898-4318-A76D-1FBD87329198}"/>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2976EC76-E8E8-4FFA-B671-7FA2F3EF5DEF}"/>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10553207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C2CABF-E3C1-431A-A69C-D4881CC43F0F}"/>
              </a:ext>
            </a:extLst>
          </p:cNvPr>
          <p:cNvSpPr>
            <a:spLocks noGrp="1"/>
          </p:cNvSpPr>
          <p:nvPr>
            <p:ph type="title"/>
          </p:nvPr>
        </p:nvSpPr>
        <p:spPr>
          <a:xfrm>
            <a:off x="831850" y="1709738"/>
            <a:ext cx="10515600" cy="2852737"/>
          </a:xfrm>
        </p:spPr>
        <p:txBody>
          <a:bodyPr rtlCol="0" anchor="b"/>
          <a:lstStyle>
            <a:lvl1pPr>
              <a:defRPr sz="6000"/>
            </a:lvl1pPr>
          </a:lstStyle>
          <a:p>
            <a:pPr rtl="0"/>
            <a:r>
              <a:rPr lang="es-ES" noProof="0"/>
              <a:t>Haga clic para modificar el estilo de título del patrón</a:t>
            </a:r>
            <a:endParaRPr lang="es-ES" noProof="0" dirty="0"/>
          </a:p>
        </p:txBody>
      </p:sp>
      <p:sp>
        <p:nvSpPr>
          <p:cNvPr id="3" name="Marcador de posición de texto 2">
            <a:extLst>
              <a:ext uri="{FF2B5EF4-FFF2-40B4-BE49-F238E27FC236}">
                <a16:creationId xmlns:a16="http://schemas.microsoft.com/office/drawing/2014/main" id="{D5584226-69DA-4211-B2C8-C29FD05A4A69}"/>
              </a:ext>
            </a:extLst>
          </p:cNvPr>
          <p:cNvSpPr>
            <a:spLocks noGrp="1"/>
          </p:cNvSpPr>
          <p:nvPr>
            <p:ph type="body" idx="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Haga clic para modificar los estilos de texto del patrón</a:t>
            </a:r>
          </a:p>
        </p:txBody>
      </p:sp>
      <p:sp>
        <p:nvSpPr>
          <p:cNvPr id="4" name="Marcador de fecha 3">
            <a:extLst>
              <a:ext uri="{FF2B5EF4-FFF2-40B4-BE49-F238E27FC236}">
                <a16:creationId xmlns:a16="http://schemas.microsoft.com/office/drawing/2014/main" id="{D5FF82DB-B518-40FD-8A66-44B874C055FB}"/>
              </a:ext>
            </a:extLst>
          </p:cNvPr>
          <p:cNvSpPr>
            <a:spLocks noGrp="1"/>
          </p:cNvSpPr>
          <p:nvPr>
            <p:ph type="dt" sz="half" idx="10"/>
          </p:nvPr>
        </p:nvSpPr>
        <p:spPr/>
        <p:txBody>
          <a:bodyPr rtlCol="0"/>
          <a:lstStyle/>
          <a:p>
            <a:pPr rtl="0"/>
            <a:fld id="{D26E2C9A-6E6B-4DE2-9D7E-0168118DA85E}" type="datetime1">
              <a:rPr lang="es-ES" noProof="0" smtClean="0"/>
              <a:t>28/10/2025</a:t>
            </a:fld>
            <a:endParaRPr lang="es-ES" noProof="0" dirty="0"/>
          </a:p>
        </p:txBody>
      </p:sp>
      <p:sp>
        <p:nvSpPr>
          <p:cNvPr id="5" name="Marcador de pie de página 4">
            <a:extLst>
              <a:ext uri="{FF2B5EF4-FFF2-40B4-BE49-F238E27FC236}">
                <a16:creationId xmlns:a16="http://schemas.microsoft.com/office/drawing/2014/main" id="{FCC1CCEE-725F-4745-837B-87EFB70E71D8}"/>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C561522A-E0E6-406B-BF30-A7C7A57294BE}"/>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20026026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CC9BDC-6F21-4EF5-A8DD-E35E27EACA58}"/>
              </a:ext>
            </a:extLst>
          </p:cNvPr>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6B968D5F-2AB6-42D3-A54E-AB3E60325170}"/>
              </a:ext>
            </a:extLst>
          </p:cNvPr>
          <p:cNvSpPr>
            <a:spLocks noGrp="1"/>
          </p:cNvSpPr>
          <p:nvPr>
            <p:ph sz="half" idx="1"/>
          </p:nvPr>
        </p:nvSpPr>
        <p:spPr>
          <a:xfrm>
            <a:off x="838200" y="1825625"/>
            <a:ext cx="5181600" cy="435133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contenido 3">
            <a:extLst>
              <a:ext uri="{FF2B5EF4-FFF2-40B4-BE49-F238E27FC236}">
                <a16:creationId xmlns:a16="http://schemas.microsoft.com/office/drawing/2014/main" id="{465AB07F-D5F7-402A-AE4E-027BF1CA9127}"/>
              </a:ext>
            </a:extLst>
          </p:cNvPr>
          <p:cNvSpPr>
            <a:spLocks noGrp="1"/>
          </p:cNvSpPr>
          <p:nvPr>
            <p:ph sz="half" idx="2"/>
          </p:nvPr>
        </p:nvSpPr>
        <p:spPr>
          <a:xfrm>
            <a:off x="6172200" y="1825625"/>
            <a:ext cx="5181600" cy="435133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fecha 4">
            <a:extLst>
              <a:ext uri="{FF2B5EF4-FFF2-40B4-BE49-F238E27FC236}">
                <a16:creationId xmlns:a16="http://schemas.microsoft.com/office/drawing/2014/main" id="{85108EDC-3863-43B9-93C7-37465DC73B28}"/>
              </a:ext>
            </a:extLst>
          </p:cNvPr>
          <p:cNvSpPr>
            <a:spLocks noGrp="1"/>
          </p:cNvSpPr>
          <p:nvPr>
            <p:ph type="dt" sz="half" idx="10"/>
          </p:nvPr>
        </p:nvSpPr>
        <p:spPr/>
        <p:txBody>
          <a:bodyPr rtlCol="0"/>
          <a:lstStyle/>
          <a:p>
            <a:pPr rtl="0"/>
            <a:fld id="{ADD3C7AD-55D7-4E20-92A5-23F8ADA045B5}" type="datetime1">
              <a:rPr lang="es-ES" noProof="0" smtClean="0"/>
              <a:t>28/10/2025</a:t>
            </a:fld>
            <a:endParaRPr lang="es-ES" noProof="0" dirty="0"/>
          </a:p>
        </p:txBody>
      </p:sp>
      <p:sp>
        <p:nvSpPr>
          <p:cNvPr id="6" name="Marcador de pie de página 5">
            <a:extLst>
              <a:ext uri="{FF2B5EF4-FFF2-40B4-BE49-F238E27FC236}">
                <a16:creationId xmlns:a16="http://schemas.microsoft.com/office/drawing/2014/main" id="{A777D452-958D-4159-A9A4-16DD29680A04}"/>
              </a:ext>
            </a:extLst>
          </p:cNvPr>
          <p:cNvSpPr>
            <a:spLocks noGrp="1"/>
          </p:cNvSpPr>
          <p:nvPr>
            <p:ph type="ftr" sz="quarter" idx="11"/>
          </p:nvPr>
        </p:nvSpPr>
        <p:spPr/>
        <p:txBody>
          <a:bodyPr rtlCol="0"/>
          <a:lstStyle/>
          <a:p>
            <a:pPr rtl="0"/>
            <a:endParaRPr lang="es-ES" noProof="0" dirty="0"/>
          </a:p>
        </p:txBody>
      </p:sp>
      <p:sp>
        <p:nvSpPr>
          <p:cNvPr id="7" name="Marcador de posición de número de diapositiva 6">
            <a:extLst>
              <a:ext uri="{FF2B5EF4-FFF2-40B4-BE49-F238E27FC236}">
                <a16:creationId xmlns:a16="http://schemas.microsoft.com/office/drawing/2014/main" id="{289654B6-1460-48B9-AC7E-592F68BAB276}"/>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2918241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E8C848-926A-4FD3-A311-A100A2662BE1}"/>
              </a:ext>
            </a:extLst>
          </p:cNvPr>
          <p:cNvSpPr>
            <a:spLocks noGrp="1"/>
          </p:cNvSpPr>
          <p:nvPr>
            <p:ph type="title"/>
          </p:nvPr>
        </p:nvSpPr>
        <p:spPr>
          <a:xfrm>
            <a:off x="839788" y="365125"/>
            <a:ext cx="10515600" cy="1325563"/>
          </a:xfrm>
        </p:spPr>
        <p:txBody>
          <a:bodyPr rtlCol="0"/>
          <a:lstStyle/>
          <a:p>
            <a:pPr rtl="0"/>
            <a:r>
              <a:rPr lang="es-ES" noProof="0"/>
              <a:t>Haga clic para modificar el estilo de título del patrón</a:t>
            </a:r>
            <a:endParaRPr lang="es-ES" noProof="0" dirty="0"/>
          </a:p>
        </p:txBody>
      </p:sp>
      <p:sp>
        <p:nvSpPr>
          <p:cNvPr id="3" name="Marcador de posición de texto 2">
            <a:extLst>
              <a:ext uri="{FF2B5EF4-FFF2-40B4-BE49-F238E27FC236}">
                <a16:creationId xmlns:a16="http://schemas.microsoft.com/office/drawing/2014/main" id="{3C8ECD90-B4F0-4DFB-BB3D-F2310207896F}"/>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a:extLst>
              <a:ext uri="{FF2B5EF4-FFF2-40B4-BE49-F238E27FC236}">
                <a16:creationId xmlns:a16="http://schemas.microsoft.com/office/drawing/2014/main" id="{335A6C3A-033E-474B-AB97-D8291A04E7DD}"/>
              </a:ext>
            </a:extLst>
          </p:cNvPr>
          <p:cNvSpPr>
            <a:spLocks noGrp="1"/>
          </p:cNvSpPr>
          <p:nvPr>
            <p:ph sz="half" idx="2"/>
          </p:nvPr>
        </p:nvSpPr>
        <p:spPr>
          <a:xfrm>
            <a:off x="839788" y="2505075"/>
            <a:ext cx="5157787" cy="368458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a:extLst>
              <a:ext uri="{FF2B5EF4-FFF2-40B4-BE49-F238E27FC236}">
                <a16:creationId xmlns:a16="http://schemas.microsoft.com/office/drawing/2014/main" id="{A532B928-3A23-4FCA-AD1F-E45A467B54F5}"/>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a:extLst>
              <a:ext uri="{FF2B5EF4-FFF2-40B4-BE49-F238E27FC236}">
                <a16:creationId xmlns:a16="http://schemas.microsoft.com/office/drawing/2014/main" id="{3BDC8376-6FC6-4A11-B0DB-9A148E9C00E2}"/>
              </a:ext>
            </a:extLst>
          </p:cNvPr>
          <p:cNvSpPr>
            <a:spLocks noGrp="1"/>
          </p:cNvSpPr>
          <p:nvPr>
            <p:ph sz="quarter" idx="4"/>
          </p:nvPr>
        </p:nvSpPr>
        <p:spPr>
          <a:xfrm>
            <a:off x="6172200" y="2505075"/>
            <a:ext cx="5183188" cy="368458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6E80206F-8846-425C-A56E-16FFBA442014}"/>
              </a:ext>
            </a:extLst>
          </p:cNvPr>
          <p:cNvSpPr>
            <a:spLocks noGrp="1"/>
          </p:cNvSpPr>
          <p:nvPr>
            <p:ph type="dt" sz="half" idx="10"/>
          </p:nvPr>
        </p:nvSpPr>
        <p:spPr/>
        <p:txBody>
          <a:bodyPr rtlCol="0"/>
          <a:lstStyle/>
          <a:p>
            <a:pPr rtl="0"/>
            <a:fld id="{CD5A9890-7C2F-4316-86E6-1027E38BCA8D}" type="datetime1">
              <a:rPr lang="es-ES" noProof="0" smtClean="0"/>
              <a:t>28/10/2025</a:t>
            </a:fld>
            <a:endParaRPr lang="es-ES" noProof="0" dirty="0"/>
          </a:p>
        </p:txBody>
      </p:sp>
      <p:sp>
        <p:nvSpPr>
          <p:cNvPr id="8" name="Marcador de pie de página 7">
            <a:extLst>
              <a:ext uri="{FF2B5EF4-FFF2-40B4-BE49-F238E27FC236}">
                <a16:creationId xmlns:a16="http://schemas.microsoft.com/office/drawing/2014/main" id="{6A45E89F-12CF-4561-A5F2-1E05783A3063}"/>
              </a:ext>
            </a:extLst>
          </p:cNvPr>
          <p:cNvSpPr>
            <a:spLocks noGrp="1"/>
          </p:cNvSpPr>
          <p:nvPr>
            <p:ph type="ftr" sz="quarter" idx="11"/>
          </p:nvPr>
        </p:nvSpPr>
        <p:spPr/>
        <p:txBody>
          <a:bodyPr rtlCol="0"/>
          <a:lstStyle/>
          <a:p>
            <a:pPr rtl="0"/>
            <a:endParaRPr lang="es-ES" noProof="0" dirty="0"/>
          </a:p>
        </p:txBody>
      </p:sp>
      <p:sp>
        <p:nvSpPr>
          <p:cNvPr id="9" name="Marcador de número de diapositiva 8">
            <a:extLst>
              <a:ext uri="{FF2B5EF4-FFF2-40B4-BE49-F238E27FC236}">
                <a16:creationId xmlns:a16="http://schemas.microsoft.com/office/drawing/2014/main" id="{9EB4DFE4-927C-43B1-A061-5CB97FFB33BE}"/>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39791938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60E367-8DA0-4655-BCBC-F4280D8642CD}"/>
              </a:ext>
            </a:extLst>
          </p:cNvPr>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fecha 2">
            <a:extLst>
              <a:ext uri="{FF2B5EF4-FFF2-40B4-BE49-F238E27FC236}">
                <a16:creationId xmlns:a16="http://schemas.microsoft.com/office/drawing/2014/main" id="{2FEF9592-AA3C-4CF8-A5DB-4D010195A438}"/>
              </a:ext>
            </a:extLst>
          </p:cNvPr>
          <p:cNvSpPr>
            <a:spLocks noGrp="1"/>
          </p:cNvSpPr>
          <p:nvPr>
            <p:ph type="dt" sz="half" idx="10"/>
          </p:nvPr>
        </p:nvSpPr>
        <p:spPr/>
        <p:txBody>
          <a:bodyPr rtlCol="0"/>
          <a:lstStyle/>
          <a:p>
            <a:pPr rtl="0"/>
            <a:fld id="{8B8FD95A-F0F2-4ACB-AC1A-6D40283DCDB8}" type="datetime1">
              <a:rPr lang="es-ES" noProof="0" smtClean="0"/>
              <a:t>28/10/2025</a:t>
            </a:fld>
            <a:endParaRPr lang="es-ES" noProof="0" dirty="0"/>
          </a:p>
        </p:txBody>
      </p:sp>
      <p:sp>
        <p:nvSpPr>
          <p:cNvPr id="4" name="Marcador de pie de página 3">
            <a:extLst>
              <a:ext uri="{FF2B5EF4-FFF2-40B4-BE49-F238E27FC236}">
                <a16:creationId xmlns:a16="http://schemas.microsoft.com/office/drawing/2014/main" id="{3C2C9377-F93E-4515-852A-264707755154}"/>
              </a:ext>
            </a:extLst>
          </p:cNvPr>
          <p:cNvSpPr>
            <a:spLocks noGrp="1"/>
          </p:cNvSpPr>
          <p:nvPr>
            <p:ph type="ftr" sz="quarter" idx="11"/>
          </p:nvPr>
        </p:nvSpPr>
        <p:spPr/>
        <p:txBody>
          <a:bodyPr rtlCol="0"/>
          <a:lstStyle/>
          <a:p>
            <a:pPr rtl="0"/>
            <a:endParaRPr lang="es-ES" noProof="0" dirty="0"/>
          </a:p>
        </p:txBody>
      </p:sp>
      <p:sp>
        <p:nvSpPr>
          <p:cNvPr id="5" name="Marcador de posición de número de diapositiva 4">
            <a:extLst>
              <a:ext uri="{FF2B5EF4-FFF2-40B4-BE49-F238E27FC236}">
                <a16:creationId xmlns:a16="http://schemas.microsoft.com/office/drawing/2014/main" id="{9AED076D-476B-42BA-8795-14FE6C1E6974}"/>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34456898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EA599B4-6AB2-4190-82B5-7667EE1E922A}"/>
              </a:ext>
            </a:extLst>
          </p:cNvPr>
          <p:cNvSpPr>
            <a:spLocks noGrp="1"/>
          </p:cNvSpPr>
          <p:nvPr>
            <p:ph type="dt" sz="half" idx="10"/>
          </p:nvPr>
        </p:nvSpPr>
        <p:spPr/>
        <p:txBody>
          <a:bodyPr rtlCol="0"/>
          <a:lstStyle/>
          <a:p>
            <a:pPr rtl="0"/>
            <a:fld id="{9713B84F-F510-4A6A-83E4-3731FCBA9972}" type="datetime1">
              <a:rPr lang="es-ES" noProof="0" smtClean="0"/>
              <a:t>28/10/2025</a:t>
            </a:fld>
            <a:endParaRPr lang="es-ES" noProof="0" dirty="0"/>
          </a:p>
        </p:txBody>
      </p:sp>
      <p:sp>
        <p:nvSpPr>
          <p:cNvPr id="3" name="Marcador de pie de página 2">
            <a:extLst>
              <a:ext uri="{FF2B5EF4-FFF2-40B4-BE49-F238E27FC236}">
                <a16:creationId xmlns:a16="http://schemas.microsoft.com/office/drawing/2014/main" id="{1B8FBFB3-AD86-4E39-B8AE-B4EC14528156}"/>
              </a:ext>
            </a:extLst>
          </p:cNvPr>
          <p:cNvSpPr>
            <a:spLocks noGrp="1"/>
          </p:cNvSpPr>
          <p:nvPr>
            <p:ph type="ftr" sz="quarter" idx="11"/>
          </p:nvPr>
        </p:nvSpPr>
        <p:spPr/>
        <p:txBody>
          <a:bodyPr rtlCol="0"/>
          <a:lstStyle/>
          <a:p>
            <a:pPr rtl="0"/>
            <a:endParaRPr lang="es-ES" noProof="0" dirty="0"/>
          </a:p>
        </p:txBody>
      </p:sp>
      <p:sp>
        <p:nvSpPr>
          <p:cNvPr id="4" name="Marcador de número de diapositiva 3">
            <a:extLst>
              <a:ext uri="{FF2B5EF4-FFF2-40B4-BE49-F238E27FC236}">
                <a16:creationId xmlns:a16="http://schemas.microsoft.com/office/drawing/2014/main" id="{B9A4AF55-C114-4B60-9A20-56B00A11B3BF}"/>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40136487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883DA1-5CB8-405D-9613-8A9B7BC5664C}"/>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9842BB15-A24D-42E9-9CAE-BB827226301E}"/>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texto 3">
            <a:extLst>
              <a:ext uri="{FF2B5EF4-FFF2-40B4-BE49-F238E27FC236}">
                <a16:creationId xmlns:a16="http://schemas.microsoft.com/office/drawing/2014/main" id="{78F0849D-D3C3-462A-9751-4EAB0B9145E4}"/>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F180DD20-7A20-4574-98A4-427795876739}"/>
              </a:ext>
            </a:extLst>
          </p:cNvPr>
          <p:cNvSpPr>
            <a:spLocks noGrp="1"/>
          </p:cNvSpPr>
          <p:nvPr>
            <p:ph type="dt" sz="half" idx="10"/>
          </p:nvPr>
        </p:nvSpPr>
        <p:spPr/>
        <p:txBody>
          <a:bodyPr rtlCol="0"/>
          <a:lstStyle/>
          <a:p>
            <a:pPr rtl="0"/>
            <a:fld id="{B413D684-A939-43AF-87DA-DE75AAA6C3E7}" type="datetime1">
              <a:rPr lang="es-ES" noProof="0" smtClean="0"/>
              <a:t>28/10/2025</a:t>
            </a:fld>
            <a:endParaRPr lang="es-ES" noProof="0" dirty="0"/>
          </a:p>
        </p:txBody>
      </p:sp>
      <p:sp>
        <p:nvSpPr>
          <p:cNvPr id="6" name="Marcador de pie de página 5">
            <a:extLst>
              <a:ext uri="{FF2B5EF4-FFF2-40B4-BE49-F238E27FC236}">
                <a16:creationId xmlns:a16="http://schemas.microsoft.com/office/drawing/2014/main" id="{54D0ED2B-71C4-421A-9DB0-676E00C10BDC}"/>
              </a:ext>
            </a:extLst>
          </p:cNvPr>
          <p:cNvSpPr>
            <a:spLocks noGrp="1"/>
          </p:cNvSpPr>
          <p:nvPr>
            <p:ph type="ftr" sz="quarter" idx="11"/>
          </p:nvPr>
        </p:nvSpPr>
        <p:spPr/>
        <p:txBody>
          <a:bodyPr rtlCol="0"/>
          <a:lstStyle/>
          <a:p>
            <a:pPr rtl="0"/>
            <a:endParaRPr lang="es-ES" noProof="0" dirty="0"/>
          </a:p>
        </p:txBody>
      </p:sp>
      <p:sp>
        <p:nvSpPr>
          <p:cNvPr id="7" name="Marcador de posición de número de diapositiva 6">
            <a:extLst>
              <a:ext uri="{FF2B5EF4-FFF2-40B4-BE49-F238E27FC236}">
                <a16:creationId xmlns:a16="http://schemas.microsoft.com/office/drawing/2014/main" id="{78C4572A-ADFC-4C53-BCA2-42BDF693BC4D}"/>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1019820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8F5C67-EEEC-4AB0-9653-0F80D6B10941}"/>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endParaRPr lang="es-ES" noProof="0" dirty="0"/>
          </a:p>
        </p:txBody>
      </p:sp>
      <p:sp>
        <p:nvSpPr>
          <p:cNvPr id="3" name="Marcador de posición de imagen 2">
            <a:extLst>
              <a:ext uri="{FF2B5EF4-FFF2-40B4-BE49-F238E27FC236}">
                <a16:creationId xmlns:a16="http://schemas.microsoft.com/office/drawing/2014/main" id="{1DD50D6D-5277-4324-AF23-5FAF007834EB}"/>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4" name="Marcador de posición de texto 3">
            <a:extLst>
              <a:ext uri="{FF2B5EF4-FFF2-40B4-BE49-F238E27FC236}">
                <a16:creationId xmlns:a16="http://schemas.microsoft.com/office/drawing/2014/main" id="{75275657-2BF9-4761-96B6-50EE3CFCFAD0}"/>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5C3C3F7B-A4C8-4F9D-8165-BC5186EA0929}"/>
              </a:ext>
            </a:extLst>
          </p:cNvPr>
          <p:cNvSpPr>
            <a:spLocks noGrp="1"/>
          </p:cNvSpPr>
          <p:nvPr>
            <p:ph type="dt" sz="half" idx="10"/>
          </p:nvPr>
        </p:nvSpPr>
        <p:spPr/>
        <p:txBody>
          <a:bodyPr rtlCol="0"/>
          <a:lstStyle/>
          <a:p>
            <a:pPr rtl="0"/>
            <a:fld id="{A81769A3-87E8-43BF-B421-F06378D84A84}" type="datetime1">
              <a:rPr lang="es-ES" noProof="0" smtClean="0"/>
              <a:t>28/10/2025</a:t>
            </a:fld>
            <a:endParaRPr lang="es-ES" noProof="0" dirty="0"/>
          </a:p>
        </p:txBody>
      </p:sp>
      <p:sp>
        <p:nvSpPr>
          <p:cNvPr id="6" name="Marcador de pie de página 5">
            <a:extLst>
              <a:ext uri="{FF2B5EF4-FFF2-40B4-BE49-F238E27FC236}">
                <a16:creationId xmlns:a16="http://schemas.microsoft.com/office/drawing/2014/main" id="{DE696EA5-2FA2-464D-982F-C53E6426A843}"/>
              </a:ext>
            </a:extLst>
          </p:cNvPr>
          <p:cNvSpPr>
            <a:spLocks noGrp="1"/>
          </p:cNvSpPr>
          <p:nvPr>
            <p:ph type="ftr" sz="quarter" idx="11"/>
          </p:nvPr>
        </p:nvSpPr>
        <p:spPr/>
        <p:txBody>
          <a:bodyPr rtlCol="0"/>
          <a:lstStyle/>
          <a:p>
            <a:pPr rtl="0"/>
            <a:endParaRPr lang="es-ES" noProof="0" dirty="0"/>
          </a:p>
        </p:txBody>
      </p:sp>
      <p:sp>
        <p:nvSpPr>
          <p:cNvPr id="7" name="Marcador de posición de número de diapositiva 6">
            <a:extLst>
              <a:ext uri="{FF2B5EF4-FFF2-40B4-BE49-F238E27FC236}">
                <a16:creationId xmlns:a16="http://schemas.microsoft.com/office/drawing/2014/main" id="{8911B398-191B-4AB1-86ED-00D0046EACF5}"/>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25457581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F7B869-BFB2-4C20-8AB1-46704BB3D177}"/>
              </a:ext>
            </a:extLst>
          </p:cNvPr>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texto vertical 2">
            <a:extLst>
              <a:ext uri="{FF2B5EF4-FFF2-40B4-BE49-F238E27FC236}">
                <a16:creationId xmlns:a16="http://schemas.microsoft.com/office/drawing/2014/main" id="{19F007DB-4F12-4428-9C48-5120DF07046D}"/>
              </a:ext>
            </a:extLst>
          </p:cNvPr>
          <p:cNvSpPr>
            <a:spLocks noGrp="1"/>
          </p:cNvSpPr>
          <p:nvPr>
            <p:ph type="body" orient="vert" idx="1"/>
          </p:nvPr>
        </p:nvSpPr>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fecha 3">
            <a:extLst>
              <a:ext uri="{FF2B5EF4-FFF2-40B4-BE49-F238E27FC236}">
                <a16:creationId xmlns:a16="http://schemas.microsoft.com/office/drawing/2014/main" id="{16FFA8DA-0E31-4CA6-BBFC-2467AAD1D30B}"/>
              </a:ext>
            </a:extLst>
          </p:cNvPr>
          <p:cNvSpPr>
            <a:spLocks noGrp="1"/>
          </p:cNvSpPr>
          <p:nvPr>
            <p:ph type="dt" sz="half" idx="10"/>
          </p:nvPr>
        </p:nvSpPr>
        <p:spPr/>
        <p:txBody>
          <a:bodyPr rtlCol="0"/>
          <a:lstStyle/>
          <a:p>
            <a:pPr rtl="0"/>
            <a:fld id="{1BF1ECC5-2A51-4AC7-B15E-A2E400532EC9}" type="datetime1">
              <a:rPr lang="es-ES" noProof="0" smtClean="0"/>
              <a:t>28/10/2025</a:t>
            </a:fld>
            <a:endParaRPr lang="es-ES" noProof="0" dirty="0"/>
          </a:p>
        </p:txBody>
      </p:sp>
      <p:sp>
        <p:nvSpPr>
          <p:cNvPr id="5" name="Marcador de pie de página 4">
            <a:extLst>
              <a:ext uri="{FF2B5EF4-FFF2-40B4-BE49-F238E27FC236}">
                <a16:creationId xmlns:a16="http://schemas.microsoft.com/office/drawing/2014/main" id="{064974BD-9845-459A-9AAA-12731E2507C4}"/>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C2A71B0A-FDFB-4B2C-A9EC-2334C590013E}"/>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42831716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60B5D73-1652-4A8E-B5A3-101523D7290A}"/>
              </a:ext>
            </a:extLst>
          </p:cNvPr>
          <p:cNvSpPr>
            <a:spLocks noGrp="1"/>
          </p:cNvSpPr>
          <p:nvPr>
            <p:ph type="title" orient="vert"/>
          </p:nvPr>
        </p:nvSpPr>
        <p:spPr>
          <a:xfrm>
            <a:off x="8724900" y="365125"/>
            <a:ext cx="2628900" cy="5811838"/>
          </a:xfrm>
        </p:spPr>
        <p:txBody>
          <a:bodyPr vert="eaVert" rtlCol="0"/>
          <a:lstStyle/>
          <a:p>
            <a:pPr rtl="0"/>
            <a:r>
              <a:rPr lang="es-ES" noProof="0"/>
              <a:t>Haga clic para modificar el estilo de título del patrón</a:t>
            </a:r>
            <a:endParaRPr lang="es-ES" noProof="0" dirty="0"/>
          </a:p>
        </p:txBody>
      </p:sp>
      <p:sp>
        <p:nvSpPr>
          <p:cNvPr id="3" name="Marcador de posición de texto vertical 2">
            <a:extLst>
              <a:ext uri="{FF2B5EF4-FFF2-40B4-BE49-F238E27FC236}">
                <a16:creationId xmlns:a16="http://schemas.microsoft.com/office/drawing/2014/main" id="{A9B7FB99-7425-444D-B602-01B672BCE8C6}"/>
              </a:ext>
            </a:extLst>
          </p:cNvPr>
          <p:cNvSpPr>
            <a:spLocks noGrp="1"/>
          </p:cNvSpPr>
          <p:nvPr>
            <p:ph type="body" orient="vert" idx="1"/>
          </p:nvPr>
        </p:nvSpPr>
        <p:spPr>
          <a:xfrm>
            <a:off x="838200" y="365125"/>
            <a:ext cx="7734300" cy="5811838"/>
          </a:xfrm>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fecha 3">
            <a:extLst>
              <a:ext uri="{FF2B5EF4-FFF2-40B4-BE49-F238E27FC236}">
                <a16:creationId xmlns:a16="http://schemas.microsoft.com/office/drawing/2014/main" id="{00EEA9C5-552A-48A1-AB54-ED54209B3B48}"/>
              </a:ext>
            </a:extLst>
          </p:cNvPr>
          <p:cNvSpPr>
            <a:spLocks noGrp="1"/>
          </p:cNvSpPr>
          <p:nvPr>
            <p:ph type="dt" sz="half" idx="10"/>
          </p:nvPr>
        </p:nvSpPr>
        <p:spPr/>
        <p:txBody>
          <a:bodyPr rtlCol="0"/>
          <a:lstStyle/>
          <a:p>
            <a:pPr rtl="0"/>
            <a:fld id="{1E128246-380C-4290-A6AD-7E81562CB6AD}" type="datetime1">
              <a:rPr lang="es-ES" noProof="0" smtClean="0"/>
              <a:t>28/10/2025</a:t>
            </a:fld>
            <a:endParaRPr lang="es-ES" noProof="0" dirty="0"/>
          </a:p>
        </p:txBody>
      </p:sp>
      <p:sp>
        <p:nvSpPr>
          <p:cNvPr id="5" name="Marcador de pie de página 4">
            <a:extLst>
              <a:ext uri="{FF2B5EF4-FFF2-40B4-BE49-F238E27FC236}">
                <a16:creationId xmlns:a16="http://schemas.microsoft.com/office/drawing/2014/main" id="{1A83AAA3-4155-48FB-8F00-16DBE0C9C256}"/>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5D694EAE-CB3C-4DEF-A66D-583C7AAC92D8}"/>
              </a:ext>
            </a:extLst>
          </p:cNvPr>
          <p:cNvSpPr>
            <a:spLocks noGrp="1"/>
          </p:cNvSpPr>
          <p:nvPr>
            <p:ph type="sldNum" sz="quarter" idx="12"/>
          </p:nvPr>
        </p:nvSpPr>
        <p:spPr/>
        <p:txBody>
          <a:bodyPr rtlCol="0"/>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7598421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iapositiva titolo">
    <p:spTree>
      <p:nvGrpSpPr>
        <p:cNvPr id="1" name=""/>
        <p:cNvGrpSpPr/>
        <p:nvPr/>
      </p:nvGrpSpPr>
      <p:grpSpPr>
        <a:xfrm>
          <a:off x="0" y="0"/>
          <a:ext cx="0" cy="0"/>
          <a:chOff x="0" y="0"/>
          <a:chExt cx="0" cy="0"/>
        </a:xfrm>
      </p:grpSpPr>
      <p:pic>
        <p:nvPicPr>
          <p:cNvPr id="4" name="Picture 2" descr="C:\Documents and Settings\Laura\Desktop\iGROUP_vel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00063"/>
            <a:ext cx="3917951"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Documents and Settings\Laura\Desktop\iGROUP_elliss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1" y="1143000"/>
            <a:ext cx="4857751"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ctrTitle" idx="4294967295"/>
          </p:nvPr>
        </p:nvSpPr>
        <p:spPr>
          <a:xfrm>
            <a:off x="7905763" y="5214951"/>
            <a:ext cx="4038592" cy="798509"/>
          </a:xfrm>
        </p:spPr>
        <p:txBody>
          <a:bodyPr>
            <a:normAutofit/>
          </a:bodyPr>
          <a:lstStyle/>
          <a:p>
            <a:r>
              <a:rPr lang="it-IT"/>
              <a:t>Fare clic per modificare lo stile del titolo</a:t>
            </a:r>
            <a:endParaRPr lang="it-IT" dirty="0"/>
          </a:p>
        </p:txBody>
      </p:sp>
      <p:sp>
        <p:nvSpPr>
          <p:cNvPr id="9" name="Subtitle 2"/>
          <p:cNvSpPr>
            <a:spLocks noGrp="1"/>
          </p:cNvSpPr>
          <p:nvPr>
            <p:ph type="subTitle" idx="1"/>
          </p:nvPr>
        </p:nvSpPr>
        <p:spPr>
          <a:xfrm>
            <a:off x="3714733" y="3714752"/>
            <a:ext cx="6953299" cy="1428760"/>
          </a:xfrm>
        </p:spPr>
        <p:txBody>
          <a:bodyPr>
            <a:normAutofit/>
          </a:bodyPr>
          <a:lstStyle>
            <a:lvl1pPr>
              <a:buFont typeface="Arial" pitchFamily="34" charset="0"/>
              <a:buNone/>
              <a:defRPr/>
            </a:lvl1pPr>
          </a:lstStyle>
          <a:p>
            <a:r>
              <a:rPr lang="it-IT"/>
              <a:t>Fare clic per modificare lo stile del sottotitolo dello schema</a:t>
            </a:r>
            <a:endParaRPr lang="it-IT" dirty="0"/>
          </a:p>
        </p:txBody>
      </p:sp>
    </p:spTree>
    <p:extLst>
      <p:ext uri="{BB962C8B-B14F-4D97-AF65-F5344CB8AC3E}">
        <p14:creationId xmlns:p14="http://schemas.microsoft.com/office/powerpoint/2010/main" val="9595860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530525" y="0"/>
            <a:ext cx="11108987" cy="1052736"/>
          </a:xfrm>
        </p:spPr>
        <p:txBody>
          <a:bodyPr/>
          <a:lstStyle/>
          <a:p>
            <a:r>
              <a:rPr lang="it-IT"/>
              <a:t>Fare clic per modificare lo stile del titolo</a:t>
            </a:r>
          </a:p>
        </p:txBody>
      </p:sp>
      <p:sp>
        <p:nvSpPr>
          <p:cNvPr id="3" name="Content Placeholder 2"/>
          <p:cNvSpPr>
            <a:spLocks noGrp="1"/>
          </p:cNvSpPr>
          <p:nvPr>
            <p:ph idx="1" hasCustomPrompt="1"/>
          </p:nvPr>
        </p:nvSpPr>
        <p:spPr>
          <a:xfrm>
            <a:off x="530525" y="1399929"/>
            <a:ext cx="10972800" cy="4525962"/>
          </a:xfrm>
        </p:spPr>
        <p:txBody>
          <a:bodyPr/>
          <a:lstStyle>
            <a:lvl1pPr>
              <a:defRPr sz="2000">
                <a:latin typeface="Arial" pitchFamily="34" charset="0"/>
                <a:cs typeface="Arial" pitchFamily="34" charset="0"/>
              </a:defRPr>
            </a:lvl1pPr>
            <a:lvl3pPr>
              <a:defRPr>
                <a:solidFill>
                  <a:schemeClr val="tx2">
                    <a:lumMod val="75000"/>
                  </a:schemeClr>
                </a:solidFill>
              </a:defRPr>
            </a:lvl3pPr>
          </a:lstStyle>
          <a:p>
            <a:pPr lvl="0"/>
            <a:r>
              <a:rPr lang="it-IT" dirty="0"/>
              <a:t>Fare clic per modificare stili del testo dello schema</a:t>
            </a:r>
          </a:p>
          <a:p>
            <a:pPr lvl="1"/>
            <a:r>
              <a:rPr lang="it-IT" dirty="0"/>
              <a:t>Secondo livello</a:t>
            </a:r>
          </a:p>
          <a:p>
            <a:pPr lvl="2"/>
            <a:r>
              <a:rPr lang="it-IT" dirty="0"/>
              <a:t>Terzo livello</a:t>
            </a:r>
          </a:p>
        </p:txBody>
      </p:sp>
      <p:sp>
        <p:nvSpPr>
          <p:cNvPr id="4" name="Slide Number Placeholder 5"/>
          <p:cNvSpPr>
            <a:spLocks noGrp="1"/>
          </p:cNvSpPr>
          <p:nvPr>
            <p:ph type="sldNum" sz="quarter" idx="10"/>
          </p:nvPr>
        </p:nvSpPr>
        <p:spPr/>
        <p:txBody>
          <a:bodyPr/>
          <a:lstStyle>
            <a:lvl1pPr>
              <a:defRPr/>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37892171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it-IT"/>
              <a:t>Fare clic per modificare lo stile del titolo</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6" name="Slide Number Placeholder 5"/>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22039295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endParaRPr lang="en-US" sz="1000">
              <a:solidFill>
                <a:schemeClr val="tx2"/>
              </a:solidFill>
            </a:endParaRPr>
          </a:p>
        </p:txBody>
      </p:sp>
      <p:sp>
        <p:nvSpPr>
          <p:cNvPr id="7" name="Slide Number Placeholder 6"/>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3890184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lvl1pPr>
          </a:lstStyle>
          <a:p>
            <a:endParaRPr lang="en-US" sz="1000">
              <a:solidFill>
                <a:schemeClr val="tx2"/>
              </a:solidFill>
            </a:endParaRPr>
          </a:p>
        </p:txBody>
      </p:sp>
      <p:sp>
        <p:nvSpPr>
          <p:cNvPr id="9" name="Slide Number Placeholder 8"/>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1279602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lvl1pPr>
          </a:lstStyle>
          <a:p>
            <a:endParaRPr lang="en-US" sz="1000" dirty="0">
              <a:solidFill>
                <a:schemeClr val="tx2"/>
              </a:solidFill>
            </a:endParaRPr>
          </a:p>
        </p:txBody>
      </p:sp>
      <p:sp>
        <p:nvSpPr>
          <p:cNvPr id="5" name="Slide Number Placeholder 4"/>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7940402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lvl1pPr>
          </a:lstStyle>
          <a:p>
            <a:endParaRPr lang="en-US" sz="1000">
              <a:solidFill>
                <a:schemeClr val="tx2"/>
              </a:solidFill>
            </a:endParaRPr>
          </a:p>
        </p:txBody>
      </p:sp>
      <p:sp>
        <p:nvSpPr>
          <p:cNvPr id="4" name="Slide Number Placeholder 3"/>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13433028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it-IT"/>
              <a:t>Fare clic per modificare lo stile del titolo</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endParaRPr lang="en-US" sz="1000">
              <a:solidFill>
                <a:schemeClr val="tx2"/>
              </a:solidFill>
            </a:endParaRPr>
          </a:p>
        </p:txBody>
      </p:sp>
      <p:sp>
        <p:nvSpPr>
          <p:cNvPr id="7" name="Slide Number Placeholder 6"/>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12246782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it-IT"/>
              <a:t>Fare clic per modificare lo stile del titolo</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a:t>Fare clic sull'icona per inserire un'immagine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endParaRPr lang="en-US" sz="1000">
              <a:solidFill>
                <a:schemeClr val="tx2"/>
              </a:solidFill>
            </a:endParaRPr>
          </a:p>
        </p:txBody>
      </p:sp>
      <p:sp>
        <p:nvSpPr>
          <p:cNvPr id="7" name="Slide Number Placeholder 6"/>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1442620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endParaRPr lang="en-US" sz="1000">
              <a:solidFill>
                <a:schemeClr val="tx2"/>
              </a:solidFill>
            </a:endParaRPr>
          </a:p>
        </p:txBody>
      </p:sp>
      <p:sp>
        <p:nvSpPr>
          <p:cNvPr id="6" name="Slide Number Placeholder 5"/>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41667142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it-IT"/>
              <a:t>Fare clic per modificare lo stile del titolo</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endParaRPr lang="en-US" sz="1000">
              <a:solidFill>
                <a:schemeClr val="tx2"/>
              </a:solidFill>
            </a:endParaRPr>
          </a:p>
        </p:txBody>
      </p:sp>
      <p:sp>
        <p:nvSpPr>
          <p:cNvPr id="6" name="Slide Number Placeholder 5"/>
          <p:cNvSpPr>
            <a:spLocks noGrp="1"/>
          </p:cNvSpPr>
          <p:nvPr>
            <p:ph type="sldNum" sz="quarter" idx="12"/>
          </p:nvPr>
        </p:nvSpPr>
        <p:spPr/>
        <p:txBody>
          <a:bodyPr/>
          <a:lstStyle>
            <a:lvl1pPr>
              <a:defRPr smtClean="0"/>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39469225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le 1"/>
          <p:cNvSpPr>
            <a:spLocks noGrp="1"/>
          </p:cNvSpPr>
          <p:nvPr>
            <p:ph type="title"/>
          </p:nvPr>
        </p:nvSpPr>
        <p:spPr>
          <a:xfrm>
            <a:off x="551384" y="0"/>
            <a:ext cx="11044808" cy="1052736"/>
          </a:xfrm>
        </p:spPr>
        <p:txBody>
          <a:bodyPr/>
          <a:lstStyle/>
          <a:p>
            <a:r>
              <a:rPr lang="it-IT"/>
              <a:t>Fare clic per modificare lo stile del titolo</a:t>
            </a:r>
            <a:endParaRPr lang="en-US"/>
          </a:p>
        </p:txBody>
      </p:sp>
      <p:sp>
        <p:nvSpPr>
          <p:cNvPr id="3" name="Table Placeholder 2"/>
          <p:cNvSpPr>
            <a:spLocks noGrp="1"/>
          </p:cNvSpPr>
          <p:nvPr>
            <p:ph type="tbl" idx="1"/>
          </p:nvPr>
        </p:nvSpPr>
        <p:spPr>
          <a:xfrm>
            <a:off x="557135" y="1340768"/>
            <a:ext cx="10972800" cy="4525963"/>
          </a:xfrm>
        </p:spPr>
        <p:txBody>
          <a:bodyPr rtlCol="0">
            <a:normAutofit/>
          </a:bodyPr>
          <a:lstStyle/>
          <a:p>
            <a:pPr lvl="0"/>
            <a:r>
              <a:rPr lang="it-IT" noProof="0"/>
              <a:t>Fare clic sull'icona per inserire una tabella</a:t>
            </a:r>
            <a:endParaRPr lang="en-US" noProof="0"/>
          </a:p>
        </p:txBody>
      </p:sp>
      <p:sp>
        <p:nvSpPr>
          <p:cNvPr id="4" name="Slide Number Placeholder 5"/>
          <p:cNvSpPr>
            <a:spLocks noGrp="1"/>
          </p:cNvSpPr>
          <p:nvPr>
            <p:ph type="sldNum" sz="quarter" idx="10"/>
          </p:nvPr>
        </p:nvSpPr>
        <p:spPr/>
        <p:txBody>
          <a:bodyPr/>
          <a:lstStyle>
            <a:lvl1pPr>
              <a:defRPr/>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36534277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cSld name="Titolo, test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508000" y="11573"/>
            <a:ext cx="10972800" cy="1041163"/>
          </a:xfrm>
        </p:spPr>
        <p:txBody>
          <a:bodyPr/>
          <a:lstStyle/>
          <a:p>
            <a:r>
              <a:rPr lang="it-IT"/>
              <a:t>Fare clic per modificare lo stile del titolo</a:t>
            </a:r>
            <a:endParaRPr lang="en-US"/>
          </a:p>
        </p:txBody>
      </p:sp>
      <p:sp>
        <p:nvSpPr>
          <p:cNvPr id="3" name="Text Placeholder 2"/>
          <p:cNvSpPr>
            <a:spLocks noGrp="1"/>
          </p:cNvSpPr>
          <p:nvPr>
            <p:ph type="body" sz="half" idx="1"/>
          </p:nvPr>
        </p:nvSpPr>
        <p:spPr>
          <a:xfrm>
            <a:off x="508000" y="1412776"/>
            <a:ext cx="53848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Content Placeholder 3"/>
          <p:cNvSpPr>
            <a:spLocks noGrp="1"/>
          </p:cNvSpPr>
          <p:nvPr>
            <p:ph sz="half" idx="2"/>
          </p:nvPr>
        </p:nvSpPr>
        <p:spPr>
          <a:xfrm>
            <a:off x="6197600" y="1412775"/>
            <a:ext cx="53848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lide Number Placeholder 5"/>
          <p:cNvSpPr>
            <a:spLocks noGrp="1"/>
          </p:cNvSpPr>
          <p:nvPr>
            <p:ph type="sldNum" sz="quarter" idx="10"/>
          </p:nvPr>
        </p:nvSpPr>
        <p:spPr/>
        <p:txBody>
          <a:bodyPr/>
          <a:lstStyle>
            <a:lvl1pPr>
              <a:defRPr/>
            </a:lvl1pPr>
          </a:lstStyle>
          <a:p>
            <a:fld id="{E0CD708C-1578-474B-B550-2753D3989A01}" type="slidenum">
              <a:rPr lang="en-GB" smtClean="0"/>
              <a:pPr/>
              <a:t>‹Nº›</a:t>
            </a:fld>
            <a:endParaRPr lang="en-GB"/>
          </a:p>
        </p:txBody>
      </p:sp>
    </p:spTree>
    <p:extLst>
      <p:ext uri="{BB962C8B-B14F-4D97-AF65-F5344CB8AC3E}">
        <p14:creationId xmlns:p14="http://schemas.microsoft.com/office/powerpoint/2010/main" val="41260253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10511877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21676697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‹Nº›</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72720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10068874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13456404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25409593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7415066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14947760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28642101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27361832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10/28/2025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‹Nº›</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81950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13F36C-ED2C-25F0-6BCC-8B0EA70CF0E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110C300-29C4-C0F7-1545-54B0CFA5F5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396683-DFC0-B83D-66B7-A0C004F6FDAA}"/>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5" name="Marcador de pie de página 4">
            <a:extLst>
              <a:ext uri="{FF2B5EF4-FFF2-40B4-BE49-F238E27FC236}">
                <a16:creationId xmlns:a16="http://schemas.microsoft.com/office/drawing/2014/main" id="{367CAF70-6DB8-D13C-292C-6EEE772B90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0A53B27-CC07-1287-31BC-8D4B632B1BB6}"/>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5884496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4786E1-3690-0518-5BC0-05E8F1BC2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BE559A1-7AB5-D6F7-9D65-3F142BC9FC3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2780F5B-9B4D-2578-A230-4C652D30283C}"/>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5" name="Marcador de pie de página 4">
            <a:extLst>
              <a:ext uri="{FF2B5EF4-FFF2-40B4-BE49-F238E27FC236}">
                <a16:creationId xmlns:a16="http://schemas.microsoft.com/office/drawing/2014/main" id="{6362BA5A-1086-3560-EBE2-7D49B156DCB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B22AF9C-0D41-C26B-EE4C-F1E858FC3A4F}"/>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4533349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A16DEF-A113-54DB-E112-0609F34365B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7D6329A-E4C7-20FB-7125-B02B51FE0E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B8E367C-D2A1-7059-7B52-467BB834FC1B}"/>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5" name="Marcador de pie de página 4">
            <a:extLst>
              <a:ext uri="{FF2B5EF4-FFF2-40B4-BE49-F238E27FC236}">
                <a16:creationId xmlns:a16="http://schemas.microsoft.com/office/drawing/2014/main" id="{69F37877-C8C2-D283-5197-3F7723C2FEA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0745ED-DE5B-A802-099A-2CCBE73D0D13}"/>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42170508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47BC9F-48C7-5F14-A4EF-66A3A127DC1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4161FBC-E73F-1FA0-E6D6-92896C36BBC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D4B4A69-B596-1FA7-5840-6AF5FA77E48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8703A2A-F908-9A1A-90A7-0DC6565BF0AF}"/>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6" name="Marcador de pie de página 5">
            <a:extLst>
              <a:ext uri="{FF2B5EF4-FFF2-40B4-BE49-F238E27FC236}">
                <a16:creationId xmlns:a16="http://schemas.microsoft.com/office/drawing/2014/main" id="{46B0EA4C-EFDA-9910-80B3-0A01F52703F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AAC1C3-B50D-4B7B-89C6-1BB44133F7EC}"/>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16988713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5C0C3E-9C52-6A97-FAF7-76DF49EA90B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FD0A7C7-6946-9CA8-7173-5EC1EE34D5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9299014-8420-D502-50D7-C3F7DF13710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F4E725C-7EC1-FDF5-6A1A-0553842201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95CC0A7-8339-4A2E-EE89-F7330B5D741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B1600A4-F763-1B5C-1F07-4DA8B651EE53}"/>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8" name="Marcador de pie de página 7">
            <a:extLst>
              <a:ext uri="{FF2B5EF4-FFF2-40B4-BE49-F238E27FC236}">
                <a16:creationId xmlns:a16="http://schemas.microsoft.com/office/drawing/2014/main" id="{70FAE0D3-E200-EDCB-6664-1B46EF5CE84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9419C75-039F-FF87-88F0-BC8DA4A3B597}"/>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22590838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D64991-ADE9-9B58-A933-06E723E1D5E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6F9D1013-69C9-24A3-5C0B-A856AC968E55}"/>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4" name="Marcador de pie de página 3">
            <a:extLst>
              <a:ext uri="{FF2B5EF4-FFF2-40B4-BE49-F238E27FC236}">
                <a16:creationId xmlns:a16="http://schemas.microsoft.com/office/drawing/2014/main" id="{7C1EF71F-90AB-815D-10EB-8EDCEB8C38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1CF9F72-8B63-060B-0D3B-479CB6130A67}"/>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37921892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E3B267C-1755-5508-8EFC-A74AA2DEE569}"/>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3" name="Marcador de pie de página 2">
            <a:extLst>
              <a:ext uri="{FF2B5EF4-FFF2-40B4-BE49-F238E27FC236}">
                <a16:creationId xmlns:a16="http://schemas.microsoft.com/office/drawing/2014/main" id="{2BD42C37-BD00-D37D-8979-309D372A289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9F8C79D-9EF1-AD58-B1C1-0271C1FCAB12}"/>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30361415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0FADE2-BD54-9143-4667-78F43A44BA3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2F422D6-06C1-400E-AD73-4A513C84F9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ED9FFF5-68F2-A0B9-E41D-F0F1419B50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3021307-6AD8-DDE3-699C-6C5580BB13BB}"/>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6" name="Marcador de pie de página 5">
            <a:extLst>
              <a:ext uri="{FF2B5EF4-FFF2-40B4-BE49-F238E27FC236}">
                <a16:creationId xmlns:a16="http://schemas.microsoft.com/office/drawing/2014/main" id="{55BA6F18-A733-A9AA-FD42-499A6FD6C18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89B2554-B918-92CE-B785-8F4707727287}"/>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13137513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5A86D6-6C32-0CDA-9F1E-AF60FDF3D7B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366E2E9-1C5E-1982-4781-2D6D04E955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F2EEA4E-2ECF-3CDA-00E5-C8B52CF0C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2A68A41-0C20-EFEB-C132-100C58F2F9DE}"/>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6" name="Marcador de pie de página 5">
            <a:extLst>
              <a:ext uri="{FF2B5EF4-FFF2-40B4-BE49-F238E27FC236}">
                <a16:creationId xmlns:a16="http://schemas.microsoft.com/office/drawing/2014/main" id="{52DAE565-BB74-D3EF-67BA-585E1DBCB21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191CB1F-4B3B-9C19-1D0E-782E942072D7}"/>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14694974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E26C55-ADE7-A63B-D34C-B7724AD07290}"/>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0397CB3-48EC-149A-9193-36F83D69DD2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467A5E5-36AF-158E-977A-29D1CA8D1FD9}"/>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5" name="Marcador de pie de página 4">
            <a:extLst>
              <a:ext uri="{FF2B5EF4-FFF2-40B4-BE49-F238E27FC236}">
                <a16:creationId xmlns:a16="http://schemas.microsoft.com/office/drawing/2014/main" id="{8954C8A7-5B2C-28E7-2C56-0861E82FD00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BF0ED9B-180A-8B4E-7AEB-144B6E58EC0D}"/>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42480580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D4DC712-E3BA-26C0-FD22-3193C16B89C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F8EC348-65D4-1366-F66B-C2A11A1A6A1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7A2B733-0F32-D22A-9E32-6C6010B32E83}"/>
              </a:ext>
            </a:extLst>
          </p:cNvPr>
          <p:cNvSpPr>
            <a:spLocks noGrp="1"/>
          </p:cNvSpPr>
          <p:nvPr>
            <p:ph type="dt" sz="half" idx="10"/>
          </p:nvPr>
        </p:nvSpPr>
        <p:spPr/>
        <p:txBody>
          <a:bodyPr/>
          <a:lstStyle/>
          <a:p>
            <a:fld id="{54F0C0BE-6E22-47B2-9315-BD96C3C4DE48}" type="datetimeFigureOut">
              <a:rPr lang="es-ES" smtClean="0"/>
              <a:t>28/10/2025</a:t>
            </a:fld>
            <a:endParaRPr lang="es-ES"/>
          </a:p>
        </p:txBody>
      </p:sp>
      <p:sp>
        <p:nvSpPr>
          <p:cNvPr id="5" name="Marcador de pie de página 4">
            <a:extLst>
              <a:ext uri="{FF2B5EF4-FFF2-40B4-BE49-F238E27FC236}">
                <a16:creationId xmlns:a16="http://schemas.microsoft.com/office/drawing/2014/main" id="{CA6AD3F4-4FCF-3557-FD29-FFE3DD7EF3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F032D65-37AD-F3CB-AEE8-4049EA9F55A8}"/>
              </a:ext>
            </a:extLst>
          </p:cNvPr>
          <p:cNvSpPr>
            <a:spLocks noGrp="1"/>
          </p:cNvSpPr>
          <p:nvPr>
            <p:ph type="sldNum" sz="quarter" idx="12"/>
          </p:nvPr>
        </p:nvSpPr>
        <p:spPr/>
        <p:txBody>
          <a:bodyPr/>
          <a:lstStyle/>
          <a:p>
            <a:fld id="{4D247131-8D88-4D8B-9245-B7EF723D4CBB}" type="slidenum">
              <a:rPr lang="es-ES" smtClean="0"/>
              <a:t>‹Nº›</a:t>
            </a:fld>
            <a:endParaRPr lang="es-ES"/>
          </a:p>
        </p:txBody>
      </p:sp>
    </p:spTree>
    <p:extLst>
      <p:ext uri="{BB962C8B-B14F-4D97-AF65-F5344CB8AC3E}">
        <p14:creationId xmlns:p14="http://schemas.microsoft.com/office/powerpoint/2010/main" val="33888437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10/28/2025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6456920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10/28/2025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30733814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10/28/2025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41018070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10/28/2025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29691507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10/28/2025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35833528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10/28/2025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37306694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10/28/2025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5561406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10/28/2025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6257748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10/28/2025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42528595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10/28/2025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084999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10/28/2025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3039092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6" Type="http://schemas.openxmlformats.org/officeDocument/2006/relationships/image" Target="../media/image2.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1.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D6C007-0A09-6320-358B-9D6F75F914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A8F833F0-D0FB-238D-C08A-F9178816A3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7133C0C-05D5-0DFC-5376-6EAA36789C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009A-9B62-48CE-A745-CA8387111E41}" type="datetimeFigureOut">
              <a:rPr lang="en-US" smtClean="0"/>
              <a:t>10/28/2025</a:t>
            </a:fld>
            <a:endParaRPr lang="en-US"/>
          </a:p>
        </p:txBody>
      </p:sp>
      <p:sp>
        <p:nvSpPr>
          <p:cNvPr id="5" name="Marcador de pie de página 4">
            <a:extLst>
              <a:ext uri="{FF2B5EF4-FFF2-40B4-BE49-F238E27FC236}">
                <a16:creationId xmlns:a16="http://schemas.microsoft.com/office/drawing/2014/main" id="{E78F2FDE-0DC6-378B-6C16-3A3D0A1A9B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E6C9DBCF-CA80-517F-83A3-C864830269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5D0B8E-A69D-469D-9E52-C4CC0ED8B7BB}" type="slidenum">
              <a:rPr lang="en-US" smtClean="0"/>
              <a:t>‹Nº›</a:t>
            </a:fld>
            <a:endParaRPr lang="en-US"/>
          </a:p>
        </p:txBody>
      </p:sp>
    </p:spTree>
    <p:extLst>
      <p:ext uri="{BB962C8B-B14F-4D97-AF65-F5344CB8AC3E}">
        <p14:creationId xmlns:p14="http://schemas.microsoft.com/office/powerpoint/2010/main" val="1098730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83F2648-3B39-E6AC-C0C8-298684B66F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1AC2180-FA1E-A237-AF3F-25DC0FCB7F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3E1C7F5-9965-FCB3-D3CF-B7A155A5D9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E826D0-2095-4695-B358-FB111FD85ABB}" type="datetimeFigureOut">
              <a:rPr lang="es-ES" smtClean="0"/>
              <a:t>28/10/2025</a:t>
            </a:fld>
            <a:endParaRPr lang="es-ES"/>
          </a:p>
        </p:txBody>
      </p:sp>
      <p:sp>
        <p:nvSpPr>
          <p:cNvPr id="5" name="Marcador de pie de página 4">
            <a:extLst>
              <a:ext uri="{FF2B5EF4-FFF2-40B4-BE49-F238E27FC236}">
                <a16:creationId xmlns:a16="http://schemas.microsoft.com/office/drawing/2014/main" id="{668CF4DF-C008-769A-198B-478EB1A9B0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A274AE8-1F71-1181-D502-6FC77BC7AA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4E88C-5BC6-4350-8367-C016012CEFD3}" type="slidenum">
              <a:rPr lang="es-ES" smtClean="0"/>
              <a:t>‹Nº›</a:t>
            </a:fld>
            <a:endParaRPr lang="es-ES"/>
          </a:p>
        </p:txBody>
      </p:sp>
    </p:spTree>
    <p:extLst>
      <p:ext uri="{BB962C8B-B14F-4D97-AF65-F5344CB8AC3E}">
        <p14:creationId xmlns:p14="http://schemas.microsoft.com/office/powerpoint/2010/main" val="30250460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a:extLst>
              <a:ext uri="{FF2B5EF4-FFF2-40B4-BE49-F238E27FC236}">
                <a16:creationId xmlns:a16="http://schemas.microsoft.com/office/drawing/2014/main" id="{7B3445CA-54C1-4DDE-A216-DD2414E3F5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s-ES" noProof="0" dirty="0"/>
              <a:t>Haga clic para modificar el estilo de título del patrón</a:t>
            </a:r>
          </a:p>
        </p:txBody>
      </p:sp>
      <p:sp>
        <p:nvSpPr>
          <p:cNvPr id="3" name="Marcador de posición de texto 2">
            <a:extLst>
              <a:ext uri="{FF2B5EF4-FFF2-40B4-BE49-F238E27FC236}">
                <a16:creationId xmlns:a16="http://schemas.microsoft.com/office/drawing/2014/main" id="{0306395A-6879-4E93-B24E-067F88AC1D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ES" noProof="0" dirty="0"/>
              <a:t>Editar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fecha 3">
            <a:extLst>
              <a:ext uri="{FF2B5EF4-FFF2-40B4-BE49-F238E27FC236}">
                <a16:creationId xmlns:a16="http://schemas.microsoft.com/office/drawing/2014/main" id="{9450FF5B-A6A6-4F0F-AA5D-3F0F69A43A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A391CBFF-97A1-49ED-83E9-FDA97DDB726E}" type="datetime1">
              <a:rPr lang="es-ES" noProof="0" smtClean="0"/>
              <a:t>28/10/2025</a:t>
            </a:fld>
            <a:endParaRPr lang="es-ES" noProof="0" dirty="0"/>
          </a:p>
        </p:txBody>
      </p:sp>
      <p:sp>
        <p:nvSpPr>
          <p:cNvPr id="5" name="Marcador de pie de página 4">
            <a:extLst>
              <a:ext uri="{FF2B5EF4-FFF2-40B4-BE49-F238E27FC236}">
                <a16:creationId xmlns:a16="http://schemas.microsoft.com/office/drawing/2014/main" id="{FA798FAA-76CC-42EF-8BE0-466A41BBAB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s-ES" noProof="0" dirty="0"/>
          </a:p>
        </p:txBody>
      </p:sp>
      <p:sp>
        <p:nvSpPr>
          <p:cNvPr id="6" name="Marcador de posición de número de diapositiva 5">
            <a:extLst>
              <a:ext uri="{FF2B5EF4-FFF2-40B4-BE49-F238E27FC236}">
                <a16:creationId xmlns:a16="http://schemas.microsoft.com/office/drawing/2014/main" id="{5149FF02-6890-4E10-B958-1097AD32C6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06FEDF93-2BFD-41CA-ABC7-B039102F3792}" type="slidenum">
              <a:rPr lang="es-ES" noProof="0" smtClean="0"/>
              <a:t>‹Nº›</a:t>
            </a:fld>
            <a:endParaRPr lang="es-ES" noProof="0" dirty="0"/>
          </a:p>
        </p:txBody>
      </p:sp>
    </p:spTree>
    <p:extLst>
      <p:ext uri="{BB962C8B-B14F-4D97-AF65-F5344CB8AC3E}">
        <p14:creationId xmlns:p14="http://schemas.microsoft.com/office/powerpoint/2010/main" val="144901183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30525" y="1"/>
            <a:ext cx="10972800" cy="105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Text Placeholder 2"/>
          <p:cNvSpPr>
            <a:spLocks noGrp="1"/>
          </p:cNvSpPr>
          <p:nvPr>
            <p:ph type="body" idx="1"/>
          </p:nvPr>
        </p:nvSpPr>
        <p:spPr bwMode="auto">
          <a:xfrm>
            <a:off x="530525" y="1358900"/>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4"/>
          </p:nvPr>
        </p:nvSpPr>
        <p:spPr>
          <a:xfrm>
            <a:off x="8737600" y="6309321"/>
            <a:ext cx="28448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fld id="{E0CD708C-1578-474B-B550-2753D3989A01}" type="slidenum">
              <a:rPr lang="en-GB" smtClean="0"/>
              <a:pPr/>
              <a:t>‹Nº›</a:t>
            </a:fld>
            <a:endParaRPr lang="en-GB" dirty="0"/>
          </a:p>
        </p:txBody>
      </p:sp>
      <p:cxnSp>
        <p:nvCxnSpPr>
          <p:cNvPr id="8" name="Straight Connector 7"/>
          <p:cNvCxnSpPr/>
          <p:nvPr/>
        </p:nvCxnSpPr>
        <p:spPr>
          <a:xfrm>
            <a:off x="0" y="6143625"/>
            <a:ext cx="121920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8100" y="1081882"/>
            <a:ext cx="12192000" cy="158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D1CA032C-4FA5-44B2-87E2-76687C337643}"/>
              </a:ext>
            </a:extLst>
          </p:cNvPr>
          <p:cNvSpPr txBox="1">
            <a:spLocks/>
          </p:cNvSpPr>
          <p:nvPr userDrawn="1"/>
        </p:nvSpPr>
        <p:spPr>
          <a:xfrm>
            <a:off x="530525" y="6309321"/>
            <a:ext cx="5997523" cy="530821"/>
          </a:xfrm>
          <a:prstGeom prst="rect">
            <a:avLst/>
          </a:prstGeom>
        </p:spPr>
        <p:txBody>
          <a:bodyPr anchor="ctr"/>
          <a:lstStyle>
            <a:defPPr>
              <a:defRPr lang="en-US"/>
            </a:defPPr>
            <a:lvl1pPr algn="r" rtl="0" fontAlgn="base">
              <a:spcBef>
                <a:spcPct val="0"/>
              </a:spcBef>
              <a:spcAft>
                <a:spcPct val="0"/>
              </a:spcAft>
              <a:defRPr sz="1200" kern="1200">
                <a:solidFill>
                  <a:schemeClr val="tx1">
                    <a:tint val="75000"/>
                  </a:schemeClr>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l">
              <a:defRPr/>
            </a:pPr>
            <a:r>
              <a:rPr lang="en-GB" sz="900" dirty="0"/>
              <a:t>15871 - ITIL4® </a:t>
            </a:r>
            <a:r>
              <a:rPr lang="es-ES" sz="900" baseline="0" dirty="0"/>
              <a:t>Especialista: Creación, Entrega y Apoyo</a:t>
            </a:r>
            <a:br>
              <a:rPr lang="en-GB" sz="900" baseline="0" dirty="0"/>
            </a:br>
            <a:r>
              <a:rPr lang="en-GB" sz="900" baseline="0" dirty="0"/>
              <a:t>2021 © </a:t>
            </a:r>
            <a:r>
              <a:rPr lang="en-GB" sz="900" baseline="0" dirty="0" err="1"/>
              <a:t>iCONS</a:t>
            </a:r>
            <a:r>
              <a:rPr lang="en-GB" sz="900" baseline="0" dirty="0"/>
              <a:t> – Innovative Consulting </a:t>
            </a:r>
            <a:r>
              <a:rPr lang="en-GB" sz="900" baseline="0" dirty="0" err="1"/>
              <a:t>srl</a:t>
            </a:r>
            <a:br>
              <a:rPr lang="en-GB" sz="900" baseline="0" dirty="0"/>
            </a:br>
            <a:r>
              <a:rPr lang="en-US" sz="900" kern="1200" dirty="0">
                <a:solidFill>
                  <a:schemeClr val="tx1">
                    <a:tint val="75000"/>
                  </a:schemeClr>
                </a:solidFill>
                <a:latin typeface="Arial" pitchFamily="34" charset="0"/>
                <a:ea typeface="+mn-ea"/>
                <a:cs typeface="+mn-cs"/>
              </a:rPr>
              <a:t>Based upon AXELOS® ITIL® materials. Material </a:t>
            </a:r>
            <a:r>
              <a:rPr lang="en-US" sz="900" kern="1200" dirty="0" err="1">
                <a:solidFill>
                  <a:schemeClr val="tx1">
                    <a:tint val="75000"/>
                  </a:schemeClr>
                </a:solidFill>
                <a:latin typeface="Arial" pitchFamily="34" charset="0"/>
                <a:ea typeface="+mn-ea"/>
                <a:cs typeface="+mn-cs"/>
              </a:rPr>
              <a:t>utilizado</a:t>
            </a:r>
            <a:r>
              <a:rPr lang="en-US" sz="900" kern="1200" dirty="0">
                <a:solidFill>
                  <a:schemeClr val="tx1">
                    <a:tint val="75000"/>
                  </a:schemeClr>
                </a:solidFill>
                <a:latin typeface="Arial" pitchFamily="34" charset="0"/>
                <a:ea typeface="+mn-ea"/>
                <a:cs typeface="+mn-cs"/>
              </a:rPr>
              <a:t> bajo </a:t>
            </a:r>
            <a:r>
              <a:rPr lang="en-US" sz="900" kern="1200" dirty="0" err="1">
                <a:solidFill>
                  <a:schemeClr val="tx1">
                    <a:tint val="75000"/>
                  </a:schemeClr>
                </a:solidFill>
                <a:latin typeface="Arial" pitchFamily="34" charset="0"/>
                <a:ea typeface="+mn-ea"/>
                <a:cs typeface="+mn-cs"/>
              </a:rPr>
              <a:t>licencia</a:t>
            </a:r>
            <a:r>
              <a:rPr lang="en-US" sz="900" kern="1200" dirty="0">
                <a:solidFill>
                  <a:schemeClr val="tx1">
                    <a:tint val="75000"/>
                  </a:schemeClr>
                </a:solidFill>
                <a:latin typeface="Arial" pitchFamily="34" charset="0"/>
                <a:ea typeface="+mn-ea"/>
                <a:cs typeface="+mn-cs"/>
              </a:rPr>
              <a:t> de AXELOS Limited. All rights reserved. </a:t>
            </a:r>
            <a:r>
              <a:rPr lang="it-IT" sz="1200" dirty="0"/>
              <a:t>	</a:t>
            </a:r>
            <a:endParaRPr lang="en-GB" sz="1200" dirty="0"/>
          </a:p>
        </p:txBody>
      </p:sp>
    </p:spTree>
    <p:extLst>
      <p:ext uri="{BB962C8B-B14F-4D97-AF65-F5344CB8AC3E}">
        <p14:creationId xmlns:p14="http://schemas.microsoft.com/office/powerpoint/2010/main" val="298771194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Lst>
  <p:hf sldNum="0" hdr="0" ftr="0" dt="0"/>
  <p:txStyles>
    <p:titleStyle>
      <a:lvl1pPr algn="l" rtl="0" eaLnBrk="1" fontAlgn="base" hangingPunct="1">
        <a:spcBef>
          <a:spcPct val="0"/>
        </a:spcBef>
        <a:spcAft>
          <a:spcPct val="0"/>
        </a:spcAft>
        <a:defRPr sz="3200" kern="1200">
          <a:solidFill>
            <a:srgbClr val="C00000"/>
          </a:solidFill>
          <a:latin typeface="Arial" pitchFamily="34" charset="0"/>
          <a:ea typeface="+mj-ea"/>
          <a:cs typeface="Arial" pitchFamily="34" charset="0"/>
        </a:defRPr>
      </a:lvl1pPr>
      <a:lvl2pPr algn="l" rtl="0" eaLnBrk="1" fontAlgn="base" hangingPunct="1">
        <a:spcBef>
          <a:spcPct val="0"/>
        </a:spcBef>
        <a:spcAft>
          <a:spcPct val="0"/>
        </a:spcAft>
        <a:defRPr sz="3200">
          <a:solidFill>
            <a:srgbClr val="C00000"/>
          </a:solidFill>
          <a:latin typeface="Arial" pitchFamily="34" charset="0"/>
          <a:cs typeface="Arial" pitchFamily="34" charset="0"/>
        </a:defRPr>
      </a:lvl2pPr>
      <a:lvl3pPr algn="l" rtl="0" eaLnBrk="1" fontAlgn="base" hangingPunct="1">
        <a:spcBef>
          <a:spcPct val="0"/>
        </a:spcBef>
        <a:spcAft>
          <a:spcPct val="0"/>
        </a:spcAft>
        <a:defRPr sz="3200">
          <a:solidFill>
            <a:srgbClr val="C00000"/>
          </a:solidFill>
          <a:latin typeface="Arial" pitchFamily="34" charset="0"/>
          <a:cs typeface="Arial" pitchFamily="34" charset="0"/>
        </a:defRPr>
      </a:lvl3pPr>
      <a:lvl4pPr algn="l" rtl="0" eaLnBrk="1" fontAlgn="base" hangingPunct="1">
        <a:spcBef>
          <a:spcPct val="0"/>
        </a:spcBef>
        <a:spcAft>
          <a:spcPct val="0"/>
        </a:spcAft>
        <a:defRPr sz="3200">
          <a:solidFill>
            <a:srgbClr val="C00000"/>
          </a:solidFill>
          <a:latin typeface="Arial" pitchFamily="34" charset="0"/>
          <a:cs typeface="Arial" pitchFamily="34" charset="0"/>
        </a:defRPr>
      </a:lvl4pPr>
      <a:lvl5pPr algn="l" rtl="0" eaLnBrk="1" fontAlgn="base" hangingPunct="1">
        <a:spcBef>
          <a:spcPct val="0"/>
        </a:spcBef>
        <a:spcAft>
          <a:spcPct val="0"/>
        </a:spcAft>
        <a:defRPr sz="3200">
          <a:solidFill>
            <a:srgbClr val="C00000"/>
          </a:solidFill>
          <a:latin typeface="Arial" pitchFamily="34" charset="0"/>
          <a:cs typeface="Arial" pitchFamily="34" charset="0"/>
        </a:defRPr>
      </a:lvl5pPr>
      <a:lvl6pPr marL="457200" algn="l" rtl="0" eaLnBrk="1" fontAlgn="base" hangingPunct="1">
        <a:spcBef>
          <a:spcPct val="0"/>
        </a:spcBef>
        <a:spcAft>
          <a:spcPct val="0"/>
        </a:spcAft>
        <a:defRPr sz="3200">
          <a:solidFill>
            <a:srgbClr val="C00000"/>
          </a:solidFill>
          <a:latin typeface="Arial" pitchFamily="34" charset="0"/>
          <a:cs typeface="Arial" pitchFamily="34" charset="0"/>
        </a:defRPr>
      </a:lvl6pPr>
      <a:lvl7pPr marL="914400" algn="l" rtl="0" eaLnBrk="1" fontAlgn="base" hangingPunct="1">
        <a:spcBef>
          <a:spcPct val="0"/>
        </a:spcBef>
        <a:spcAft>
          <a:spcPct val="0"/>
        </a:spcAft>
        <a:defRPr sz="3200">
          <a:solidFill>
            <a:srgbClr val="C00000"/>
          </a:solidFill>
          <a:latin typeface="Arial" pitchFamily="34" charset="0"/>
          <a:cs typeface="Arial" pitchFamily="34" charset="0"/>
        </a:defRPr>
      </a:lvl7pPr>
      <a:lvl8pPr marL="1371600" algn="l" rtl="0" eaLnBrk="1" fontAlgn="base" hangingPunct="1">
        <a:spcBef>
          <a:spcPct val="0"/>
        </a:spcBef>
        <a:spcAft>
          <a:spcPct val="0"/>
        </a:spcAft>
        <a:defRPr sz="3200">
          <a:solidFill>
            <a:srgbClr val="C00000"/>
          </a:solidFill>
          <a:latin typeface="Arial" pitchFamily="34" charset="0"/>
          <a:cs typeface="Arial" pitchFamily="34" charset="0"/>
        </a:defRPr>
      </a:lvl8pPr>
      <a:lvl9pPr marL="1828800" algn="l" rtl="0" eaLnBrk="1" fontAlgn="base" hangingPunct="1">
        <a:spcBef>
          <a:spcPct val="0"/>
        </a:spcBef>
        <a:spcAft>
          <a:spcPct val="0"/>
        </a:spcAft>
        <a:defRPr sz="3200">
          <a:solidFill>
            <a:srgbClr val="C00000"/>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Blip>
          <a:blip r:embed="rId15"/>
        </a:buBlip>
        <a:defRPr sz="2000" kern="1200">
          <a:solidFill>
            <a:srgbClr val="17375E"/>
          </a:solidFill>
          <a:latin typeface="Arial" pitchFamily="34" charset="0"/>
          <a:ea typeface="+mn-ea"/>
          <a:cs typeface="Arial" pitchFamily="34" charset="0"/>
        </a:defRPr>
      </a:lvl1pPr>
      <a:lvl2pPr marL="742950" indent="-285750" algn="l" rtl="0" eaLnBrk="1" fontAlgn="base" hangingPunct="1">
        <a:spcBef>
          <a:spcPct val="20000"/>
        </a:spcBef>
        <a:spcAft>
          <a:spcPct val="0"/>
        </a:spcAft>
        <a:buBlip>
          <a:blip r:embed="rId15"/>
        </a:buBlip>
        <a:defRPr kern="1200">
          <a:solidFill>
            <a:srgbClr val="17375E"/>
          </a:solidFill>
          <a:latin typeface="Arial" pitchFamily="34" charset="0"/>
          <a:ea typeface="+mn-ea"/>
          <a:cs typeface="Arial" pitchFamily="34" charset="0"/>
        </a:defRPr>
      </a:lvl2pPr>
      <a:lvl3pPr marL="1143000" indent="-228600" algn="l" rtl="0" eaLnBrk="1" fontAlgn="base" hangingPunct="1">
        <a:spcBef>
          <a:spcPct val="20000"/>
        </a:spcBef>
        <a:spcAft>
          <a:spcPct val="0"/>
        </a:spcAft>
        <a:buBlip>
          <a:blip r:embed="rId15"/>
        </a:buBlip>
        <a:defRPr sz="16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Blip>
          <a:blip r:embed="rId16"/>
        </a:buBlip>
        <a:defRPr sz="2000" kern="1200">
          <a:solidFill>
            <a:schemeClr val="tx1"/>
          </a:solidFill>
          <a:latin typeface="+mn-lt"/>
          <a:ea typeface="+mn-ea"/>
          <a:cs typeface="Arial" pitchFamily="34" charset="0"/>
        </a:defRPr>
      </a:lvl4pPr>
      <a:lvl5pPr marL="2057400" indent="-228600" algn="l" rtl="0" eaLnBrk="1" fontAlgn="base" hangingPunct="1">
        <a:spcBef>
          <a:spcPct val="20000"/>
        </a:spcBef>
        <a:spcAft>
          <a:spcPct val="0"/>
        </a:spcAft>
        <a:buBlip>
          <a:blip r:embed="rId16"/>
        </a:buBlip>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10/28/2025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‹Nº›</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6359690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1F68A09-78ED-09B8-7E1C-595A8C1E57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5D8748-CB93-9BC3-029D-B5928AA96F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CF0F935-D011-A63B-BFEE-D714673D51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F0C0BE-6E22-47B2-9315-BD96C3C4DE48}" type="datetimeFigureOut">
              <a:rPr lang="es-ES" smtClean="0"/>
              <a:t>28/10/2025</a:t>
            </a:fld>
            <a:endParaRPr lang="es-ES"/>
          </a:p>
        </p:txBody>
      </p:sp>
      <p:sp>
        <p:nvSpPr>
          <p:cNvPr id="5" name="Marcador de pie de página 4">
            <a:extLst>
              <a:ext uri="{FF2B5EF4-FFF2-40B4-BE49-F238E27FC236}">
                <a16:creationId xmlns:a16="http://schemas.microsoft.com/office/drawing/2014/main" id="{42AC4E98-9543-2365-205D-EB9EF5EE19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EAFFA34-C382-FC19-EB80-26A51D904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247131-8D88-4D8B-9245-B7EF723D4CBB}" type="slidenum">
              <a:rPr lang="es-ES" smtClean="0"/>
              <a:t>‹Nº›</a:t>
            </a:fld>
            <a:endParaRPr lang="es-ES"/>
          </a:p>
        </p:txBody>
      </p:sp>
    </p:spTree>
    <p:extLst>
      <p:ext uri="{BB962C8B-B14F-4D97-AF65-F5344CB8AC3E}">
        <p14:creationId xmlns:p14="http://schemas.microsoft.com/office/powerpoint/2010/main" val="300843735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10/28/2025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‹Nº›</a:t>
            </a:fld>
            <a:endParaRPr lang="en-US"/>
          </a:p>
        </p:txBody>
      </p:sp>
    </p:spTree>
    <p:extLst>
      <p:ext uri="{BB962C8B-B14F-4D97-AF65-F5344CB8AC3E}">
        <p14:creationId xmlns:p14="http://schemas.microsoft.com/office/powerpoint/2010/main" val="177165742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6.jp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4.png"/><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4.png"/><Relationship Id="rId2" Type="http://schemas.openxmlformats.org/officeDocument/2006/relationships/diagramData" Target="../diagrams/data5.xml"/><Relationship Id="rId1" Type="http://schemas.openxmlformats.org/officeDocument/2006/relationships/slideLayout" Target="../slideLayouts/slideLayout6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4.png"/><Relationship Id="rId2" Type="http://schemas.openxmlformats.org/officeDocument/2006/relationships/diagramData" Target="../diagrams/data6.xml"/><Relationship Id="rId1" Type="http://schemas.openxmlformats.org/officeDocument/2006/relationships/slideLayout" Target="../slideLayouts/slideLayout6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51.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51.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6.png"/><Relationship Id="rId1" Type="http://schemas.openxmlformats.org/officeDocument/2006/relationships/slideLayout" Target="../slideLayouts/slideLayout60.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Layout" Target="../diagrams/layout9.xml"/><Relationship Id="rId7" Type="http://schemas.openxmlformats.org/officeDocument/2006/relationships/image" Target="../media/image64.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51.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9.png"/><Relationship Id="rId1" Type="http://schemas.openxmlformats.org/officeDocument/2006/relationships/slideLayout" Target="../slideLayouts/slideLayout65.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0.png"/><Relationship Id="rId1" Type="http://schemas.openxmlformats.org/officeDocument/2006/relationships/slideLayout" Target="../slideLayouts/slideLayout65.xml"/></Relationships>
</file>

<file path=ppt/slides/_rels/slide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Layout" Target="../diagrams/layout13.xml"/><Relationship Id="rId7" Type="http://schemas.openxmlformats.org/officeDocument/2006/relationships/image" Target="../media/image71.jpeg"/><Relationship Id="rId2" Type="http://schemas.openxmlformats.org/officeDocument/2006/relationships/diagramData" Target="../diagrams/data13.xml"/><Relationship Id="rId1" Type="http://schemas.openxmlformats.org/officeDocument/2006/relationships/slideLayout" Target="../slideLayouts/slideLayout7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0.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2.png"/><Relationship Id="rId1" Type="http://schemas.openxmlformats.org/officeDocument/2006/relationships/slideLayout" Target="../slideLayouts/slideLayout65.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51.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3.xml.rels><?xml version="1.0" encoding="UTF-8" standalone="yes"?>
<Relationships xmlns="http://schemas.openxmlformats.org/package/2006/relationships"><Relationship Id="rId3" Type="http://schemas.openxmlformats.org/officeDocument/2006/relationships/hyperlink" Target="mailto:javiergarciaguerrero@gmail.com" TargetMode="External"/><Relationship Id="rId2" Type="http://schemas.openxmlformats.org/officeDocument/2006/relationships/image" Target="../media/image74.jpg"/><Relationship Id="rId1" Type="http://schemas.openxmlformats.org/officeDocument/2006/relationships/slideLayout" Target="../slideLayouts/slideLayout1.xml"/><Relationship Id="rId5" Type="http://schemas.openxmlformats.org/officeDocument/2006/relationships/image" Target="../media/image75.png"/><Relationship Id="rId4" Type="http://schemas.openxmlformats.org/officeDocument/2006/relationships/hyperlink" Target="mailto:jguerrero@isalud.edu.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Gráfico&#10;&#10;El contenido generado por IA puede ser incorrecto.">
            <a:extLst>
              <a:ext uri="{FF2B5EF4-FFF2-40B4-BE49-F238E27FC236}">
                <a16:creationId xmlns:a16="http://schemas.microsoft.com/office/drawing/2014/main" id="{AFABEED9-F6F1-0483-BA74-016BF74C533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B2AA9DDD-1C9A-3C33-853D-5A806E8BFE64}"/>
              </a:ext>
            </a:extLst>
          </p:cNvPr>
          <p:cNvSpPr txBox="1"/>
          <p:nvPr/>
        </p:nvSpPr>
        <p:spPr>
          <a:xfrm>
            <a:off x="121186" y="1315203"/>
            <a:ext cx="1207081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026A8B"/>
                </a:solidFill>
                <a:effectLst/>
                <a:uLnTx/>
                <a:uFillTx/>
                <a:latin typeface="Nunito Bold" pitchFamily="2" charset="0"/>
                <a:ea typeface="+mn-ea"/>
                <a:cs typeface="+mn-cs"/>
              </a:rPr>
              <a:t>“Salud </a:t>
            </a:r>
            <a:r>
              <a:rPr kumimoji="0" lang="es-ES" sz="4400" b="1" i="0" u="none" strike="noStrike" kern="1200" cap="none" spc="0" normalizeH="0" baseline="0" noProof="0" dirty="0">
                <a:ln>
                  <a:noFill/>
                </a:ln>
                <a:solidFill>
                  <a:srgbClr val="026A8B"/>
                </a:solidFill>
                <a:effectLst/>
                <a:uLnTx/>
                <a:uFillTx/>
                <a:latin typeface="Nunito Bold" pitchFamily="2" charset="0"/>
                <a:ea typeface="+mn-ea"/>
                <a:cs typeface="+mn-cs"/>
              </a:rPr>
              <a:t>Digital</a:t>
            </a:r>
            <a:r>
              <a:rPr kumimoji="0" lang="es-ES" sz="4000" b="1" i="0" u="none" strike="noStrike" kern="1200" cap="none" spc="0" normalizeH="0" baseline="0" noProof="0" dirty="0">
                <a:ln>
                  <a:noFill/>
                </a:ln>
                <a:solidFill>
                  <a:srgbClr val="026A8B"/>
                </a:solidFill>
                <a:effectLst/>
                <a:uLnTx/>
                <a:uFillTx/>
                <a:latin typeface="Nunito Bold" pitchFamily="2" charset="0"/>
                <a:ea typeface="+mn-ea"/>
                <a:cs typeface="+mn-cs"/>
              </a:rPr>
              <a:t> en Clave Provincial” </a:t>
            </a:r>
          </a:p>
        </p:txBody>
      </p:sp>
      <p:sp>
        <p:nvSpPr>
          <p:cNvPr id="7" name="CuadroTexto 6">
            <a:extLst>
              <a:ext uri="{FF2B5EF4-FFF2-40B4-BE49-F238E27FC236}">
                <a16:creationId xmlns:a16="http://schemas.microsoft.com/office/drawing/2014/main" id="{DFF2570D-31BE-3C3C-DAE3-C5BD08401077}"/>
              </a:ext>
            </a:extLst>
          </p:cNvPr>
          <p:cNvSpPr txBox="1"/>
          <p:nvPr/>
        </p:nvSpPr>
        <p:spPr>
          <a:xfrm>
            <a:off x="604682" y="2930464"/>
            <a:ext cx="752331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26A8B"/>
                </a:solidFill>
                <a:effectLst/>
                <a:uLnTx/>
                <a:uFillTx/>
                <a:latin typeface="Nunito" pitchFamily="2" charset="0"/>
                <a:ea typeface="+mn-ea"/>
                <a:cs typeface="+mn-cs"/>
              </a:rPr>
              <a:t>Ing Javier </a:t>
            </a:r>
            <a:r>
              <a:rPr kumimoji="0" lang="es-ES" sz="3200" b="1" i="0" u="none" strike="noStrike" kern="1200" cap="none" spc="0" normalizeH="0" baseline="0" noProof="0" dirty="0" err="1">
                <a:ln>
                  <a:noFill/>
                </a:ln>
                <a:solidFill>
                  <a:srgbClr val="026A8B"/>
                </a:solidFill>
                <a:effectLst/>
                <a:uLnTx/>
                <a:uFillTx/>
                <a:latin typeface="Nunito" pitchFamily="2" charset="0"/>
                <a:ea typeface="+mn-ea"/>
                <a:cs typeface="+mn-cs"/>
              </a:rPr>
              <a:t>Mar</a:t>
            </a:r>
            <a:r>
              <a:rPr kumimoji="0" lang="es-ES" sz="3600" b="1" i="0" u="none" strike="noStrike" kern="1200" cap="none" spc="0" normalizeH="0" baseline="0" noProof="0" dirty="0" err="1">
                <a:ln>
                  <a:noFill/>
                </a:ln>
                <a:solidFill>
                  <a:srgbClr val="002060"/>
                </a:solidFill>
                <a:effectLst/>
                <a:uLnTx/>
                <a:uFillTx/>
                <a:latin typeface="Nunito" pitchFamily="2" charset="0"/>
                <a:ea typeface="+mn-ea"/>
                <a:cs typeface="+mn-cs"/>
              </a:rPr>
              <a:t>IA</a:t>
            </a:r>
            <a:r>
              <a:rPr kumimoji="0" lang="es-ES" sz="3200" b="1" i="0" u="none" strike="noStrike" kern="1200" cap="none" spc="0" normalizeH="0" baseline="0" noProof="0" dirty="0" err="1">
                <a:ln>
                  <a:noFill/>
                </a:ln>
                <a:solidFill>
                  <a:srgbClr val="026A8B"/>
                </a:solidFill>
                <a:effectLst/>
                <a:uLnTx/>
                <a:uFillTx/>
                <a:latin typeface="Nunito" pitchFamily="2" charset="0"/>
                <a:ea typeface="+mn-ea"/>
                <a:cs typeface="+mn-cs"/>
              </a:rPr>
              <a:t>no</a:t>
            </a:r>
            <a:r>
              <a:rPr kumimoji="0" lang="es-ES" sz="3200" b="1" i="0" u="none" strike="noStrike" kern="1200" cap="none" spc="0" normalizeH="0" baseline="0" noProof="0" dirty="0">
                <a:ln>
                  <a:noFill/>
                </a:ln>
                <a:solidFill>
                  <a:srgbClr val="026A8B"/>
                </a:solidFill>
                <a:effectLst/>
                <a:uLnTx/>
                <a:uFillTx/>
                <a:latin typeface="Nunito" pitchFamily="2" charset="0"/>
                <a:ea typeface="+mn-ea"/>
                <a:cs typeface="+mn-cs"/>
              </a:rPr>
              <a:t> García Guerrero</a:t>
            </a:r>
            <a:endParaRPr kumimoji="0" lang="en-US" sz="3200" b="1" i="0" u="none" strike="noStrike" kern="1200" cap="none" spc="0" normalizeH="0" baseline="0" noProof="0" dirty="0">
              <a:ln>
                <a:noFill/>
              </a:ln>
              <a:solidFill>
                <a:srgbClr val="026A8B"/>
              </a:solidFill>
              <a:effectLst/>
              <a:uLnTx/>
              <a:uFillTx/>
              <a:latin typeface="Nunito" pitchFamily="2" charset="0"/>
              <a:ea typeface="+mn-ea"/>
              <a:cs typeface="+mn-cs"/>
            </a:endParaRPr>
          </a:p>
        </p:txBody>
      </p:sp>
    </p:spTree>
    <p:extLst>
      <p:ext uri="{BB962C8B-B14F-4D97-AF65-F5344CB8AC3E}">
        <p14:creationId xmlns:p14="http://schemas.microsoft.com/office/powerpoint/2010/main" val="852252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AA2C25-61D8-6016-A9D8-EA2E25AE87A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71DB139-6B5E-51CA-5EEF-ACDD75973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0DE6692F-0A33-28D4-526A-C1A3D448254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graphicFrame>
        <p:nvGraphicFramePr>
          <p:cNvPr id="4" name="Marcador de contenido 2">
            <a:extLst>
              <a:ext uri="{FF2B5EF4-FFF2-40B4-BE49-F238E27FC236}">
                <a16:creationId xmlns:a16="http://schemas.microsoft.com/office/drawing/2014/main" id="{1117557C-A2D1-F90A-9A6C-77A0E3D7CAFF}"/>
              </a:ext>
            </a:extLst>
          </p:cNvPr>
          <p:cNvGraphicFramePr>
            <a:graphicFrameLocks/>
          </p:cNvGraphicFramePr>
          <p:nvPr/>
        </p:nvGraphicFramePr>
        <p:xfrm>
          <a:off x="261257" y="1248230"/>
          <a:ext cx="11929219" cy="44787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uadroTexto 5">
            <a:extLst>
              <a:ext uri="{FF2B5EF4-FFF2-40B4-BE49-F238E27FC236}">
                <a16:creationId xmlns:a16="http://schemas.microsoft.com/office/drawing/2014/main" id="{BBB44E61-07B5-E79D-FBB3-A2C9E110FB58}"/>
              </a:ext>
            </a:extLst>
          </p:cNvPr>
          <p:cNvSpPr txBox="1"/>
          <p:nvPr/>
        </p:nvSpPr>
        <p:spPr>
          <a:xfrm>
            <a:off x="2948505" y="369553"/>
            <a:ext cx="9042399" cy="761427"/>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ES" sz="4800" b="0" i="0" u="none" strike="noStrike" kern="1200" cap="none" spc="0" normalizeH="0" baseline="0" noProof="0" dirty="0">
                <a:ln>
                  <a:noFill/>
                </a:ln>
                <a:solidFill>
                  <a:prstClr val="black"/>
                </a:solidFill>
                <a:effectLst/>
                <a:uLnTx/>
                <a:uFillTx/>
                <a:latin typeface="Aptos" panose="02110004020202020204"/>
                <a:ea typeface="+mn-ea"/>
                <a:cs typeface="+mn-cs"/>
              </a:rPr>
              <a:t>Javier </a:t>
            </a:r>
            <a:r>
              <a:rPr kumimoji="0" lang="es-ES" sz="4800" b="0" i="0" u="none" strike="noStrike" kern="1200" cap="none" spc="0" normalizeH="0" baseline="0" noProof="0" dirty="0" err="1">
                <a:ln>
                  <a:noFill/>
                </a:ln>
                <a:solidFill>
                  <a:prstClr val="black"/>
                </a:solidFill>
                <a:effectLst/>
                <a:uLnTx/>
                <a:uFillTx/>
                <a:latin typeface="Aptos" panose="02110004020202020204"/>
                <a:ea typeface="+mn-ea"/>
                <a:cs typeface="+mn-cs"/>
              </a:rPr>
              <a:t>Mar</a:t>
            </a:r>
            <a:r>
              <a:rPr kumimoji="0" lang="es-ES" sz="4800" b="1" i="0" u="none" strike="noStrike" kern="1200" cap="none" spc="0" normalizeH="0" baseline="0" noProof="0" dirty="0" err="1">
                <a:ln>
                  <a:noFill/>
                </a:ln>
                <a:solidFill>
                  <a:srgbClr val="0070C0"/>
                </a:solidFill>
                <a:effectLst/>
                <a:uLnTx/>
                <a:uFillTx/>
                <a:latin typeface="Aptos" panose="02110004020202020204"/>
                <a:ea typeface="+mn-ea"/>
                <a:cs typeface="+mn-cs"/>
              </a:rPr>
              <a:t>IA</a:t>
            </a:r>
            <a:r>
              <a:rPr kumimoji="0" lang="es-ES" sz="4800" b="0" i="0" u="none" strike="noStrike" kern="1200" cap="none" spc="0" normalizeH="0" baseline="0" noProof="0" dirty="0" err="1">
                <a:ln>
                  <a:noFill/>
                </a:ln>
                <a:solidFill>
                  <a:prstClr val="black"/>
                </a:solidFill>
                <a:effectLst/>
                <a:uLnTx/>
                <a:uFillTx/>
                <a:latin typeface="Aptos" panose="02110004020202020204"/>
                <a:ea typeface="+mn-ea"/>
                <a:cs typeface="+mn-cs"/>
              </a:rPr>
              <a:t>no</a:t>
            </a:r>
            <a:r>
              <a:rPr kumimoji="0" lang="es-ES" sz="4800" b="0" i="0" u="none" strike="noStrike" kern="1200" cap="none" spc="0" normalizeH="0" baseline="0" noProof="0" dirty="0">
                <a:ln>
                  <a:noFill/>
                </a:ln>
                <a:solidFill>
                  <a:prstClr val="black"/>
                </a:solidFill>
                <a:effectLst/>
                <a:uLnTx/>
                <a:uFillTx/>
                <a:latin typeface="Aptos" panose="02110004020202020204"/>
                <a:ea typeface="+mn-ea"/>
                <a:cs typeface="+mn-cs"/>
              </a:rPr>
              <a:t> García Guerrero</a:t>
            </a:r>
          </a:p>
        </p:txBody>
      </p:sp>
    </p:spTree>
    <p:extLst>
      <p:ext uri="{BB962C8B-B14F-4D97-AF65-F5344CB8AC3E}">
        <p14:creationId xmlns:p14="http://schemas.microsoft.com/office/powerpoint/2010/main" val="212845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Tecnología y manos de robot">
            <a:extLst>
              <a:ext uri="{FF2B5EF4-FFF2-40B4-BE49-F238E27FC236}">
                <a16:creationId xmlns:a16="http://schemas.microsoft.com/office/drawing/2014/main" id="{84FAB1CD-2686-D87B-DDDB-49CC44C95D76}"/>
              </a:ext>
            </a:extLst>
          </p:cNvPr>
          <p:cNvPicPr>
            <a:picLocks noChangeAspect="1"/>
          </p:cNvPicPr>
          <p:nvPr/>
        </p:nvPicPr>
        <p:blipFill>
          <a:blip r:embed="rId2"/>
          <a:srcRect l="21298" r="19535"/>
          <a:stretch>
            <a:fillRect/>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D3930C92-E8FC-0025-748D-B0682CD082E1}"/>
              </a:ext>
            </a:extLst>
          </p:cNvPr>
          <p:cNvSpPr>
            <a:spLocks noGrp="1"/>
          </p:cNvSpPr>
          <p:nvPr>
            <p:ph type="title"/>
          </p:nvPr>
        </p:nvSpPr>
        <p:spPr>
          <a:xfrm>
            <a:off x="6115317" y="405685"/>
            <a:ext cx="5464968" cy="1559301"/>
          </a:xfrm>
        </p:spPr>
        <p:txBody>
          <a:bodyPr>
            <a:normAutofit/>
          </a:bodyPr>
          <a:lstStyle/>
          <a:p>
            <a:r>
              <a:rPr lang="es-ES" sz="2500" i="1" dirty="0"/>
              <a:t>“Cuando una tecnología es suficientemente avanzada es indistinguible de la magia” </a:t>
            </a:r>
            <a:br>
              <a:rPr lang="es-ES" sz="2500" dirty="0"/>
            </a:br>
            <a:r>
              <a:rPr lang="es-ES" sz="2500" dirty="0">
                <a:solidFill>
                  <a:srgbClr val="0070C0"/>
                </a:solidFill>
              </a:rPr>
              <a:t>Arthur Clarke</a:t>
            </a:r>
          </a:p>
        </p:txBody>
      </p:sp>
      <p:sp>
        <p:nvSpPr>
          <p:cNvPr id="3" name="Marcador de contenido 2">
            <a:extLst>
              <a:ext uri="{FF2B5EF4-FFF2-40B4-BE49-F238E27FC236}">
                <a16:creationId xmlns:a16="http://schemas.microsoft.com/office/drawing/2014/main" id="{75908CAE-5EC2-5678-CE52-2FB66509D88C}"/>
              </a:ext>
            </a:extLst>
          </p:cNvPr>
          <p:cNvSpPr>
            <a:spLocks noGrp="1"/>
          </p:cNvSpPr>
          <p:nvPr>
            <p:ph idx="1"/>
          </p:nvPr>
        </p:nvSpPr>
        <p:spPr>
          <a:xfrm>
            <a:off x="5874589" y="2743200"/>
            <a:ext cx="5909094" cy="3496878"/>
          </a:xfrm>
        </p:spPr>
        <p:txBody>
          <a:bodyPr anchor="ctr">
            <a:normAutofit/>
          </a:bodyPr>
          <a:lstStyle/>
          <a:p>
            <a:pPr marL="0" indent="0">
              <a:buNone/>
            </a:pPr>
            <a:r>
              <a:rPr lang="es-ES" sz="2000" dirty="0"/>
              <a:t>El </a:t>
            </a:r>
            <a:r>
              <a:rPr lang="es-ES" sz="2400" i="1" dirty="0">
                <a:highlight>
                  <a:srgbClr val="00FFFF"/>
                </a:highlight>
              </a:rPr>
              <a:t>futuro de la inteligencia artificial </a:t>
            </a:r>
            <a:r>
              <a:rPr lang="es-ES" sz="2000" dirty="0"/>
              <a:t>no se trata de 2 o 3 modelos que hagan todo para todos.</a:t>
            </a:r>
          </a:p>
          <a:p>
            <a:pPr marL="0" indent="0">
              <a:buNone/>
            </a:pPr>
            <a:r>
              <a:rPr lang="es-ES" sz="2000" dirty="0"/>
              <a:t>Es </a:t>
            </a:r>
            <a:r>
              <a:rPr lang="es-ES" sz="2400" b="1" dirty="0"/>
              <a:t>multimodal, necesita democratizarse, </a:t>
            </a:r>
            <a:r>
              <a:rPr lang="es-ES" sz="2000" dirty="0"/>
              <a:t>aprovechando la energía y la transparencia de la ciencia y del código abierto para que todos tengamos voz y voto sobre lo que hace como se utiliza y como impacta en la sociedad y como integrarla en nuestros negocios.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2000" b="1" i="0" u="none" strike="noStrike" kern="1200" cap="none" spc="0" normalizeH="0" baseline="0" noProof="0" dirty="0">
                <a:ln>
                  <a:noFill/>
                </a:ln>
                <a:solidFill>
                  <a:srgbClr val="FFC000"/>
                </a:solidFill>
                <a:effectLst/>
                <a:highlight>
                  <a:srgbClr val="0000FF"/>
                </a:highlight>
                <a:uLnTx/>
                <a:uFillTx/>
                <a:latin typeface="Aptos" panose="02110004020202020204"/>
                <a:ea typeface="+mn-ea"/>
                <a:cs typeface="+mn-cs"/>
              </a:rPr>
              <a:t>Evoca el mito de Prometeo con el fuego</a:t>
            </a:r>
          </a:p>
        </p:txBody>
      </p:sp>
      <p:pic>
        <p:nvPicPr>
          <p:cNvPr id="4" name="Imagen 3">
            <a:extLst>
              <a:ext uri="{FF2B5EF4-FFF2-40B4-BE49-F238E27FC236}">
                <a16:creationId xmlns:a16="http://schemas.microsoft.com/office/drawing/2014/main" id="{6C2937B8-049C-24AD-5569-4CD6706EA390}"/>
              </a:ext>
            </a:extLst>
          </p:cNvPr>
          <p:cNvPicPr>
            <a:picLocks noChangeAspect="1"/>
          </p:cNvPicPr>
          <p:nvPr/>
        </p:nvPicPr>
        <p:blipFill>
          <a:blip r:embed="rId3"/>
          <a:stretch>
            <a:fillRect/>
          </a:stretch>
        </p:blipFill>
        <p:spPr>
          <a:xfrm>
            <a:off x="9875318" y="6023862"/>
            <a:ext cx="2316681" cy="762066"/>
          </a:xfrm>
          <a:prstGeom prst="rect">
            <a:avLst/>
          </a:prstGeom>
        </p:spPr>
      </p:pic>
    </p:spTree>
    <p:extLst>
      <p:ext uri="{BB962C8B-B14F-4D97-AF65-F5344CB8AC3E}">
        <p14:creationId xmlns:p14="http://schemas.microsoft.com/office/powerpoint/2010/main" val="3427168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45FD8B-65F1-9E87-54B2-8ADFFABB988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AD8BFD-95E9-24D4-1D01-6CEAA078F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00AFE7F0-B51D-BF91-E1E7-11A8330AD46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graphicFrame>
        <p:nvGraphicFramePr>
          <p:cNvPr id="4" name="Marcador de contenido 2">
            <a:extLst>
              <a:ext uri="{FF2B5EF4-FFF2-40B4-BE49-F238E27FC236}">
                <a16:creationId xmlns:a16="http://schemas.microsoft.com/office/drawing/2014/main" id="{52348268-B78C-1DCE-C863-0A61164C04AA}"/>
              </a:ext>
            </a:extLst>
          </p:cNvPr>
          <p:cNvGraphicFramePr>
            <a:graphicFrameLocks/>
          </p:cNvGraphicFramePr>
          <p:nvPr/>
        </p:nvGraphicFramePr>
        <p:xfrm>
          <a:off x="261257" y="1248230"/>
          <a:ext cx="11929219" cy="44787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uadroTexto 5">
            <a:extLst>
              <a:ext uri="{FF2B5EF4-FFF2-40B4-BE49-F238E27FC236}">
                <a16:creationId xmlns:a16="http://schemas.microsoft.com/office/drawing/2014/main" id="{57413A12-DC76-555C-3335-5FE941885781}"/>
              </a:ext>
            </a:extLst>
          </p:cNvPr>
          <p:cNvSpPr txBox="1"/>
          <p:nvPr/>
        </p:nvSpPr>
        <p:spPr>
          <a:xfrm>
            <a:off x="2948505" y="369553"/>
            <a:ext cx="9042399" cy="761427"/>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tab pos="3498850" algn="l"/>
              </a:tabLst>
              <a:defRPr/>
            </a:pPr>
            <a:r>
              <a:rPr kumimoji="0" lang="es-ES" sz="4800" b="0" i="0" u="none" strike="noStrike" kern="1200" cap="none" spc="0" normalizeH="0" baseline="0" noProof="0" dirty="0">
                <a:ln>
                  <a:noFill/>
                </a:ln>
                <a:solidFill>
                  <a:prstClr val="black"/>
                </a:solidFill>
                <a:effectLst/>
                <a:uLnTx/>
                <a:uFillTx/>
                <a:latin typeface="Aptos" panose="02110004020202020204"/>
                <a:ea typeface="+mn-ea"/>
                <a:cs typeface="+mn-cs"/>
              </a:rPr>
              <a:t>Contenidos</a:t>
            </a:r>
          </a:p>
        </p:txBody>
      </p:sp>
      <p:graphicFrame>
        <p:nvGraphicFramePr>
          <p:cNvPr id="12" name="Marcador de contenido 4" descr="Basic Timeline">
            <a:extLst>
              <a:ext uri="{FF2B5EF4-FFF2-40B4-BE49-F238E27FC236}">
                <a16:creationId xmlns:a16="http://schemas.microsoft.com/office/drawing/2014/main" id="{008B305F-2483-0B71-8760-F6448336052A}"/>
              </a:ext>
            </a:extLst>
          </p:cNvPr>
          <p:cNvGraphicFramePr>
            <a:graphicFrameLocks/>
          </p:cNvGraphicFramePr>
          <p:nvPr>
            <p:extLst>
              <p:ext uri="{E7BDC344-281C-4309-B0C6-D0EE65EED2A8}">
                <p202:designPr xmlns:p202="http://schemas.microsoft.com/office/powerpoint/2020/02/main">
                  <p202:designTagLst>
                    <p202:designTag name="ARCH:1:CLS" val="SmartArt"/>
                    <p202:designTag name="ARCH:1:VSVAR" val="Timeline"/>
                  </p202:designTagLst>
                </p202:designPr>
              </p:ext>
            </p:extLst>
          </p:nvPr>
        </p:nvGraphicFramePr>
        <p:xfrm>
          <a:off x="259733" y="1261611"/>
          <a:ext cx="11327430" cy="459603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08983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E1323EF7-02EB-4F46-AF0F-7A5AED1DE682}"/>
              </a:ext>
            </a:extLst>
          </p:cNvPr>
          <p:cNvSpPr>
            <a:spLocks noGrp="1"/>
          </p:cNvSpPr>
          <p:nvPr>
            <p:ph type="title"/>
          </p:nvPr>
        </p:nvSpPr>
        <p:spPr>
          <a:xfrm>
            <a:off x="112734" y="556995"/>
            <a:ext cx="11937304" cy="1133693"/>
          </a:xfrm>
        </p:spPr>
        <p:txBody>
          <a:bodyPr vert="horz" lIns="91440" tIns="45720" rIns="91440" bIns="45720" rtlCol="0">
            <a:noAutofit/>
          </a:bodyPr>
          <a:lstStyle/>
          <a:p>
            <a:pPr algn="ctr"/>
            <a:r>
              <a:rPr lang="es-ES" sz="2800" dirty="0"/>
              <a:t>Los </a:t>
            </a:r>
            <a:r>
              <a:rPr lang="es-ES" sz="2800" b="1" i="1" dirty="0"/>
              <a:t>problemas perversos </a:t>
            </a:r>
            <a:r>
              <a:rPr lang="es-ES" sz="2800" dirty="0"/>
              <a:t>tienen muchas interpretaciones.</a:t>
            </a:r>
            <a:br>
              <a:rPr lang="es-ES" sz="2800" dirty="0"/>
            </a:br>
            <a:r>
              <a:rPr lang="es-ES" sz="2800" dirty="0"/>
              <a:t>Las </a:t>
            </a:r>
            <a:r>
              <a:rPr lang="es-ES" sz="2800" b="1" i="1" dirty="0"/>
              <a:t>soluciones </a:t>
            </a:r>
            <a:r>
              <a:rPr lang="es-ES" sz="2800" dirty="0"/>
              <a:t>no son únicas, ni correctas o incorrectas sino </a:t>
            </a:r>
            <a:r>
              <a:rPr lang="es-ES" sz="2800" b="1" i="1" dirty="0"/>
              <a:t>mejores o peores</a:t>
            </a:r>
            <a:endParaRPr lang="es-ES" sz="2800" b="1" i="1" kern="1200" dirty="0">
              <a:latin typeface="+mj-lt"/>
              <a:ea typeface="+mj-ea"/>
              <a:cs typeface="+mj-cs"/>
            </a:endParaRPr>
          </a:p>
        </p:txBody>
      </p:sp>
      <p:graphicFrame>
        <p:nvGraphicFramePr>
          <p:cNvPr id="5" name="Marcador de contenido 2">
            <a:extLst>
              <a:ext uri="{FF2B5EF4-FFF2-40B4-BE49-F238E27FC236}">
                <a16:creationId xmlns:a16="http://schemas.microsoft.com/office/drawing/2014/main" id="{30DEFEDA-5743-9047-9329-4D29E2DF308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941509CA-E15B-FBB5-B4D9-8F2AB6D7FAED}"/>
              </a:ext>
            </a:extLst>
          </p:cNvPr>
          <p:cNvPicPr>
            <a:picLocks noChangeAspect="1"/>
          </p:cNvPicPr>
          <p:nvPr/>
        </p:nvPicPr>
        <p:blipFill>
          <a:blip r:embed="rId7"/>
          <a:stretch>
            <a:fillRect/>
          </a:stretch>
        </p:blipFill>
        <p:spPr>
          <a:xfrm>
            <a:off x="9872270" y="6055420"/>
            <a:ext cx="2316681" cy="762066"/>
          </a:xfrm>
          <a:prstGeom prst="rect">
            <a:avLst/>
          </a:prstGeom>
        </p:spPr>
      </p:pic>
    </p:spTree>
    <p:extLst>
      <p:ext uri="{BB962C8B-B14F-4D97-AF65-F5344CB8AC3E}">
        <p14:creationId xmlns:p14="http://schemas.microsoft.com/office/powerpoint/2010/main" val="1211799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pic>
        <p:nvPicPr>
          <p:cNvPr id="4" name="Picture 2" descr="Qué es el marco Cynefin y cómo te puede beneficiar | Agile Experience">
            <a:extLst>
              <a:ext uri="{FF2B5EF4-FFF2-40B4-BE49-F238E27FC236}">
                <a16:creationId xmlns:a16="http://schemas.microsoft.com/office/drawing/2014/main" id="{DFA92F2B-7A59-C30C-E029-1C8D8E3D1768}"/>
              </a:ext>
            </a:extLst>
          </p:cNvPr>
          <p:cNvPicPr>
            <a:picLocks noChangeAspect="1"/>
          </p:cNvPicPr>
          <p:nvPr/>
        </p:nvPicPr>
        <p:blipFill rotWithShape="1">
          <a:blip r:embed="rId3">
            <a:extLst>
              <a:ext uri="{28A0092B-C50C-407E-A947-70E740481C1C}">
                <a14:useLocalDpi xmlns:a14="http://schemas.microsoft.com/office/drawing/2010/main" val="0"/>
              </a:ext>
            </a:extLst>
          </a:blip>
          <a:srcRect t="10766" b="1702"/>
          <a:stretch/>
        </p:blipFill>
        <p:spPr bwMode="auto">
          <a:xfrm>
            <a:off x="20" y="1282"/>
            <a:ext cx="12191980" cy="6856718"/>
          </a:xfrm>
          <a:prstGeom prst="rect">
            <a:avLst/>
          </a:prstGeom>
          <a:noFill/>
        </p:spPr>
      </p:pic>
      <p:pic>
        <p:nvPicPr>
          <p:cNvPr id="2" name="Imagen 1">
            <a:extLst>
              <a:ext uri="{FF2B5EF4-FFF2-40B4-BE49-F238E27FC236}">
                <a16:creationId xmlns:a16="http://schemas.microsoft.com/office/drawing/2014/main" id="{0CB0ADCF-4ABD-17DD-1987-9F3C8E3B9D55}"/>
              </a:ext>
            </a:extLst>
          </p:cNvPr>
          <p:cNvPicPr>
            <a:picLocks noChangeAspect="1"/>
          </p:cNvPicPr>
          <p:nvPr/>
        </p:nvPicPr>
        <p:blipFill>
          <a:blip r:embed="rId4"/>
          <a:stretch>
            <a:fillRect/>
          </a:stretch>
        </p:blipFill>
        <p:spPr>
          <a:xfrm>
            <a:off x="9770916" y="5718595"/>
            <a:ext cx="2316681" cy="762066"/>
          </a:xfrm>
          <a:prstGeom prst="rect">
            <a:avLst/>
          </a:prstGeom>
        </p:spPr>
      </p:pic>
    </p:spTree>
    <p:extLst>
      <p:ext uri="{BB962C8B-B14F-4D97-AF65-F5344CB8AC3E}">
        <p14:creationId xmlns:p14="http://schemas.microsoft.com/office/powerpoint/2010/main" val="4006215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olo 4">
            <a:extLst>
              <a:ext uri="{FF2B5EF4-FFF2-40B4-BE49-F238E27FC236}">
                <a16:creationId xmlns:a16="http://schemas.microsoft.com/office/drawing/2014/main" id="{68E60553-3449-FA43-848D-7935DB2C0056}"/>
              </a:ext>
            </a:extLst>
          </p:cNvPr>
          <p:cNvSpPr txBox="1">
            <a:spLocks/>
          </p:cNvSpPr>
          <p:nvPr/>
        </p:nvSpPr>
        <p:spPr bwMode="auto">
          <a:xfrm>
            <a:off x="191345" y="52146"/>
            <a:ext cx="11862665" cy="96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kern="1200">
                <a:solidFill>
                  <a:srgbClr val="C00000"/>
                </a:solidFill>
                <a:latin typeface="Arial" pitchFamily="34" charset="0"/>
                <a:ea typeface="+mj-ea"/>
                <a:cs typeface="Arial" pitchFamily="34" charset="0"/>
              </a:defRPr>
            </a:lvl1pPr>
            <a:lvl2pPr algn="l" rtl="0" eaLnBrk="1" fontAlgn="base" hangingPunct="1">
              <a:spcBef>
                <a:spcPct val="0"/>
              </a:spcBef>
              <a:spcAft>
                <a:spcPct val="0"/>
              </a:spcAft>
              <a:defRPr sz="3200">
                <a:solidFill>
                  <a:srgbClr val="C00000"/>
                </a:solidFill>
                <a:latin typeface="Arial" pitchFamily="34" charset="0"/>
                <a:cs typeface="Arial" pitchFamily="34" charset="0"/>
              </a:defRPr>
            </a:lvl2pPr>
            <a:lvl3pPr algn="l" rtl="0" eaLnBrk="1" fontAlgn="base" hangingPunct="1">
              <a:spcBef>
                <a:spcPct val="0"/>
              </a:spcBef>
              <a:spcAft>
                <a:spcPct val="0"/>
              </a:spcAft>
              <a:defRPr sz="3200">
                <a:solidFill>
                  <a:srgbClr val="C00000"/>
                </a:solidFill>
                <a:latin typeface="Arial" pitchFamily="34" charset="0"/>
                <a:cs typeface="Arial" pitchFamily="34" charset="0"/>
              </a:defRPr>
            </a:lvl3pPr>
            <a:lvl4pPr algn="l" rtl="0" eaLnBrk="1" fontAlgn="base" hangingPunct="1">
              <a:spcBef>
                <a:spcPct val="0"/>
              </a:spcBef>
              <a:spcAft>
                <a:spcPct val="0"/>
              </a:spcAft>
              <a:defRPr sz="3200">
                <a:solidFill>
                  <a:srgbClr val="C00000"/>
                </a:solidFill>
                <a:latin typeface="Arial" pitchFamily="34" charset="0"/>
                <a:cs typeface="Arial" pitchFamily="34" charset="0"/>
              </a:defRPr>
            </a:lvl4pPr>
            <a:lvl5pPr algn="l" rtl="0" eaLnBrk="1" fontAlgn="base" hangingPunct="1">
              <a:spcBef>
                <a:spcPct val="0"/>
              </a:spcBef>
              <a:spcAft>
                <a:spcPct val="0"/>
              </a:spcAft>
              <a:defRPr sz="3200">
                <a:solidFill>
                  <a:srgbClr val="C00000"/>
                </a:solidFill>
                <a:latin typeface="Arial" pitchFamily="34" charset="0"/>
                <a:cs typeface="Arial" pitchFamily="34" charset="0"/>
              </a:defRPr>
            </a:lvl5pPr>
            <a:lvl6pPr marL="457200" algn="l" rtl="0" eaLnBrk="1" fontAlgn="base" hangingPunct="1">
              <a:spcBef>
                <a:spcPct val="0"/>
              </a:spcBef>
              <a:spcAft>
                <a:spcPct val="0"/>
              </a:spcAft>
              <a:defRPr sz="3200">
                <a:solidFill>
                  <a:srgbClr val="C00000"/>
                </a:solidFill>
                <a:latin typeface="Arial" pitchFamily="34" charset="0"/>
                <a:cs typeface="Arial" pitchFamily="34" charset="0"/>
              </a:defRPr>
            </a:lvl6pPr>
            <a:lvl7pPr marL="914400" algn="l" rtl="0" eaLnBrk="1" fontAlgn="base" hangingPunct="1">
              <a:spcBef>
                <a:spcPct val="0"/>
              </a:spcBef>
              <a:spcAft>
                <a:spcPct val="0"/>
              </a:spcAft>
              <a:defRPr sz="3200">
                <a:solidFill>
                  <a:srgbClr val="C00000"/>
                </a:solidFill>
                <a:latin typeface="Arial" pitchFamily="34" charset="0"/>
                <a:cs typeface="Arial" pitchFamily="34" charset="0"/>
              </a:defRPr>
            </a:lvl7pPr>
            <a:lvl8pPr marL="1371600" algn="l" rtl="0" eaLnBrk="1" fontAlgn="base" hangingPunct="1">
              <a:spcBef>
                <a:spcPct val="0"/>
              </a:spcBef>
              <a:spcAft>
                <a:spcPct val="0"/>
              </a:spcAft>
              <a:defRPr sz="3200">
                <a:solidFill>
                  <a:srgbClr val="C00000"/>
                </a:solidFill>
                <a:latin typeface="Arial" pitchFamily="34" charset="0"/>
                <a:cs typeface="Arial" pitchFamily="34" charset="0"/>
              </a:defRPr>
            </a:lvl8pPr>
            <a:lvl9pPr marL="1828800" algn="l" rtl="0" eaLnBrk="1" fontAlgn="base" hangingPunct="1">
              <a:spcBef>
                <a:spcPct val="0"/>
              </a:spcBef>
              <a:spcAft>
                <a:spcPct val="0"/>
              </a:spcAft>
              <a:defRPr sz="3200">
                <a:solidFill>
                  <a:srgbClr val="C00000"/>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3600" b="0" i="0" u="none" strike="noStrike" kern="1200" cap="none" spc="0" normalizeH="0" baseline="0" noProof="0" dirty="0">
                <a:ln>
                  <a:noFill/>
                </a:ln>
                <a:solidFill>
                  <a:srgbClr val="C00000"/>
                </a:solidFill>
                <a:effectLst/>
                <a:uLnTx/>
                <a:uFillTx/>
                <a:latin typeface="Arial" pitchFamily="34" charset="0"/>
                <a:ea typeface="+mj-ea"/>
                <a:cs typeface="Arial" pitchFamily="34" charset="0"/>
              </a:rPr>
              <a:t>Agilidad, Transdisciplina, Apertura, Creatividad</a:t>
            </a:r>
            <a:endParaRPr kumimoji="0" lang="en-GB" sz="3600" b="0" i="0" u="none" strike="noStrike" kern="1200" cap="none" spc="0" normalizeH="0" baseline="0" noProof="0" dirty="0">
              <a:ln>
                <a:noFill/>
              </a:ln>
              <a:solidFill>
                <a:srgbClr val="C00000"/>
              </a:solidFill>
              <a:effectLst/>
              <a:uLnTx/>
              <a:uFillTx/>
              <a:latin typeface="Arial" pitchFamily="34" charset="0"/>
              <a:ea typeface="+mj-ea"/>
              <a:cs typeface="Arial" pitchFamily="34" charset="0"/>
            </a:endParaRPr>
          </a:p>
        </p:txBody>
      </p:sp>
      <p:cxnSp>
        <p:nvCxnSpPr>
          <p:cNvPr id="9" name="Connecteur droit 8">
            <a:extLst>
              <a:ext uri="{FF2B5EF4-FFF2-40B4-BE49-F238E27FC236}">
                <a16:creationId xmlns:a16="http://schemas.microsoft.com/office/drawing/2014/main" id="{838671AA-E26A-4D5A-8D3F-E4AE52D2223D}"/>
              </a:ext>
            </a:extLst>
          </p:cNvPr>
          <p:cNvCxnSpPr>
            <a:cxnSpLocks/>
          </p:cNvCxnSpPr>
          <p:nvPr/>
        </p:nvCxnSpPr>
        <p:spPr>
          <a:xfrm>
            <a:off x="1796709" y="2955769"/>
            <a:ext cx="8036223" cy="0"/>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861F3014-F164-4D35-8040-B57ADE8886FB}"/>
              </a:ext>
            </a:extLst>
          </p:cNvPr>
          <p:cNvCxnSpPr>
            <a:cxnSpLocks/>
          </p:cNvCxnSpPr>
          <p:nvPr/>
        </p:nvCxnSpPr>
        <p:spPr>
          <a:xfrm>
            <a:off x="1764627" y="4054652"/>
            <a:ext cx="8068305" cy="24060"/>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EA5C47CB-B3A0-4C87-A752-E62827D98C91}"/>
              </a:ext>
            </a:extLst>
          </p:cNvPr>
          <p:cNvCxnSpPr>
            <a:cxnSpLocks/>
          </p:cNvCxnSpPr>
          <p:nvPr/>
        </p:nvCxnSpPr>
        <p:spPr>
          <a:xfrm flipV="1">
            <a:off x="1744579" y="4835018"/>
            <a:ext cx="8088353" cy="53816"/>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75CECAC2-F065-4C64-8153-8400F7AD95F3}"/>
              </a:ext>
            </a:extLst>
          </p:cNvPr>
          <p:cNvCxnSpPr>
            <a:cxnSpLocks/>
          </p:cNvCxnSpPr>
          <p:nvPr/>
        </p:nvCxnSpPr>
        <p:spPr>
          <a:xfrm flipV="1">
            <a:off x="1888958" y="1268760"/>
            <a:ext cx="0" cy="4626719"/>
          </a:xfrm>
          <a:prstGeom prst="straightConnector1">
            <a:avLst/>
          </a:prstGeom>
          <a:noFill/>
          <a:ln w="19050" cap="flat" cmpd="sng" algn="ctr">
            <a:solidFill>
              <a:srgbClr val="C00000"/>
            </a:solidFill>
            <a:prstDash val="solid"/>
            <a:tailEnd type="stealth" w="lg" len="lg"/>
          </a:ln>
          <a:effectLst/>
        </p:spPr>
      </p:cxnSp>
      <p:cxnSp>
        <p:nvCxnSpPr>
          <p:cNvPr id="13" name="Connecteur droit avec flèche 12">
            <a:extLst>
              <a:ext uri="{FF2B5EF4-FFF2-40B4-BE49-F238E27FC236}">
                <a16:creationId xmlns:a16="http://schemas.microsoft.com/office/drawing/2014/main" id="{04D81EEB-FD6D-4000-85DD-A2CBE543B260}"/>
              </a:ext>
            </a:extLst>
          </p:cNvPr>
          <p:cNvCxnSpPr>
            <a:cxnSpLocks/>
            <a:endCxn id="15" idx="1"/>
          </p:cNvCxnSpPr>
          <p:nvPr/>
        </p:nvCxnSpPr>
        <p:spPr>
          <a:xfrm>
            <a:off x="1413725" y="5650834"/>
            <a:ext cx="8514347" cy="0"/>
          </a:xfrm>
          <a:prstGeom prst="straightConnector1">
            <a:avLst/>
          </a:prstGeom>
          <a:noFill/>
          <a:ln w="19050" cap="flat" cmpd="sng" algn="ctr">
            <a:solidFill>
              <a:srgbClr val="C00000"/>
            </a:solidFill>
            <a:prstDash val="solid"/>
            <a:tailEnd type="stealth" w="lg" len="lg"/>
          </a:ln>
          <a:effectLst/>
        </p:spPr>
      </p:cxnSp>
      <p:sp>
        <p:nvSpPr>
          <p:cNvPr id="14" name="ZoneTexte 13">
            <a:extLst>
              <a:ext uri="{FF2B5EF4-FFF2-40B4-BE49-F238E27FC236}">
                <a16:creationId xmlns:a16="http://schemas.microsoft.com/office/drawing/2014/main" id="{8252CEC7-A779-4DCD-ACAE-92C28DCDB9D5}"/>
              </a:ext>
            </a:extLst>
          </p:cNvPr>
          <p:cNvSpPr txBox="1"/>
          <p:nvPr/>
        </p:nvSpPr>
        <p:spPr>
          <a:xfrm>
            <a:off x="260433" y="1101440"/>
            <a:ext cx="12584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C00000"/>
                </a:solidFill>
                <a:effectLst/>
                <a:uLnTx/>
                <a:uFillTx/>
                <a:latin typeface="Calibri" panose="020F0502020204030204"/>
                <a:ea typeface="+mn-ea"/>
                <a:cs typeface="+mn-cs"/>
              </a:rPr>
              <a:t>Parámetros</a:t>
            </a:r>
          </a:p>
        </p:txBody>
      </p:sp>
      <p:sp>
        <p:nvSpPr>
          <p:cNvPr id="15" name="ZoneTexte 14">
            <a:extLst>
              <a:ext uri="{FF2B5EF4-FFF2-40B4-BE49-F238E27FC236}">
                <a16:creationId xmlns:a16="http://schemas.microsoft.com/office/drawing/2014/main" id="{60E0669B-AFF3-42F6-8BC1-7E25C807362B}"/>
              </a:ext>
            </a:extLst>
          </p:cNvPr>
          <p:cNvSpPr txBox="1"/>
          <p:nvPr/>
        </p:nvSpPr>
        <p:spPr>
          <a:xfrm>
            <a:off x="9928072" y="5466168"/>
            <a:ext cx="23651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C00000"/>
                </a:solidFill>
                <a:effectLst/>
                <a:uLnTx/>
                <a:uFillTx/>
                <a:latin typeface="Calibri" panose="020F0502020204030204"/>
                <a:ea typeface="+mn-ea"/>
                <a:cs typeface="+mn-cs"/>
              </a:rPr>
              <a:t>Viabilidad del Producto</a:t>
            </a:r>
          </a:p>
        </p:txBody>
      </p:sp>
      <p:sp>
        <p:nvSpPr>
          <p:cNvPr id="16" name="Rectangle 15">
            <a:extLst>
              <a:ext uri="{FF2B5EF4-FFF2-40B4-BE49-F238E27FC236}">
                <a16:creationId xmlns:a16="http://schemas.microsoft.com/office/drawing/2014/main" id="{5A6E5F48-1A62-49CA-9563-EC3FC9100D57}"/>
              </a:ext>
            </a:extLst>
          </p:cNvPr>
          <p:cNvSpPr/>
          <p:nvPr/>
        </p:nvSpPr>
        <p:spPr>
          <a:xfrm>
            <a:off x="1925052" y="4944981"/>
            <a:ext cx="866275" cy="705855"/>
          </a:xfrm>
          <a:prstGeom prst="rect">
            <a:avLst/>
          </a:prstGeom>
          <a:solidFill>
            <a:srgbClr val="AEC84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white"/>
                </a:solidFill>
                <a:effectLst/>
                <a:uLnTx/>
                <a:uFillTx/>
                <a:latin typeface="Calibri" panose="020F0502020204030204"/>
                <a:ea typeface="+mn-ea"/>
                <a:cs typeface="+mn-cs"/>
              </a:rPr>
              <a:t>Triturador mecánico  de patatas</a:t>
            </a:r>
          </a:p>
        </p:txBody>
      </p:sp>
      <p:sp>
        <p:nvSpPr>
          <p:cNvPr id="17" name="Rectangle 16">
            <a:extLst>
              <a:ext uri="{FF2B5EF4-FFF2-40B4-BE49-F238E27FC236}">
                <a16:creationId xmlns:a16="http://schemas.microsoft.com/office/drawing/2014/main" id="{D05D262F-3541-4204-AEAD-E1A606719B23}"/>
              </a:ext>
            </a:extLst>
          </p:cNvPr>
          <p:cNvSpPr/>
          <p:nvPr/>
        </p:nvSpPr>
        <p:spPr>
          <a:xfrm>
            <a:off x="2831678" y="4572840"/>
            <a:ext cx="1222945" cy="1077994"/>
          </a:xfrm>
          <a:prstGeom prst="rect">
            <a:avLst/>
          </a:prstGeom>
          <a:solidFill>
            <a:srgbClr val="6BA03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panose="020F0502020204030204"/>
                <a:ea typeface="+mn-ea"/>
                <a:cs typeface="+mn-cs"/>
              </a:rPr>
              <a:t>Aerolínea</a:t>
            </a:r>
          </a:p>
        </p:txBody>
      </p:sp>
      <p:sp>
        <p:nvSpPr>
          <p:cNvPr id="18" name="Rectangle 17">
            <a:extLst>
              <a:ext uri="{FF2B5EF4-FFF2-40B4-BE49-F238E27FC236}">
                <a16:creationId xmlns:a16="http://schemas.microsoft.com/office/drawing/2014/main" id="{4CE831FE-BAD4-4381-815C-46D5183EE879}"/>
              </a:ext>
            </a:extLst>
          </p:cNvPr>
          <p:cNvSpPr/>
          <p:nvPr/>
        </p:nvSpPr>
        <p:spPr>
          <a:xfrm>
            <a:off x="4114779" y="3623020"/>
            <a:ext cx="1600222" cy="2031652"/>
          </a:xfrm>
          <a:prstGeom prst="rect">
            <a:avLst/>
          </a:prstGeom>
          <a:solidFill>
            <a:srgbClr val="A65F3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uLnTx/>
                <a:uFillTx/>
                <a:latin typeface="Calibri" panose="020F0502020204030204"/>
                <a:ea typeface="+mn-ea"/>
                <a:cs typeface="+mn-cs"/>
              </a:rPr>
              <a:t>Cerebro</a:t>
            </a:r>
          </a:p>
        </p:txBody>
      </p:sp>
      <p:sp>
        <p:nvSpPr>
          <p:cNvPr id="19" name="Rectangle 18">
            <a:extLst>
              <a:ext uri="{FF2B5EF4-FFF2-40B4-BE49-F238E27FC236}">
                <a16:creationId xmlns:a16="http://schemas.microsoft.com/office/drawing/2014/main" id="{89624FA2-9CC1-4193-A9D7-D5B9AF5ABC1F}"/>
              </a:ext>
            </a:extLst>
          </p:cNvPr>
          <p:cNvSpPr/>
          <p:nvPr/>
        </p:nvSpPr>
        <p:spPr>
          <a:xfrm>
            <a:off x="5787188" y="2331952"/>
            <a:ext cx="2117323" cy="3318882"/>
          </a:xfrm>
          <a:prstGeom prst="rect">
            <a:avLst/>
          </a:prstGeom>
          <a:solidFill>
            <a:srgbClr val="3C4A4D"/>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uLnTx/>
                <a:uFillTx/>
                <a:latin typeface="Calibri" panose="020F0502020204030204"/>
                <a:ea typeface="+mn-ea"/>
                <a:cs typeface="+mn-cs"/>
              </a:rPr>
              <a:t>Sistema Financiero International </a:t>
            </a:r>
          </a:p>
        </p:txBody>
      </p:sp>
      <p:sp>
        <p:nvSpPr>
          <p:cNvPr id="20" name="ZoneTexte 19">
            <a:extLst>
              <a:ext uri="{FF2B5EF4-FFF2-40B4-BE49-F238E27FC236}">
                <a16:creationId xmlns:a16="http://schemas.microsoft.com/office/drawing/2014/main" id="{CE1556AD-190C-486E-B64E-1C1EFD0A895E}"/>
              </a:ext>
            </a:extLst>
          </p:cNvPr>
          <p:cNvSpPr txBox="1"/>
          <p:nvPr/>
        </p:nvSpPr>
        <p:spPr>
          <a:xfrm>
            <a:off x="1939361" y="5835502"/>
            <a:ext cx="8178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AEC84F"/>
                </a:solidFill>
                <a:effectLst/>
                <a:uLnTx/>
                <a:uFillTx/>
                <a:latin typeface="Calibri" panose="020F0502020204030204"/>
                <a:ea typeface="+mn-ea"/>
                <a:cs typeface="+mn-cs"/>
              </a:rPr>
              <a:t>Simple</a:t>
            </a:r>
          </a:p>
        </p:txBody>
      </p:sp>
      <p:sp>
        <p:nvSpPr>
          <p:cNvPr id="21" name="ZoneTexte 20">
            <a:extLst>
              <a:ext uri="{FF2B5EF4-FFF2-40B4-BE49-F238E27FC236}">
                <a16:creationId xmlns:a16="http://schemas.microsoft.com/office/drawing/2014/main" id="{E2E53697-4236-47A0-8BB6-333D706946C6}"/>
              </a:ext>
            </a:extLst>
          </p:cNvPr>
          <p:cNvSpPr txBox="1"/>
          <p:nvPr/>
        </p:nvSpPr>
        <p:spPr>
          <a:xfrm>
            <a:off x="2829680" y="5848255"/>
            <a:ext cx="12920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6BA033"/>
                </a:solidFill>
                <a:effectLst/>
                <a:uLnTx/>
                <a:uFillTx/>
                <a:latin typeface="Calibri" panose="020F0502020204030204"/>
                <a:ea typeface="+mn-ea"/>
                <a:cs typeface="+mn-cs"/>
              </a:rPr>
              <a:t>Complicado</a:t>
            </a:r>
          </a:p>
        </p:txBody>
      </p:sp>
      <p:sp>
        <p:nvSpPr>
          <p:cNvPr id="22" name="ZoneTexte 21">
            <a:extLst>
              <a:ext uri="{FF2B5EF4-FFF2-40B4-BE49-F238E27FC236}">
                <a16:creationId xmlns:a16="http://schemas.microsoft.com/office/drawing/2014/main" id="{5E081FE5-06AA-47D1-8FCE-4520289495C4}"/>
              </a:ext>
            </a:extLst>
          </p:cNvPr>
          <p:cNvSpPr txBox="1"/>
          <p:nvPr/>
        </p:nvSpPr>
        <p:spPr>
          <a:xfrm>
            <a:off x="4377676" y="5841112"/>
            <a:ext cx="10807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A65F33"/>
                </a:solidFill>
                <a:effectLst/>
                <a:uLnTx/>
                <a:uFillTx/>
                <a:latin typeface="Calibri" panose="020F0502020204030204"/>
                <a:ea typeface="+mn-ea"/>
                <a:cs typeface="+mn-cs"/>
              </a:rPr>
              <a:t>Complejo</a:t>
            </a:r>
          </a:p>
        </p:txBody>
      </p:sp>
      <p:sp>
        <p:nvSpPr>
          <p:cNvPr id="23" name="ZoneTexte 22">
            <a:extLst>
              <a:ext uri="{FF2B5EF4-FFF2-40B4-BE49-F238E27FC236}">
                <a16:creationId xmlns:a16="http://schemas.microsoft.com/office/drawing/2014/main" id="{427CF2D4-1537-46E4-A794-CCF1B6498FA4}"/>
              </a:ext>
            </a:extLst>
          </p:cNvPr>
          <p:cNvSpPr txBox="1"/>
          <p:nvPr/>
        </p:nvSpPr>
        <p:spPr>
          <a:xfrm>
            <a:off x="6430149" y="5835502"/>
            <a:ext cx="8880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3C4A4D"/>
                </a:solidFill>
                <a:effectLst/>
                <a:uLnTx/>
                <a:uFillTx/>
                <a:latin typeface="Calibri" panose="020F0502020204030204"/>
                <a:ea typeface="+mn-ea"/>
                <a:cs typeface="+mn-cs"/>
              </a:rPr>
              <a:t>Caótico</a:t>
            </a:r>
          </a:p>
        </p:txBody>
      </p:sp>
      <p:cxnSp>
        <p:nvCxnSpPr>
          <p:cNvPr id="24" name="Connecteur droit 23">
            <a:extLst>
              <a:ext uri="{FF2B5EF4-FFF2-40B4-BE49-F238E27FC236}">
                <a16:creationId xmlns:a16="http://schemas.microsoft.com/office/drawing/2014/main" id="{08D77A56-7EE3-472A-8F59-5FE96CBB752B}"/>
              </a:ext>
            </a:extLst>
          </p:cNvPr>
          <p:cNvCxnSpPr>
            <a:cxnSpLocks/>
          </p:cNvCxnSpPr>
          <p:nvPr/>
        </p:nvCxnSpPr>
        <p:spPr>
          <a:xfrm>
            <a:off x="1804727" y="1832826"/>
            <a:ext cx="8028205" cy="0"/>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16BA1DA9-685E-4209-8FAA-FC351B92EC16}"/>
              </a:ext>
            </a:extLst>
          </p:cNvPr>
          <p:cNvSpPr txBox="1"/>
          <p:nvPr/>
        </p:nvSpPr>
        <p:spPr>
          <a:xfrm>
            <a:off x="1443774" y="4650352"/>
            <a:ext cx="301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1</a:t>
            </a:r>
          </a:p>
        </p:txBody>
      </p:sp>
      <p:sp>
        <p:nvSpPr>
          <p:cNvPr id="26" name="ZoneTexte 25">
            <a:extLst>
              <a:ext uri="{FF2B5EF4-FFF2-40B4-BE49-F238E27FC236}">
                <a16:creationId xmlns:a16="http://schemas.microsoft.com/office/drawing/2014/main" id="{7A2366D2-6979-4B01-91F8-43E11561F7C1}"/>
              </a:ext>
            </a:extLst>
          </p:cNvPr>
          <p:cNvSpPr txBox="1"/>
          <p:nvPr/>
        </p:nvSpPr>
        <p:spPr>
          <a:xfrm>
            <a:off x="1343376" y="3864231"/>
            <a:ext cx="4972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10</a:t>
            </a:r>
            <a:r>
              <a:rPr kumimoji="0" lang="en-GB" sz="1800" b="0" i="0" u="none" strike="noStrike" kern="1200" cap="none" spc="0" normalizeH="0" baseline="30000" noProof="0" dirty="0">
                <a:ln>
                  <a:noFill/>
                </a:ln>
                <a:solidFill>
                  <a:srgbClr val="70AD47">
                    <a:lumMod val="40000"/>
                    <a:lumOff val="60000"/>
                  </a:srgbClr>
                </a:solidFill>
                <a:effectLst/>
                <a:uLnTx/>
                <a:uFillTx/>
                <a:latin typeface="Calibri" panose="020F0502020204030204"/>
                <a:ea typeface="+mn-ea"/>
                <a:cs typeface="+mn-cs"/>
              </a:rPr>
              <a:t>3</a:t>
            </a:r>
          </a:p>
        </p:txBody>
      </p:sp>
      <p:sp>
        <p:nvSpPr>
          <p:cNvPr id="28" name="ZoneTexte 27">
            <a:extLst>
              <a:ext uri="{FF2B5EF4-FFF2-40B4-BE49-F238E27FC236}">
                <a16:creationId xmlns:a16="http://schemas.microsoft.com/office/drawing/2014/main" id="{83A8668D-341B-421B-8919-459C20040830}"/>
              </a:ext>
            </a:extLst>
          </p:cNvPr>
          <p:cNvSpPr txBox="1"/>
          <p:nvPr/>
        </p:nvSpPr>
        <p:spPr>
          <a:xfrm>
            <a:off x="1363726" y="2777115"/>
            <a:ext cx="4972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10</a:t>
            </a:r>
            <a:r>
              <a:rPr kumimoji="0" lang="en-GB" sz="1800" b="0" i="0" u="none" strike="noStrike" kern="1200" cap="none" spc="0" normalizeH="0" baseline="30000" noProof="0" dirty="0">
                <a:ln>
                  <a:noFill/>
                </a:ln>
                <a:solidFill>
                  <a:srgbClr val="70AD47">
                    <a:lumMod val="40000"/>
                    <a:lumOff val="60000"/>
                  </a:srgbClr>
                </a:solidFill>
                <a:effectLst/>
                <a:uLnTx/>
                <a:uFillTx/>
                <a:latin typeface="Calibri" panose="020F0502020204030204"/>
                <a:ea typeface="+mn-ea"/>
                <a:cs typeface="+mn-cs"/>
              </a:rPr>
              <a:t>6</a:t>
            </a:r>
          </a:p>
        </p:txBody>
      </p:sp>
      <p:sp>
        <p:nvSpPr>
          <p:cNvPr id="29" name="ZoneTexte 28">
            <a:extLst>
              <a:ext uri="{FF2B5EF4-FFF2-40B4-BE49-F238E27FC236}">
                <a16:creationId xmlns:a16="http://schemas.microsoft.com/office/drawing/2014/main" id="{27CE2EBB-CA06-49F8-AFE5-5FE4A50F592F}"/>
              </a:ext>
            </a:extLst>
          </p:cNvPr>
          <p:cNvSpPr txBox="1"/>
          <p:nvPr/>
        </p:nvSpPr>
        <p:spPr>
          <a:xfrm>
            <a:off x="1375496" y="1637886"/>
            <a:ext cx="4972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10</a:t>
            </a:r>
            <a:r>
              <a:rPr kumimoji="0" lang="en-GB" sz="1800" b="0" i="0" u="none" strike="noStrike" kern="1200" cap="none" spc="0" normalizeH="0" baseline="30000" noProof="0" dirty="0">
                <a:ln>
                  <a:noFill/>
                </a:ln>
                <a:solidFill>
                  <a:srgbClr val="70AD47">
                    <a:lumMod val="40000"/>
                    <a:lumOff val="60000"/>
                  </a:srgbClr>
                </a:solidFill>
                <a:effectLst/>
                <a:uLnTx/>
                <a:uFillTx/>
                <a:latin typeface="Calibri" panose="020F0502020204030204"/>
                <a:ea typeface="+mn-ea"/>
                <a:cs typeface="+mn-cs"/>
              </a:rPr>
              <a:t>9</a:t>
            </a:r>
          </a:p>
        </p:txBody>
      </p:sp>
      <p:sp>
        <p:nvSpPr>
          <p:cNvPr id="35" name="ZoneTexte 34">
            <a:extLst>
              <a:ext uri="{FF2B5EF4-FFF2-40B4-BE49-F238E27FC236}">
                <a16:creationId xmlns:a16="http://schemas.microsoft.com/office/drawing/2014/main" id="{C8F3392A-2262-4800-B50F-7713F2F6B43B}"/>
              </a:ext>
            </a:extLst>
          </p:cNvPr>
          <p:cNvSpPr txBox="1"/>
          <p:nvPr/>
        </p:nvSpPr>
        <p:spPr>
          <a:xfrm>
            <a:off x="8786862" y="5835502"/>
            <a:ext cx="11412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FF0000"/>
                </a:solidFill>
                <a:effectLst/>
                <a:uLnTx/>
                <a:uFillTx/>
                <a:latin typeface="Calibri" panose="020F0502020204030204"/>
                <a:ea typeface="+mn-ea"/>
                <a:cs typeface="+mn-cs"/>
              </a:rPr>
              <a:t>Indefinido</a:t>
            </a:r>
          </a:p>
        </p:txBody>
      </p:sp>
      <p:pic>
        <p:nvPicPr>
          <p:cNvPr id="36" name="Image 35">
            <a:extLst>
              <a:ext uri="{FF2B5EF4-FFF2-40B4-BE49-F238E27FC236}">
                <a16:creationId xmlns:a16="http://schemas.microsoft.com/office/drawing/2014/main" id="{DD6B2C30-F0F8-44E0-9921-60F5BEC9993C}"/>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70915" y="1052736"/>
            <a:ext cx="1510988" cy="1497137"/>
          </a:xfrm>
          <a:prstGeom prst="rect">
            <a:avLst/>
          </a:prstGeom>
        </p:spPr>
      </p:pic>
      <p:pic>
        <p:nvPicPr>
          <p:cNvPr id="38" name="Image 37">
            <a:extLst>
              <a:ext uri="{FF2B5EF4-FFF2-40B4-BE49-F238E27FC236}">
                <a16:creationId xmlns:a16="http://schemas.microsoft.com/office/drawing/2014/main" id="{BC89F37A-3950-4915-B708-EFF957D393E1}"/>
              </a:ext>
            </a:extLst>
          </p:cNvPr>
          <p:cNvPicPr>
            <a:picLocks noChangeAspect="1"/>
          </p:cNvPicPr>
          <p:nvPr/>
        </p:nvPicPr>
        <p:blipFill>
          <a:blip r:embed="rId4"/>
          <a:stretch>
            <a:fillRect/>
          </a:stretch>
        </p:blipFill>
        <p:spPr>
          <a:xfrm rot="20902628">
            <a:off x="1907570" y="4456214"/>
            <a:ext cx="865707" cy="579170"/>
          </a:xfrm>
          <a:prstGeom prst="rect">
            <a:avLst/>
          </a:prstGeom>
        </p:spPr>
      </p:pic>
      <p:pic>
        <p:nvPicPr>
          <p:cNvPr id="39" name="Image 38" descr="Une image contenant plane, avion, hélice, air&#10;&#10;Description générée automatiquement">
            <a:extLst>
              <a:ext uri="{FF2B5EF4-FFF2-40B4-BE49-F238E27FC236}">
                <a16:creationId xmlns:a16="http://schemas.microsoft.com/office/drawing/2014/main" id="{846A4039-0DCA-4DF6-9295-72B0407B938F}"/>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424991" y="3522185"/>
            <a:ext cx="2027171" cy="1191599"/>
          </a:xfrm>
          <a:prstGeom prst="rect">
            <a:avLst/>
          </a:prstGeom>
        </p:spPr>
      </p:pic>
      <p:pic>
        <p:nvPicPr>
          <p:cNvPr id="40" name="Image 39" descr="Une image contenant beignet, assis, donut, photo&#10;&#10;Description générée automatiquement">
            <a:extLst>
              <a:ext uri="{FF2B5EF4-FFF2-40B4-BE49-F238E27FC236}">
                <a16:creationId xmlns:a16="http://schemas.microsoft.com/office/drawing/2014/main" id="{6AFEF191-25F7-42B0-BBC8-2D6D7CFE44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55025" y="1275327"/>
            <a:ext cx="2173168" cy="1361585"/>
          </a:xfrm>
          <a:prstGeom prst="rect">
            <a:avLst/>
          </a:prstGeom>
        </p:spPr>
      </p:pic>
      <p:pic>
        <p:nvPicPr>
          <p:cNvPr id="41" name="Image 40" descr="Une image contenant fruit, table&#10;&#10;Description générée automatiquement">
            <a:extLst>
              <a:ext uri="{FF2B5EF4-FFF2-40B4-BE49-F238E27FC236}">
                <a16:creationId xmlns:a16="http://schemas.microsoft.com/office/drawing/2014/main" id="{C1F0A524-470E-44D6-BD9F-7027A8A5FE17}"/>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92772" y="2397973"/>
            <a:ext cx="2027170" cy="1607091"/>
          </a:xfrm>
          <a:prstGeom prst="rect">
            <a:avLst/>
          </a:prstGeom>
        </p:spPr>
      </p:pic>
      <p:pic>
        <p:nvPicPr>
          <p:cNvPr id="2" name="Imagen 1">
            <a:extLst>
              <a:ext uri="{FF2B5EF4-FFF2-40B4-BE49-F238E27FC236}">
                <a16:creationId xmlns:a16="http://schemas.microsoft.com/office/drawing/2014/main" id="{CFDD1ACA-BA3E-DD1B-F3BD-506DA9195EC0}"/>
              </a:ext>
            </a:extLst>
          </p:cNvPr>
          <p:cNvPicPr>
            <a:picLocks noChangeAspect="1"/>
          </p:cNvPicPr>
          <p:nvPr/>
        </p:nvPicPr>
        <p:blipFill>
          <a:blip r:embed="rId8"/>
          <a:stretch>
            <a:fillRect/>
          </a:stretch>
        </p:blipFill>
        <p:spPr>
          <a:xfrm>
            <a:off x="9737329" y="6056731"/>
            <a:ext cx="2316681" cy="762066"/>
          </a:xfrm>
          <a:prstGeom prst="rect">
            <a:avLst/>
          </a:prstGeom>
        </p:spPr>
      </p:pic>
    </p:spTree>
    <p:extLst>
      <p:ext uri="{BB962C8B-B14F-4D97-AF65-F5344CB8AC3E}">
        <p14:creationId xmlns:p14="http://schemas.microsoft.com/office/powerpoint/2010/main" val="235703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 presetClass="entr" presetSubtype="0"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p:bldP spid="21" grpId="0"/>
      <p:bldP spid="22" grpId="0"/>
      <p:bldP spid="23"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C76389-7D91-25AC-A131-681EC8CC129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1627996-BFF9-1F59-4574-AE4AD7234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4BCD3D32-6F99-393C-CD25-E389DBCBB40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2" name="Imagen 1">
            <a:extLst>
              <a:ext uri="{FF2B5EF4-FFF2-40B4-BE49-F238E27FC236}">
                <a16:creationId xmlns:a16="http://schemas.microsoft.com/office/drawing/2014/main" id="{CB4F694F-7437-71A2-F0BF-E6E3F0E601AA}"/>
              </a:ext>
            </a:extLst>
          </p:cNvPr>
          <p:cNvPicPr>
            <a:picLocks noChangeAspect="1"/>
          </p:cNvPicPr>
          <p:nvPr/>
        </p:nvPicPr>
        <p:blipFill>
          <a:blip r:embed="rId4"/>
          <a:stretch>
            <a:fillRect/>
          </a:stretch>
        </p:blipFill>
        <p:spPr>
          <a:xfrm>
            <a:off x="0" y="881858"/>
            <a:ext cx="12067424" cy="4950772"/>
          </a:xfrm>
          <a:prstGeom prst="rect">
            <a:avLst/>
          </a:prstGeom>
        </p:spPr>
      </p:pic>
      <p:pic>
        <p:nvPicPr>
          <p:cNvPr id="4" name="Imagen 3">
            <a:extLst>
              <a:ext uri="{FF2B5EF4-FFF2-40B4-BE49-F238E27FC236}">
                <a16:creationId xmlns:a16="http://schemas.microsoft.com/office/drawing/2014/main" id="{040B2BFC-70B1-E9D0-AB82-A28D7DE2A2DD}"/>
              </a:ext>
            </a:extLst>
          </p:cNvPr>
          <p:cNvPicPr>
            <a:picLocks noChangeAspect="1"/>
          </p:cNvPicPr>
          <p:nvPr/>
        </p:nvPicPr>
        <p:blipFill>
          <a:blip r:embed="rId5"/>
          <a:stretch>
            <a:fillRect/>
          </a:stretch>
        </p:blipFill>
        <p:spPr>
          <a:xfrm>
            <a:off x="-99232" y="-58350"/>
            <a:ext cx="12192000" cy="1188720"/>
          </a:xfrm>
          <a:prstGeom prst="rect">
            <a:avLst/>
          </a:prstGeom>
        </p:spPr>
      </p:pic>
      <p:sp>
        <p:nvSpPr>
          <p:cNvPr id="6" name="CuadroTexto 5">
            <a:extLst>
              <a:ext uri="{FF2B5EF4-FFF2-40B4-BE49-F238E27FC236}">
                <a16:creationId xmlns:a16="http://schemas.microsoft.com/office/drawing/2014/main" id="{8CE04222-8D39-F2B2-2F18-06F872315E40}"/>
              </a:ext>
            </a:extLst>
          </p:cNvPr>
          <p:cNvSpPr txBox="1"/>
          <p:nvPr/>
        </p:nvSpPr>
        <p:spPr>
          <a:xfrm>
            <a:off x="124576" y="5789876"/>
            <a:ext cx="96361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s-ES" sz="2400" b="1" i="0" u="none" strike="noStrike" kern="1200" cap="none" spc="0" normalizeH="0" baseline="0" noProof="0" dirty="0">
                <a:ln>
                  <a:noFill/>
                </a:ln>
                <a:solidFill>
                  <a:prstClr val="black"/>
                </a:solidFill>
                <a:effectLst/>
                <a:uLnTx/>
                <a:uFillTx/>
                <a:latin typeface="Aptos" panose="02110004020202020204"/>
                <a:ea typeface="+mn-ea"/>
                <a:cs typeface="+mn-cs"/>
              </a:rPr>
              <a:t>Tenemos tantos datos que podríamos hacer una enciclopedia.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solidFill>
                <a:effectLst/>
                <a:uLnTx/>
                <a:uFillTx/>
                <a:latin typeface="Aptos" panose="02110004020202020204"/>
                <a:ea typeface="+mn-ea"/>
                <a:cs typeface="+mn-cs"/>
              </a:rPr>
              <a:t>Pero como no están conectados, tenemos una novela por entregas.”</a:t>
            </a:r>
            <a:endParaRPr kumimoji="0" lang="es-E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4077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9DAA8-DC54-4A48-A208-81019A190179}"/>
              </a:ext>
            </a:extLst>
          </p:cNvPr>
          <p:cNvSpPr>
            <a:spLocks noGrp="1"/>
          </p:cNvSpPr>
          <p:nvPr>
            <p:ph type="title"/>
          </p:nvPr>
        </p:nvSpPr>
        <p:spPr>
          <a:xfrm>
            <a:off x="59268" y="1"/>
            <a:ext cx="11884202" cy="1059252"/>
          </a:xfrm>
        </p:spPr>
        <p:txBody>
          <a:bodyPr/>
          <a:lstStyle/>
          <a:p>
            <a:r>
              <a:rPr lang="es-ES" dirty="0"/>
              <a:t>Gestión del Conocimiento: del Dato a la Sabiduría.</a:t>
            </a:r>
            <a:br>
              <a:rPr lang="es-ES" dirty="0"/>
            </a:br>
            <a:r>
              <a:rPr lang="es-ES" dirty="0"/>
              <a:t>¿Confían en la calidad, accesibilidad y seguridad de sus datos</a:t>
            </a:r>
          </a:p>
        </p:txBody>
      </p:sp>
      <p:sp>
        <p:nvSpPr>
          <p:cNvPr id="4" name="Rounded Rectangle 3">
            <a:extLst>
              <a:ext uri="{FF2B5EF4-FFF2-40B4-BE49-F238E27FC236}">
                <a16:creationId xmlns:a16="http://schemas.microsoft.com/office/drawing/2014/main" id="{12DA1B00-2374-C643-BDA5-76A2B4D79434}"/>
              </a:ext>
            </a:extLst>
          </p:cNvPr>
          <p:cNvSpPr/>
          <p:nvPr/>
        </p:nvSpPr>
        <p:spPr>
          <a:xfrm>
            <a:off x="530525" y="1463108"/>
            <a:ext cx="11182099" cy="1059252"/>
          </a:xfrm>
          <a:prstGeom prst="roundRect">
            <a:avLst/>
          </a:prstGeom>
          <a:solidFill>
            <a:schemeClr val="accent4">
              <a:lumMod val="50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Gestión del Conocimiento</a:t>
            </a:r>
            <a:r>
              <a:rPr kumimoji="0" lang="es-E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Entre el 80/90% de los datos está sin estructurar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El propósito es mantener y mejorar la efectividad, eficiencia y el uso conveniente de la información y el conocimiento a lo largo de la organización</a:t>
            </a:r>
          </a:p>
        </p:txBody>
      </p:sp>
      <p:sp>
        <p:nvSpPr>
          <p:cNvPr id="10" name="Triangle 9">
            <a:extLst>
              <a:ext uri="{FF2B5EF4-FFF2-40B4-BE49-F238E27FC236}">
                <a16:creationId xmlns:a16="http://schemas.microsoft.com/office/drawing/2014/main" id="{0728B8AD-766C-3A44-826F-447DA7C2A1FA}"/>
              </a:ext>
            </a:extLst>
          </p:cNvPr>
          <p:cNvSpPr/>
          <p:nvPr/>
        </p:nvSpPr>
        <p:spPr>
          <a:xfrm>
            <a:off x="4295800" y="2780928"/>
            <a:ext cx="3672408" cy="3312368"/>
          </a:xfrm>
          <a:prstGeom prst="triangle">
            <a:avLst>
              <a:gd name="adj" fmla="val 50389"/>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5400000" scaled="1"/>
            <a:tileRect/>
          </a:gra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rPr>
              <a:t>Sabiduría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rPr>
              <a:t>Conocimiento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rPr>
              <a:t>Información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rPr>
              <a:t>Datos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44DC9AE1-C6FA-B84D-A58F-55D81A1527ED}"/>
              </a:ext>
            </a:extLst>
          </p:cNvPr>
          <p:cNvCxnSpPr>
            <a:cxnSpLocks/>
          </p:cNvCxnSpPr>
          <p:nvPr/>
        </p:nvCxnSpPr>
        <p:spPr>
          <a:xfrm>
            <a:off x="5519936" y="3861048"/>
            <a:ext cx="5112568"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A7EA1D1-8F9B-D74C-AAB2-2B5D3B156F18}"/>
              </a:ext>
            </a:extLst>
          </p:cNvPr>
          <p:cNvCxnSpPr>
            <a:cxnSpLocks/>
          </p:cNvCxnSpPr>
          <p:nvPr/>
        </p:nvCxnSpPr>
        <p:spPr>
          <a:xfrm>
            <a:off x="4655840" y="5445224"/>
            <a:ext cx="5976664"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6435922-A5B8-8843-ADC0-F9482D603215}"/>
              </a:ext>
            </a:extLst>
          </p:cNvPr>
          <p:cNvCxnSpPr>
            <a:cxnSpLocks/>
          </p:cNvCxnSpPr>
          <p:nvPr/>
        </p:nvCxnSpPr>
        <p:spPr>
          <a:xfrm>
            <a:off x="5141066" y="4653136"/>
            <a:ext cx="5526934"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0BAE384-6974-E641-B9DA-1A8839E581F4}"/>
              </a:ext>
            </a:extLst>
          </p:cNvPr>
          <p:cNvSpPr txBox="1"/>
          <p:nvPr/>
        </p:nvSpPr>
        <p:spPr>
          <a:xfrm>
            <a:off x="2146852" y="5446966"/>
            <a:ext cx="229296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El Contexto dado se convierte en</a:t>
            </a:r>
          </a:p>
        </p:txBody>
      </p:sp>
      <p:sp>
        <p:nvSpPr>
          <p:cNvPr id="20" name="TextBox 19">
            <a:extLst>
              <a:ext uri="{FF2B5EF4-FFF2-40B4-BE49-F238E27FC236}">
                <a16:creationId xmlns:a16="http://schemas.microsoft.com/office/drawing/2014/main" id="{289EEA8A-C496-1941-8CE6-7821F857ADEC}"/>
              </a:ext>
            </a:extLst>
          </p:cNvPr>
          <p:cNvSpPr txBox="1"/>
          <p:nvPr/>
        </p:nvSpPr>
        <p:spPr>
          <a:xfrm>
            <a:off x="2173357" y="3843129"/>
            <a:ext cx="32025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El conocimiento dado se convierte en</a:t>
            </a:r>
          </a:p>
        </p:txBody>
      </p:sp>
      <p:sp>
        <p:nvSpPr>
          <p:cNvPr id="21" name="TextBox 20">
            <a:extLst>
              <a:ext uri="{FF2B5EF4-FFF2-40B4-BE49-F238E27FC236}">
                <a16:creationId xmlns:a16="http://schemas.microsoft.com/office/drawing/2014/main" id="{449B6D09-E2E2-964E-9038-40F626AAFA45}"/>
              </a:ext>
            </a:extLst>
          </p:cNvPr>
          <p:cNvSpPr txBox="1"/>
          <p:nvPr/>
        </p:nvSpPr>
        <p:spPr>
          <a:xfrm>
            <a:off x="2120347" y="4634138"/>
            <a:ext cx="23272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El Significado dado se convierte en</a:t>
            </a:r>
          </a:p>
        </p:txBody>
      </p:sp>
      <p:sp>
        <p:nvSpPr>
          <p:cNvPr id="22" name="TextBox 21">
            <a:extLst>
              <a:ext uri="{FF2B5EF4-FFF2-40B4-BE49-F238E27FC236}">
                <a16:creationId xmlns:a16="http://schemas.microsoft.com/office/drawing/2014/main" id="{DBB78F98-4E49-D840-93D4-F2F138A45C3E}"/>
              </a:ext>
            </a:extLst>
          </p:cNvPr>
          <p:cNvSpPr txBox="1"/>
          <p:nvPr/>
        </p:nvSpPr>
        <p:spPr>
          <a:xfrm>
            <a:off x="6528048" y="3068962"/>
            <a:ext cx="3744416"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Comprensión integración, tornándolos procesables</a:t>
            </a:r>
          </a:p>
        </p:txBody>
      </p:sp>
      <p:sp>
        <p:nvSpPr>
          <p:cNvPr id="23" name="TextBox 22">
            <a:extLst>
              <a:ext uri="{FF2B5EF4-FFF2-40B4-BE49-F238E27FC236}">
                <a16:creationId xmlns:a16="http://schemas.microsoft.com/office/drawing/2014/main" id="{51F5AF46-87E6-7C4A-902E-10394D68E7A2}"/>
              </a:ext>
            </a:extLst>
          </p:cNvPr>
          <p:cNvSpPr txBox="1"/>
          <p:nvPr/>
        </p:nvSpPr>
        <p:spPr>
          <a:xfrm>
            <a:off x="7032104" y="3934798"/>
            <a:ext cx="3744416"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Aprendizaje contextual sintetizado</a:t>
            </a:r>
          </a:p>
        </p:txBody>
      </p:sp>
      <p:sp>
        <p:nvSpPr>
          <p:cNvPr id="24" name="TextBox 23">
            <a:extLst>
              <a:ext uri="{FF2B5EF4-FFF2-40B4-BE49-F238E27FC236}">
                <a16:creationId xmlns:a16="http://schemas.microsoft.com/office/drawing/2014/main" id="{34984170-A44F-0749-BC5E-D1BF9F750BFB}"/>
              </a:ext>
            </a:extLst>
          </p:cNvPr>
          <p:cNvSpPr txBox="1"/>
          <p:nvPr/>
        </p:nvSpPr>
        <p:spPr>
          <a:xfrm>
            <a:off x="7451092" y="4725145"/>
            <a:ext cx="3109404"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Útil, organizada, estructurada</a:t>
            </a:r>
          </a:p>
        </p:txBody>
      </p:sp>
      <p:sp>
        <p:nvSpPr>
          <p:cNvPr id="25" name="TextBox 24">
            <a:extLst>
              <a:ext uri="{FF2B5EF4-FFF2-40B4-BE49-F238E27FC236}">
                <a16:creationId xmlns:a16="http://schemas.microsoft.com/office/drawing/2014/main" id="{DDFAC3BD-2FC3-544A-822F-B03B22E2C1D1}"/>
              </a:ext>
            </a:extLst>
          </p:cNvPr>
          <p:cNvSpPr txBox="1"/>
          <p:nvPr/>
        </p:nvSpPr>
        <p:spPr>
          <a:xfrm>
            <a:off x="7883140" y="5446966"/>
            <a:ext cx="278486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Hechos, números; requiriendo análisis</a:t>
            </a:r>
          </a:p>
        </p:txBody>
      </p:sp>
      <p:sp>
        <p:nvSpPr>
          <p:cNvPr id="29" name="Bent-Up Arrow 28">
            <a:extLst>
              <a:ext uri="{FF2B5EF4-FFF2-40B4-BE49-F238E27FC236}">
                <a16:creationId xmlns:a16="http://schemas.microsoft.com/office/drawing/2014/main" id="{29B9B541-D683-914C-968E-5D8351664D23}"/>
              </a:ext>
            </a:extLst>
          </p:cNvPr>
          <p:cNvSpPr/>
          <p:nvPr/>
        </p:nvSpPr>
        <p:spPr>
          <a:xfrm rot="5400000" flipH="1">
            <a:off x="4726669" y="4236998"/>
            <a:ext cx="259579" cy="569216"/>
          </a:xfrm>
          <a:prstGeom prst="bentUp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Bent-Up Arrow 29">
            <a:extLst>
              <a:ext uri="{FF2B5EF4-FFF2-40B4-BE49-F238E27FC236}">
                <a16:creationId xmlns:a16="http://schemas.microsoft.com/office/drawing/2014/main" id="{F9900E2D-A6B0-9C43-984B-F85DE344E5C7}"/>
              </a:ext>
            </a:extLst>
          </p:cNvPr>
          <p:cNvSpPr/>
          <p:nvPr/>
        </p:nvSpPr>
        <p:spPr>
          <a:xfrm rot="5400000" flipH="1">
            <a:off x="4241443" y="5116190"/>
            <a:ext cx="259579" cy="569216"/>
          </a:xfrm>
          <a:prstGeom prst="bentUp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Bent-Up Arrow 30">
            <a:extLst>
              <a:ext uri="{FF2B5EF4-FFF2-40B4-BE49-F238E27FC236}">
                <a16:creationId xmlns:a16="http://schemas.microsoft.com/office/drawing/2014/main" id="{EC9806B0-DC5F-2648-9599-7F6A016B8FAA}"/>
              </a:ext>
            </a:extLst>
          </p:cNvPr>
          <p:cNvSpPr/>
          <p:nvPr/>
        </p:nvSpPr>
        <p:spPr>
          <a:xfrm rot="5400000" flipH="1">
            <a:off x="5105539" y="3425744"/>
            <a:ext cx="259579" cy="569216"/>
          </a:xfrm>
          <a:prstGeom prst="bentUp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BB26DEB3-EB40-AD4D-A139-05B69038908D}"/>
              </a:ext>
            </a:extLst>
          </p:cNvPr>
          <p:cNvSpPr txBox="1"/>
          <p:nvPr/>
        </p:nvSpPr>
        <p:spPr>
          <a:xfrm>
            <a:off x="8544271" y="6165304"/>
            <a:ext cx="33991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lumMod val="50000"/>
                  </a:prstClr>
                </a:solidFill>
                <a:effectLst/>
                <a:uLnTx/>
                <a:uFillTx/>
                <a:latin typeface="Calibri"/>
                <a:ea typeface="+mn-ea"/>
                <a:cs typeface="+mn-cs"/>
              </a:rPr>
              <a:t>Programa Oficial de Estudios 2.4 d</a:t>
            </a:r>
          </a:p>
        </p:txBody>
      </p:sp>
      <p:sp>
        <p:nvSpPr>
          <p:cNvPr id="3" name="CuadroTexto 2">
            <a:extLst>
              <a:ext uri="{FF2B5EF4-FFF2-40B4-BE49-F238E27FC236}">
                <a16:creationId xmlns:a16="http://schemas.microsoft.com/office/drawing/2014/main" id="{37160B49-7211-7400-88EA-6D761D8CFA18}"/>
              </a:ext>
            </a:extLst>
          </p:cNvPr>
          <p:cNvSpPr txBox="1"/>
          <p:nvPr/>
        </p:nvSpPr>
        <p:spPr>
          <a:xfrm>
            <a:off x="406400" y="6165304"/>
            <a:ext cx="11182099" cy="461665"/>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C00000"/>
                </a:solidFill>
                <a:effectLst/>
                <a:uLnTx/>
                <a:uFillTx/>
                <a:latin typeface="Calibri"/>
                <a:ea typeface="+mn-ea"/>
                <a:cs typeface="+mn-cs"/>
              </a:rPr>
              <a:t>Si desea competir en la carrera de la IA defina su estrategia de datos</a:t>
            </a:r>
          </a:p>
        </p:txBody>
      </p:sp>
      <p:pic>
        <p:nvPicPr>
          <p:cNvPr id="6" name="Imagen 5">
            <a:extLst>
              <a:ext uri="{FF2B5EF4-FFF2-40B4-BE49-F238E27FC236}">
                <a16:creationId xmlns:a16="http://schemas.microsoft.com/office/drawing/2014/main" id="{5A4DD3D9-3439-3409-2E6C-9850E7346DC6}"/>
              </a:ext>
            </a:extLst>
          </p:cNvPr>
          <p:cNvPicPr>
            <a:picLocks noChangeAspect="1"/>
          </p:cNvPicPr>
          <p:nvPr/>
        </p:nvPicPr>
        <p:blipFill>
          <a:blip r:embed="rId3"/>
          <a:stretch>
            <a:fillRect/>
          </a:stretch>
        </p:blipFill>
        <p:spPr>
          <a:xfrm>
            <a:off x="9593224" y="6194812"/>
            <a:ext cx="2314898" cy="762106"/>
          </a:xfrm>
          <a:prstGeom prst="rect">
            <a:avLst/>
          </a:prstGeom>
        </p:spPr>
      </p:pic>
    </p:spTree>
    <p:extLst>
      <p:ext uri="{BB962C8B-B14F-4D97-AF65-F5344CB8AC3E}">
        <p14:creationId xmlns:p14="http://schemas.microsoft.com/office/powerpoint/2010/main" val="3818298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I, Machine Learning, and Deep Learning: Key Differences Explained">
            <a:extLst>
              <a:ext uri="{FF2B5EF4-FFF2-40B4-BE49-F238E27FC236}">
                <a16:creationId xmlns:a16="http://schemas.microsoft.com/office/drawing/2014/main" id="{18439113-4887-F166-7A38-5DCAD371AC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902" y="0"/>
            <a:ext cx="1066283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14EBEA14-9208-112C-2248-33F87D38E188}"/>
              </a:ext>
            </a:extLst>
          </p:cNvPr>
          <p:cNvSpPr txBox="1"/>
          <p:nvPr/>
        </p:nvSpPr>
        <p:spPr>
          <a:xfrm>
            <a:off x="1817783" y="1599533"/>
            <a:ext cx="2930487" cy="923330"/>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Bierstadt"/>
                <a:ea typeface="+mn-ea"/>
                <a:cs typeface="+mn-cs"/>
              </a:rPr>
              <a:t>Una ciencia dedicada a que las máquinas piensen y actúen como humanos</a:t>
            </a:r>
          </a:p>
        </p:txBody>
      </p:sp>
      <p:sp>
        <p:nvSpPr>
          <p:cNvPr id="3" name="CuadroTexto 2">
            <a:extLst>
              <a:ext uri="{FF2B5EF4-FFF2-40B4-BE49-F238E27FC236}">
                <a16:creationId xmlns:a16="http://schemas.microsoft.com/office/drawing/2014/main" id="{60A9598A-002F-C7DD-6F09-D026B0750612}"/>
              </a:ext>
            </a:extLst>
          </p:cNvPr>
          <p:cNvSpPr txBox="1"/>
          <p:nvPr/>
        </p:nvSpPr>
        <p:spPr>
          <a:xfrm>
            <a:off x="5435794" y="1840069"/>
            <a:ext cx="2705667" cy="1200329"/>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Bierstadt"/>
                <a:ea typeface="+mn-ea"/>
                <a:cs typeface="+mn-cs"/>
              </a:rPr>
              <a:t>Focalizada en habilitar a las computadoras a desarrollar tareas sin una programación explícita</a:t>
            </a:r>
          </a:p>
        </p:txBody>
      </p:sp>
      <p:sp>
        <p:nvSpPr>
          <p:cNvPr id="4" name="CuadroTexto 3">
            <a:extLst>
              <a:ext uri="{FF2B5EF4-FFF2-40B4-BE49-F238E27FC236}">
                <a16:creationId xmlns:a16="http://schemas.microsoft.com/office/drawing/2014/main" id="{BEBFCD78-2824-F5A8-DA4A-7D2A7BB780C0}"/>
              </a:ext>
            </a:extLst>
          </p:cNvPr>
          <p:cNvSpPr txBox="1"/>
          <p:nvPr/>
        </p:nvSpPr>
        <p:spPr>
          <a:xfrm>
            <a:off x="8560916" y="2071423"/>
            <a:ext cx="2930487" cy="923330"/>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Bierstadt"/>
                <a:ea typeface="+mn-ea"/>
                <a:cs typeface="+mn-cs"/>
              </a:rPr>
              <a:t>Un subconjunto de ML basado en redes neuronales artificiales.</a:t>
            </a:r>
          </a:p>
        </p:txBody>
      </p:sp>
      <p:sp>
        <p:nvSpPr>
          <p:cNvPr id="5" name="CuadroTexto 4">
            <a:extLst>
              <a:ext uri="{FF2B5EF4-FFF2-40B4-BE49-F238E27FC236}">
                <a16:creationId xmlns:a16="http://schemas.microsoft.com/office/drawing/2014/main" id="{A2998880-BE1B-EB85-0771-35FDA806BA73}"/>
              </a:ext>
            </a:extLst>
          </p:cNvPr>
          <p:cNvSpPr txBox="1"/>
          <p:nvPr/>
        </p:nvSpPr>
        <p:spPr>
          <a:xfrm>
            <a:off x="9485523" y="6147412"/>
            <a:ext cx="1751682" cy="407624"/>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0000"/>
              </a:solidFill>
              <a:effectLst/>
              <a:uLnTx/>
              <a:uFillTx/>
              <a:latin typeface="Bierstadt"/>
              <a:ea typeface="+mn-ea"/>
              <a:cs typeface="+mn-cs"/>
            </a:endParaRPr>
          </a:p>
        </p:txBody>
      </p:sp>
      <p:pic>
        <p:nvPicPr>
          <p:cNvPr id="7" name="Imagen 6">
            <a:extLst>
              <a:ext uri="{FF2B5EF4-FFF2-40B4-BE49-F238E27FC236}">
                <a16:creationId xmlns:a16="http://schemas.microsoft.com/office/drawing/2014/main" id="{DA83067D-545A-44ED-4E23-8C15FDAC7F53}"/>
              </a:ext>
            </a:extLst>
          </p:cNvPr>
          <p:cNvPicPr>
            <a:picLocks noChangeAspect="1"/>
          </p:cNvPicPr>
          <p:nvPr/>
        </p:nvPicPr>
        <p:blipFill>
          <a:blip r:embed="rId3"/>
          <a:stretch>
            <a:fillRect/>
          </a:stretch>
        </p:blipFill>
        <p:spPr>
          <a:xfrm>
            <a:off x="9691705" y="6095894"/>
            <a:ext cx="2314898" cy="762106"/>
          </a:xfrm>
          <a:prstGeom prst="rect">
            <a:avLst/>
          </a:prstGeom>
        </p:spPr>
      </p:pic>
    </p:spTree>
    <p:extLst>
      <p:ext uri="{BB962C8B-B14F-4D97-AF65-F5344CB8AC3E}">
        <p14:creationId xmlns:p14="http://schemas.microsoft.com/office/powerpoint/2010/main" val="2552203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CF36A4A7-97AE-1365-612B-D550A01303E2}"/>
              </a:ext>
            </a:extLst>
          </p:cNvPr>
          <p:cNvGraphicFramePr>
            <a:graphicFrameLocks noGrp="1"/>
          </p:cNvGraphicFramePr>
          <p:nvPr/>
        </p:nvGraphicFramePr>
        <p:xfrm>
          <a:off x="120770" y="112143"/>
          <a:ext cx="11921705" cy="6203994"/>
        </p:xfrm>
        <a:graphic>
          <a:graphicData uri="http://schemas.openxmlformats.org/drawingml/2006/table">
            <a:tbl>
              <a:tblPr firstRow="1" bandRow="1">
                <a:tableStyleId>{5C22544A-7EE6-4342-B048-85BDC9FD1C3A}</a:tableStyleId>
              </a:tblPr>
              <a:tblGrid>
                <a:gridCol w="2303253">
                  <a:extLst>
                    <a:ext uri="{9D8B030D-6E8A-4147-A177-3AD203B41FA5}">
                      <a16:colId xmlns:a16="http://schemas.microsoft.com/office/drawing/2014/main" val="3591561679"/>
                    </a:ext>
                  </a:extLst>
                </a:gridCol>
                <a:gridCol w="5477773">
                  <a:extLst>
                    <a:ext uri="{9D8B030D-6E8A-4147-A177-3AD203B41FA5}">
                      <a16:colId xmlns:a16="http://schemas.microsoft.com/office/drawing/2014/main" val="3285827781"/>
                    </a:ext>
                  </a:extLst>
                </a:gridCol>
                <a:gridCol w="4140679">
                  <a:extLst>
                    <a:ext uri="{9D8B030D-6E8A-4147-A177-3AD203B41FA5}">
                      <a16:colId xmlns:a16="http://schemas.microsoft.com/office/drawing/2014/main" val="1962857137"/>
                    </a:ext>
                  </a:extLst>
                </a:gridCol>
              </a:tblGrid>
              <a:tr h="949365">
                <a:tc>
                  <a:txBody>
                    <a:bodyPr/>
                    <a:lstStyle/>
                    <a:p>
                      <a:pPr algn="ctr">
                        <a:buNone/>
                      </a:pPr>
                      <a:r>
                        <a:rPr lang="es-ES" dirty="0"/>
                        <a:t>Aspecto</a:t>
                      </a:r>
                    </a:p>
                  </a:txBody>
                  <a:tcPr anchor="ctr">
                    <a:solidFill>
                      <a:srgbClr val="00B0F0"/>
                    </a:solidFill>
                  </a:tcPr>
                </a:tc>
                <a:tc>
                  <a:txBody>
                    <a:bodyPr/>
                    <a:lstStyle/>
                    <a:p>
                      <a:pPr algn="ctr">
                        <a:buNone/>
                      </a:pPr>
                      <a:r>
                        <a:rPr lang="es-ES" sz="2400" b="1" dirty="0">
                          <a:solidFill>
                            <a:srgbClr val="FF0000"/>
                          </a:solidFill>
                          <a:highlight>
                            <a:srgbClr val="00FFFF"/>
                          </a:highlight>
                        </a:rPr>
                        <a:t>IA Generativa</a:t>
                      </a:r>
                      <a:r>
                        <a:rPr lang="es-ES" sz="2000" b="1" dirty="0">
                          <a:solidFill>
                            <a:srgbClr val="FF0000"/>
                          </a:solidFill>
                        </a:rPr>
                        <a:t>: Transformers (2017) </a:t>
                      </a:r>
                    </a:p>
                    <a:p>
                      <a:pPr algn="ctr">
                        <a:buNone/>
                      </a:pPr>
                      <a:r>
                        <a:rPr lang="es-ES" sz="2000" b="1" dirty="0">
                          <a:solidFill>
                            <a:srgbClr val="FF0000"/>
                          </a:solidFill>
                        </a:rPr>
                        <a:t>Aprendizaje </a:t>
                      </a:r>
                      <a:r>
                        <a:rPr lang="es-ES" sz="2000" b="1" dirty="0" err="1">
                          <a:solidFill>
                            <a:srgbClr val="FF0000"/>
                          </a:solidFill>
                        </a:rPr>
                        <a:t>Autosupervisado</a:t>
                      </a:r>
                      <a:r>
                        <a:rPr lang="es-ES" sz="2000" b="1" dirty="0">
                          <a:solidFill>
                            <a:srgbClr val="FF0000"/>
                          </a:solidFill>
                        </a:rPr>
                        <a:t> + Estrategia de recolección, </a:t>
                      </a:r>
                      <a:r>
                        <a:rPr lang="es-ES" sz="2000" b="1" dirty="0" err="1">
                          <a:solidFill>
                            <a:srgbClr val="FF0000"/>
                          </a:solidFill>
                        </a:rPr>
                        <a:t>almacenamento</a:t>
                      </a:r>
                      <a:r>
                        <a:rPr lang="es-ES" sz="2000" b="1" dirty="0">
                          <a:solidFill>
                            <a:srgbClr val="FF0000"/>
                          </a:solidFill>
                        </a:rPr>
                        <a:t> y uso de datos</a:t>
                      </a:r>
                    </a:p>
                  </a:txBody>
                  <a:tcPr anchor="ctr">
                    <a:solidFill>
                      <a:srgbClr val="FFFF00"/>
                    </a:solidFill>
                  </a:tcPr>
                </a:tc>
                <a:tc>
                  <a:txBody>
                    <a:bodyPr/>
                    <a:lstStyle/>
                    <a:p>
                      <a:pPr algn="ctr">
                        <a:buNone/>
                      </a:pPr>
                      <a:r>
                        <a:rPr lang="es-ES" dirty="0"/>
                        <a:t>Machine </a:t>
                      </a:r>
                      <a:r>
                        <a:rPr lang="es-ES" dirty="0" err="1"/>
                        <a:t>Learning</a:t>
                      </a:r>
                      <a:r>
                        <a:rPr lang="es-ES" dirty="0"/>
                        <a:t>: </a:t>
                      </a:r>
                    </a:p>
                    <a:p>
                      <a:pPr algn="ctr">
                        <a:buNone/>
                      </a:pPr>
                      <a:r>
                        <a:rPr lang="es-ES" dirty="0"/>
                        <a:t>“Lo que </a:t>
                      </a:r>
                      <a:r>
                        <a:rPr lang="es-ES" dirty="0" err="1"/>
                        <a:t>fue,será</a:t>
                      </a:r>
                      <a:r>
                        <a:rPr lang="es-ES" dirty="0"/>
                        <a:t>”</a:t>
                      </a:r>
                    </a:p>
                  </a:txBody>
                  <a:tcPr anchor="ctr"/>
                </a:tc>
                <a:extLst>
                  <a:ext uri="{0D108BD9-81ED-4DB2-BD59-A6C34878D82A}">
                    <a16:rowId xmlns:a16="http://schemas.microsoft.com/office/drawing/2014/main" val="2113090984"/>
                  </a:ext>
                </a:extLst>
              </a:tr>
              <a:tr h="1057864">
                <a:tc>
                  <a:txBody>
                    <a:bodyPr/>
                    <a:lstStyle/>
                    <a:p>
                      <a:pPr>
                        <a:buNone/>
                      </a:pPr>
                      <a:r>
                        <a:rPr lang="es-ES" b="1" dirty="0">
                          <a:solidFill>
                            <a:srgbClr val="7030A0"/>
                          </a:solidFill>
                        </a:rPr>
                        <a:t>Propósito y Arquitecturas</a:t>
                      </a:r>
                    </a:p>
                  </a:txBody>
                  <a:tcPr anchor="ctr">
                    <a:solidFill>
                      <a:srgbClr val="00B0F0"/>
                    </a:solidFill>
                  </a:tcPr>
                </a:tc>
                <a:tc>
                  <a:txBody>
                    <a:bodyPr/>
                    <a:lstStyle/>
                    <a:p>
                      <a:pPr>
                        <a:buNone/>
                      </a:pPr>
                      <a:r>
                        <a:rPr lang="es-ES" b="0" dirty="0">
                          <a:solidFill>
                            <a:srgbClr val="FF0000"/>
                          </a:solidFill>
                        </a:rPr>
                        <a:t>Hay que asignar la propiedad/responsabilidad de cada dato. Lograr Representaciones generalizables y adaptables Crear contenido original y contextual. Proactividad Personalización y Entrenamiento. </a:t>
                      </a:r>
                    </a:p>
                  </a:txBody>
                  <a:tcPr anchor="ctr">
                    <a:solidFill>
                      <a:srgbClr val="FFFF00"/>
                    </a:solidFill>
                  </a:tcPr>
                </a:tc>
                <a:tc>
                  <a:txBody>
                    <a:bodyPr/>
                    <a:lstStyle/>
                    <a:p>
                      <a:pPr>
                        <a:buNone/>
                      </a:pPr>
                      <a:r>
                        <a:rPr lang="es-ES" dirty="0"/>
                        <a:t>Analizar datos anotados que los humanos etiquetarían para predecir o clasificar. La principal fragmentación es la de los datos</a:t>
                      </a:r>
                    </a:p>
                  </a:txBody>
                  <a:tcPr anchor="ctr"/>
                </a:tc>
                <a:extLst>
                  <a:ext uri="{0D108BD9-81ED-4DB2-BD59-A6C34878D82A}">
                    <a16:rowId xmlns:a16="http://schemas.microsoft.com/office/drawing/2014/main" val="2656496728"/>
                  </a:ext>
                </a:extLst>
              </a:tr>
              <a:tr h="843871">
                <a:tc>
                  <a:txBody>
                    <a:bodyPr/>
                    <a:lstStyle/>
                    <a:p>
                      <a:pPr>
                        <a:buNone/>
                      </a:pPr>
                      <a:r>
                        <a:rPr lang="es-ES" b="1">
                          <a:solidFill>
                            <a:srgbClr val="7030A0"/>
                          </a:solidFill>
                        </a:rPr>
                        <a:t>Tipo de salida</a:t>
                      </a:r>
                    </a:p>
                  </a:txBody>
                  <a:tcPr anchor="ctr">
                    <a:solidFill>
                      <a:srgbClr val="00B0F0"/>
                    </a:solidFill>
                  </a:tcPr>
                </a:tc>
                <a:tc>
                  <a:txBody>
                    <a:bodyPr/>
                    <a:lstStyle/>
                    <a:p>
                      <a:pPr>
                        <a:buNone/>
                      </a:pPr>
                      <a:r>
                        <a:rPr lang="es-ES" b="0" dirty="0">
                          <a:solidFill>
                            <a:srgbClr val="FF0000"/>
                          </a:solidFill>
                        </a:rPr>
                        <a:t>Texto, imágenes, lenguaje natural, informes clínicos y auditorias automáticas. Traducciones, síntesis y alertas automáticas.</a:t>
                      </a:r>
                    </a:p>
                  </a:txBody>
                  <a:tcPr anchor="ctr">
                    <a:solidFill>
                      <a:srgbClr val="FFFF00"/>
                    </a:solidFill>
                  </a:tcPr>
                </a:tc>
                <a:tc>
                  <a:txBody>
                    <a:bodyPr/>
                    <a:lstStyle/>
                    <a:p>
                      <a:pPr>
                        <a:buNone/>
                      </a:pPr>
                      <a:r>
                        <a:rPr lang="es-ES" dirty="0"/>
                        <a:t>Etiquetas, probabilidades, decisiones automatizadas. Costoso y consume tiempo, puede amplificar errores</a:t>
                      </a:r>
                    </a:p>
                  </a:txBody>
                  <a:tcPr anchor="ctr"/>
                </a:tc>
                <a:extLst>
                  <a:ext uri="{0D108BD9-81ED-4DB2-BD59-A6C34878D82A}">
                    <a16:rowId xmlns:a16="http://schemas.microsoft.com/office/drawing/2014/main" val="3686049122"/>
                  </a:ext>
                </a:extLst>
              </a:tr>
              <a:tr h="1057864">
                <a:tc>
                  <a:txBody>
                    <a:bodyPr/>
                    <a:lstStyle/>
                    <a:p>
                      <a:pPr>
                        <a:buNone/>
                      </a:pPr>
                      <a:r>
                        <a:rPr lang="es-ES" b="1">
                          <a:solidFill>
                            <a:srgbClr val="7030A0"/>
                          </a:solidFill>
                        </a:rPr>
                        <a:t>Aplicación en salud</a:t>
                      </a:r>
                    </a:p>
                  </a:txBody>
                  <a:tcPr anchor="ctr">
                    <a:solidFill>
                      <a:srgbClr val="00B0F0"/>
                    </a:solidFill>
                  </a:tcPr>
                </a:tc>
                <a:tc>
                  <a:txBody>
                    <a:bodyPr/>
                    <a:lstStyle/>
                    <a:p>
                      <a:pPr>
                        <a:buNone/>
                      </a:pPr>
                      <a:r>
                        <a:rPr lang="es-ES" b="0" dirty="0">
                          <a:solidFill>
                            <a:srgbClr val="FF0000"/>
                          </a:solidFill>
                        </a:rPr>
                        <a:t>Comunicación, formación, simulación. Diagnóstico distal Análisis de Sentimientos en RRSS, Prescripción de intervenciones eficaces. Mas económico y fácil de implementar.</a:t>
                      </a:r>
                    </a:p>
                  </a:txBody>
                  <a:tcPr anchor="ctr">
                    <a:solidFill>
                      <a:srgbClr val="FFFF00"/>
                    </a:solidFill>
                  </a:tcPr>
                </a:tc>
                <a:tc>
                  <a:txBody>
                    <a:bodyPr/>
                    <a:lstStyle/>
                    <a:p>
                      <a:pPr>
                        <a:buNone/>
                      </a:pPr>
                      <a:r>
                        <a:rPr lang="es-ES" dirty="0"/>
                        <a:t>Detección de anomalías Diagnóstico, auditoría, planificación. Segmentación. Solo en grandes instituciones y en tareas específicas</a:t>
                      </a:r>
                    </a:p>
                  </a:txBody>
                  <a:tcPr anchor="ctr"/>
                </a:tc>
                <a:extLst>
                  <a:ext uri="{0D108BD9-81ED-4DB2-BD59-A6C34878D82A}">
                    <a16:rowId xmlns:a16="http://schemas.microsoft.com/office/drawing/2014/main" val="1412219490"/>
                  </a:ext>
                </a:extLst>
              </a:tr>
              <a:tr h="813741">
                <a:tc>
                  <a:txBody>
                    <a:bodyPr/>
                    <a:lstStyle/>
                    <a:p>
                      <a:pPr>
                        <a:buNone/>
                      </a:pPr>
                      <a:r>
                        <a:rPr lang="es-ES" b="1">
                          <a:solidFill>
                            <a:srgbClr val="7030A0"/>
                          </a:solidFill>
                        </a:rPr>
                        <a:t>Interacción con humanos</a:t>
                      </a:r>
                    </a:p>
                  </a:txBody>
                  <a:tcPr anchor="ctr">
                    <a:solidFill>
                      <a:srgbClr val="00B0F0"/>
                    </a:solidFill>
                  </a:tcPr>
                </a:tc>
                <a:tc>
                  <a:txBody>
                    <a:bodyPr/>
                    <a:lstStyle/>
                    <a:p>
                      <a:pPr>
                        <a:buNone/>
                      </a:pPr>
                      <a:r>
                        <a:rPr lang="es-ES" b="0" dirty="0">
                          <a:solidFill>
                            <a:srgbClr val="FF0000"/>
                          </a:solidFill>
                        </a:rPr>
                        <a:t>Conversacional, creativa. </a:t>
                      </a:r>
                      <a:r>
                        <a:rPr lang="es-ES" b="0" dirty="0" err="1">
                          <a:solidFill>
                            <a:srgbClr val="FF0000"/>
                          </a:solidFill>
                        </a:rPr>
                        <a:t>Chabots</a:t>
                      </a:r>
                      <a:r>
                        <a:rPr lang="es-ES" b="0" dirty="0">
                          <a:solidFill>
                            <a:srgbClr val="FF0000"/>
                          </a:solidFill>
                        </a:rPr>
                        <a:t> clínicos avanzados con tono local. Creatividad Multimedial. Puede componer música, videos, avatares, etc.</a:t>
                      </a:r>
                    </a:p>
                  </a:txBody>
                  <a:tcPr anchor="ctr">
                    <a:solidFill>
                      <a:srgbClr val="FFFF00"/>
                    </a:solidFill>
                  </a:tcPr>
                </a:tc>
                <a:tc>
                  <a:txBody>
                    <a:bodyPr/>
                    <a:lstStyle/>
                    <a:p>
                      <a:pPr>
                        <a:buNone/>
                      </a:pPr>
                      <a:r>
                        <a:rPr lang="es-ES" dirty="0"/>
                        <a:t>Analítica, técnica, Mejora Eficiencia Operativa. Vulnerabilidades.</a:t>
                      </a:r>
                    </a:p>
                  </a:txBody>
                  <a:tcPr anchor="ctr"/>
                </a:tc>
                <a:extLst>
                  <a:ext uri="{0D108BD9-81ED-4DB2-BD59-A6C34878D82A}">
                    <a16:rowId xmlns:a16="http://schemas.microsoft.com/office/drawing/2014/main" val="2608828439"/>
                  </a:ext>
                </a:extLst>
              </a:tr>
              <a:tr h="930954">
                <a:tc>
                  <a:txBody>
                    <a:bodyPr/>
                    <a:lstStyle/>
                    <a:p>
                      <a:pPr>
                        <a:buNone/>
                      </a:pPr>
                      <a:r>
                        <a:rPr lang="es-ES" b="1" dirty="0">
                          <a:solidFill>
                            <a:srgbClr val="7030A0"/>
                          </a:solidFill>
                        </a:rPr>
                        <a:t>Ejemplo en gestión pública</a:t>
                      </a:r>
                    </a:p>
                  </a:txBody>
                  <a:tcPr anchor="ctr">
                    <a:solidFill>
                      <a:srgbClr val="00B0F0"/>
                    </a:solidFill>
                  </a:tcPr>
                </a:tc>
                <a:tc>
                  <a:txBody>
                    <a:bodyPr/>
                    <a:lstStyle/>
                    <a:p>
                      <a:pPr>
                        <a:buNone/>
                      </a:pPr>
                      <a:r>
                        <a:rPr lang="es-ES" b="0" dirty="0">
                          <a:solidFill>
                            <a:srgbClr val="FF0000"/>
                          </a:solidFill>
                        </a:rPr>
                        <a:t>Nuevas políticas y procedimientos de los datos. Generar informes adaptados para diferentes audiencias y casos de uso introducidos</a:t>
                      </a:r>
                    </a:p>
                  </a:txBody>
                  <a:tcPr anchor="ctr">
                    <a:solidFill>
                      <a:srgbClr val="FFFF00"/>
                    </a:solidFill>
                  </a:tcPr>
                </a:tc>
                <a:tc>
                  <a:txBody>
                    <a:bodyPr/>
                    <a:lstStyle/>
                    <a:p>
                      <a:pPr>
                        <a:buNone/>
                      </a:pPr>
                      <a:r>
                        <a:rPr lang="es-ES" dirty="0"/>
                        <a:t>Predecir uso de recursos por región. </a:t>
                      </a:r>
                    </a:p>
                  </a:txBody>
                  <a:tcPr anchor="ctr"/>
                </a:tc>
                <a:extLst>
                  <a:ext uri="{0D108BD9-81ED-4DB2-BD59-A6C34878D82A}">
                    <a16:rowId xmlns:a16="http://schemas.microsoft.com/office/drawing/2014/main" val="3174110283"/>
                  </a:ext>
                </a:extLst>
              </a:tr>
            </a:tbl>
          </a:graphicData>
        </a:graphic>
      </p:graphicFrame>
      <p:pic>
        <p:nvPicPr>
          <p:cNvPr id="6" name="Imagen 5">
            <a:extLst>
              <a:ext uri="{FF2B5EF4-FFF2-40B4-BE49-F238E27FC236}">
                <a16:creationId xmlns:a16="http://schemas.microsoft.com/office/drawing/2014/main" id="{A032048D-FE38-30B1-9D50-4C5823F7C10C}"/>
              </a:ext>
            </a:extLst>
          </p:cNvPr>
          <p:cNvPicPr>
            <a:picLocks noChangeAspect="1"/>
          </p:cNvPicPr>
          <p:nvPr/>
        </p:nvPicPr>
        <p:blipFill>
          <a:blip r:embed="rId2"/>
          <a:stretch>
            <a:fillRect/>
          </a:stretch>
        </p:blipFill>
        <p:spPr>
          <a:xfrm>
            <a:off x="9877102" y="5998953"/>
            <a:ext cx="2314898" cy="762106"/>
          </a:xfrm>
          <a:prstGeom prst="rect">
            <a:avLst/>
          </a:prstGeom>
        </p:spPr>
      </p:pic>
    </p:spTree>
    <p:extLst>
      <p:ext uri="{BB962C8B-B14F-4D97-AF65-F5344CB8AC3E}">
        <p14:creationId xmlns:p14="http://schemas.microsoft.com/office/powerpoint/2010/main" val="3918519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FE27F21-0A4B-C92E-E7C1-5EDD1F494EBB}"/>
              </a:ext>
            </a:extLst>
          </p:cNvPr>
          <p:cNvSpPr>
            <a:spLocks noGrp="1"/>
          </p:cNvSpPr>
          <p:nvPr>
            <p:ph type="title"/>
          </p:nvPr>
        </p:nvSpPr>
        <p:spPr>
          <a:xfrm>
            <a:off x="1090665" y="169164"/>
            <a:ext cx="10168128" cy="1179576"/>
          </a:xfrm>
        </p:spPr>
        <p:txBody>
          <a:bodyPr>
            <a:normAutofit/>
          </a:bodyPr>
          <a:lstStyle/>
          <a:p>
            <a:r>
              <a:rPr lang="es-ES" sz="4000" dirty="0"/>
              <a:t>Falsas opciones</a:t>
            </a:r>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7" name="Rectangle 1">
            <a:extLst>
              <a:ext uri="{FF2B5EF4-FFF2-40B4-BE49-F238E27FC236}">
                <a16:creationId xmlns:a16="http://schemas.microsoft.com/office/drawing/2014/main" id="{396FD01B-A195-C52E-811F-223934F405EF}"/>
              </a:ext>
            </a:extLst>
          </p:cNvPr>
          <p:cNvGraphicFramePr>
            <a:graphicFrameLocks noGrp="1"/>
          </p:cNvGraphicFramePr>
          <p:nvPr>
            <p:ph idx="1"/>
          </p:nvPr>
        </p:nvGraphicFramePr>
        <p:xfrm>
          <a:off x="466344" y="1212783"/>
          <a:ext cx="11324603" cy="5462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70DB96FD-F66D-0657-90B8-05BD0C984A2E}"/>
              </a:ext>
            </a:extLst>
          </p:cNvPr>
          <p:cNvPicPr>
            <a:picLocks noChangeAspect="1"/>
          </p:cNvPicPr>
          <p:nvPr/>
        </p:nvPicPr>
        <p:blipFill>
          <a:blip r:embed="rId7"/>
          <a:stretch>
            <a:fillRect/>
          </a:stretch>
        </p:blipFill>
        <p:spPr>
          <a:xfrm>
            <a:off x="9637834" y="0"/>
            <a:ext cx="2316681" cy="762066"/>
          </a:xfrm>
          <a:prstGeom prst="rect">
            <a:avLst/>
          </a:prstGeom>
        </p:spPr>
      </p:pic>
    </p:spTree>
    <p:extLst>
      <p:ext uri="{BB962C8B-B14F-4D97-AF65-F5344CB8AC3E}">
        <p14:creationId xmlns:p14="http://schemas.microsoft.com/office/powerpoint/2010/main" val="2736054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E34EA5BF-01C9-6CAD-B555-C0E391C77C13}"/>
              </a:ext>
            </a:extLst>
          </p:cNvPr>
          <p:cNvSpPr>
            <a:spLocks noGrp="1"/>
          </p:cNvSpPr>
          <p:nvPr>
            <p:ph type="title"/>
          </p:nvPr>
        </p:nvSpPr>
        <p:spPr>
          <a:xfrm>
            <a:off x="838200" y="365125"/>
            <a:ext cx="9842237" cy="1325563"/>
          </a:xfrm>
        </p:spPr>
        <p:txBody>
          <a:bodyPr>
            <a:normAutofit/>
          </a:bodyPr>
          <a:lstStyle/>
          <a:p>
            <a:pPr marL="228600" marR="0" lvl="0" indent="-228600" defTabSz="914400" rtl="0" eaLnBrk="1" fontAlgn="auto" latinLnBrk="0" hangingPunct="1">
              <a:spcBef>
                <a:spcPts val="1000"/>
              </a:spcBef>
              <a:spcAft>
                <a:spcPts val="0"/>
              </a:spcAft>
              <a:tabLst/>
              <a:defRPr/>
            </a:pPr>
            <a:r>
              <a:rPr kumimoji="0" lang="es-ES" sz="2200" b="1" i="0" u="none" strike="noStrike" kern="1200" cap="none" spc="0" normalizeH="0" baseline="0" noProof="0" dirty="0">
                <a:ln>
                  <a:noFill/>
                </a:ln>
                <a:effectLst/>
                <a:uLnTx/>
                <a:uFillTx/>
                <a:latin typeface="Aptos" panose="02110004020202020204"/>
                <a:ea typeface="+mn-ea"/>
                <a:cs typeface="+mn-cs"/>
              </a:rPr>
              <a:t>🧠 ¿La interoperabilidad termina con los datos aislados que impiden una visión integral de los casos en el terreno sanitario?</a:t>
            </a:r>
            <a:br>
              <a:rPr kumimoji="0" lang="es-ES" sz="2200" b="1" i="0" u="none" strike="noStrike" kern="1200" cap="none" spc="0" normalizeH="0" baseline="0" noProof="0" dirty="0">
                <a:ln>
                  <a:noFill/>
                </a:ln>
                <a:effectLst/>
                <a:uLnTx/>
                <a:uFillTx/>
                <a:latin typeface="Aptos" panose="02110004020202020204"/>
                <a:ea typeface="+mn-ea"/>
                <a:cs typeface="+mn-cs"/>
              </a:rPr>
            </a:br>
            <a:endParaRPr lang="es-ES" sz="2200" dirty="0"/>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3"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03882"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2662"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8342"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5" name="Marcador de contenido 2">
            <a:extLst>
              <a:ext uri="{FF2B5EF4-FFF2-40B4-BE49-F238E27FC236}">
                <a16:creationId xmlns:a16="http://schemas.microsoft.com/office/drawing/2014/main" id="{6D4501C9-6637-683F-794C-877B964BF90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95AB89A7-D146-44DD-C9E2-4CF29D54845A}"/>
              </a:ext>
            </a:extLst>
          </p:cNvPr>
          <p:cNvPicPr>
            <a:picLocks noChangeAspect="1"/>
          </p:cNvPicPr>
          <p:nvPr/>
        </p:nvPicPr>
        <p:blipFill>
          <a:blip r:embed="rId7"/>
          <a:stretch>
            <a:fillRect/>
          </a:stretch>
        </p:blipFill>
        <p:spPr>
          <a:xfrm>
            <a:off x="9815060" y="5930867"/>
            <a:ext cx="2316681" cy="762066"/>
          </a:xfrm>
          <a:prstGeom prst="rect">
            <a:avLst/>
          </a:prstGeom>
        </p:spPr>
      </p:pic>
    </p:spTree>
    <p:extLst>
      <p:ext uri="{BB962C8B-B14F-4D97-AF65-F5344CB8AC3E}">
        <p14:creationId xmlns:p14="http://schemas.microsoft.com/office/powerpoint/2010/main" val="3196303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7EB55539-AC21-35F2-DE75-AE54629A12D8}"/>
              </a:ext>
            </a:extLst>
          </p:cNvPr>
          <p:cNvGraphicFramePr>
            <a:graphicFrameLocks noGrp="1"/>
          </p:cNvGraphicFramePr>
          <p:nvPr/>
        </p:nvGraphicFramePr>
        <p:xfrm>
          <a:off x="-14514" y="0"/>
          <a:ext cx="12061371" cy="6534162"/>
        </p:xfrm>
        <a:graphic>
          <a:graphicData uri="http://schemas.openxmlformats.org/drawingml/2006/table">
            <a:tbl>
              <a:tblPr firstRow="1" bandRow="1">
                <a:tableStyleId>{5C22544A-7EE6-4342-B048-85BDC9FD1C3A}</a:tableStyleId>
              </a:tblPr>
              <a:tblGrid>
                <a:gridCol w="1436914">
                  <a:extLst>
                    <a:ext uri="{9D8B030D-6E8A-4147-A177-3AD203B41FA5}">
                      <a16:colId xmlns:a16="http://schemas.microsoft.com/office/drawing/2014/main" val="790574426"/>
                    </a:ext>
                  </a:extLst>
                </a:gridCol>
                <a:gridCol w="1727200">
                  <a:extLst>
                    <a:ext uri="{9D8B030D-6E8A-4147-A177-3AD203B41FA5}">
                      <a16:colId xmlns:a16="http://schemas.microsoft.com/office/drawing/2014/main" val="917836704"/>
                    </a:ext>
                  </a:extLst>
                </a:gridCol>
                <a:gridCol w="1843315">
                  <a:extLst>
                    <a:ext uri="{9D8B030D-6E8A-4147-A177-3AD203B41FA5}">
                      <a16:colId xmlns:a16="http://schemas.microsoft.com/office/drawing/2014/main" val="1469131017"/>
                    </a:ext>
                  </a:extLst>
                </a:gridCol>
                <a:gridCol w="1640114">
                  <a:extLst>
                    <a:ext uri="{9D8B030D-6E8A-4147-A177-3AD203B41FA5}">
                      <a16:colId xmlns:a16="http://schemas.microsoft.com/office/drawing/2014/main" val="1148221474"/>
                    </a:ext>
                  </a:extLst>
                </a:gridCol>
                <a:gridCol w="1770742">
                  <a:extLst>
                    <a:ext uri="{9D8B030D-6E8A-4147-A177-3AD203B41FA5}">
                      <a16:colId xmlns:a16="http://schemas.microsoft.com/office/drawing/2014/main" val="1395846682"/>
                    </a:ext>
                  </a:extLst>
                </a:gridCol>
                <a:gridCol w="1567543">
                  <a:extLst>
                    <a:ext uri="{9D8B030D-6E8A-4147-A177-3AD203B41FA5}">
                      <a16:colId xmlns:a16="http://schemas.microsoft.com/office/drawing/2014/main" val="1089259347"/>
                    </a:ext>
                  </a:extLst>
                </a:gridCol>
                <a:gridCol w="2075543">
                  <a:extLst>
                    <a:ext uri="{9D8B030D-6E8A-4147-A177-3AD203B41FA5}">
                      <a16:colId xmlns:a16="http://schemas.microsoft.com/office/drawing/2014/main" val="2544843306"/>
                    </a:ext>
                  </a:extLst>
                </a:gridCol>
              </a:tblGrid>
              <a:tr h="1598934">
                <a:tc>
                  <a:txBody>
                    <a:bodyPr/>
                    <a:lstStyle/>
                    <a:p>
                      <a:pPr>
                        <a:buNone/>
                      </a:pPr>
                      <a:r>
                        <a:rPr lang="es-ES" dirty="0"/>
                        <a:t>Plataforma</a:t>
                      </a:r>
                    </a:p>
                  </a:txBody>
                  <a:tcPr anchor="ctr"/>
                </a:tc>
                <a:tc>
                  <a:txBody>
                    <a:bodyPr/>
                    <a:lstStyle/>
                    <a:p>
                      <a:pPr>
                        <a:buNone/>
                      </a:pPr>
                      <a:r>
                        <a:rPr lang="es-ES"/>
                        <a:t>Interoperabilidad de formatos</a:t>
                      </a:r>
                    </a:p>
                  </a:txBody>
                  <a:tcPr anchor="ctr"/>
                </a:tc>
                <a:tc>
                  <a:txBody>
                    <a:bodyPr/>
                    <a:lstStyle/>
                    <a:p>
                      <a:pPr>
                        <a:buNone/>
                      </a:pPr>
                      <a:r>
                        <a:rPr lang="es-ES" dirty="0"/>
                        <a:t>Integración con sistemas clínicos</a:t>
                      </a:r>
                    </a:p>
                  </a:txBody>
                  <a:tcPr anchor="ctr"/>
                </a:tc>
                <a:tc>
                  <a:txBody>
                    <a:bodyPr/>
                    <a:lstStyle/>
                    <a:p>
                      <a:pPr>
                        <a:buNone/>
                      </a:pPr>
                      <a:r>
                        <a:rPr lang="es-ES"/>
                        <a:t>Manejo de imágenes médicas (DICOM)</a:t>
                      </a:r>
                    </a:p>
                  </a:txBody>
                  <a:tcPr anchor="ctr"/>
                </a:tc>
                <a:tc>
                  <a:txBody>
                    <a:bodyPr/>
                    <a:lstStyle/>
                    <a:p>
                      <a:pPr>
                        <a:buNone/>
                      </a:pPr>
                      <a:r>
                        <a:rPr lang="pt-BR"/>
                        <a:t>Procesamiento de audio/video clínico</a:t>
                      </a:r>
                    </a:p>
                  </a:txBody>
                  <a:tcPr anchor="ctr"/>
                </a:tc>
                <a:tc>
                  <a:txBody>
                    <a:bodyPr/>
                    <a:lstStyle/>
                    <a:p>
                      <a:pPr>
                        <a:buNone/>
                      </a:pPr>
                      <a:r>
                        <a:rPr lang="es-ES" dirty="0"/>
                        <a:t>Gestión de recetas</a:t>
                      </a:r>
                    </a:p>
                    <a:p>
                      <a:pPr>
                        <a:buNone/>
                      </a:pPr>
                      <a:r>
                        <a:rPr lang="es-ES" dirty="0"/>
                        <a:t>facturas electrónicas</a:t>
                      </a:r>
                    </a:p>
                  </a:txBody>
                  <a:tcPr anchor="ctr"/>
                </a:tc>
                <a:tc>
                  <a:txBody>
                    <a:bodyPr/>
                    <a:lstStyle/>
                    <a:p>
                      <a:pPr>
                        <a:buNone/>
                      </a:pPr>
                      <a:r>
                        <a:rPr lang="es-ES"/>
                        <a:t>Aplicación territorial en salud pública</a:t>
                      </a:r>
                    </a:p>
                  </a:txBody>
                  <a:tcPr anchor="ctr"/>
                </a:tc>
                <a:extLst>
                  <a:ext uri="{0D108BD9-81ED-4DB2-BD59-A6C34878D82A}">
                    <a16:rowId xmlns:a16="http://schemas.microsoft.com/office/drawing/2014/main" val="2543406036"/>
                  </a:ext>
                </a:extLst>
              </a:tr>
              <a:tr h="1598934">
                <a:tc>
                  <a:txBody>
                    <a:bodyPr/>
                    <a:lstStyle/>
                    <a:p>
                      <a:pPr>
                        <a:buNone/>
                      </a:pPr>
                      <a:r>
                        <a:rPr lang="es-ES" b="1"/>
                        <a:t>Palantir Foundry</a:t>
                      </a:r>
                      <a:endParaRPr lang="es-ES"/>
                    </a:p>
                  </a:txBody>
                  <a:tcPr anchor="ctr"/>
                </a:tc>
                <a:tc>
                  <a:txBody>
                    <a:bodyPr/>
                    <a:lstStyle/>
                    <a:p>
                      <a:pPr>
                        <a:buNone/>
                      </a:pPr>
                      <a:r>
                        <a:rPr lang="es-ES"/>
                        <a:t>Alta: estructurados, no estructurados, semánticos</a:t>
                      </a:r>
                    </a:p>
                  </a:txBody>
                  <a:tcPr anchor="ctr"/>
                </a:tc>
                <a:tc>
                  <a:txBody>
                    <a:bodyPr/>
                    <a:lstStyle/>
                    <a:p>
                      <a:pPr>
                        <a:buNone/>
                      </a:pPr>
                      <a:r>
                        <a:rPr lang="es-ES" dirty="0"/>
                        <a:t>Muy alta: HL7, FHIR, sistemas legados</a:t>
                      </a:r>
                    </a:p>
                  </a:txBody>
                  <a:tcPr anchor="ctr"/>
                </a:tc>
                <a:tc>
                  <a:txBody>
                    <a:bodyPr/>
                    <a:lstStyle/>
                    <a:p>
                      <a:pPr>
                        <a:buNone/>
                      </a:pPr>
                      <a:r>
                        <a:rPr lang="es-ES"/>
                        <a:t>Sí, con conectores y visualización integrada</a:t>
                      </a:r>
                    </a:p>
                  </a:txBody>
                  <a:tcPr anchor="ctr"/>
                </a:tc>
                <a:tc>
                  <a:txBody>
                    <a:bodyPr/>
                    <a:lstStyle/>
                    <a:p>
                      <a:pPr>
                        <a:buNone/>
                      </a:pPr>
                      <a:r>
                        <a:rPr lang="es-ES"/>
                        <a:t>Sí, con pipelines multimedia y anotación</a:t>
                      </a:r>
                    </a:p>
                  </a:txBody>
                  <a:tcPr anchor="ctr"/>
                </a:tc>
                <a:tc>
                  <a:txBody>
                    <a:bodyPr/>
                    <a:lstStyle/>
                    <a:p>
                      <a:pPr>
                        <a:buNone/>
                      </a:pPr>
                      <a:r>
                        <a:rPr lang="es-ES"/>
                        <a:t>Sí, con trazabilidad y control de acceso</a:t>
                      </a:r>
                    </a:p>
                  </a:txBody>
                  <a:tcPr anchor="ctr"/>
                </a:tc>
                <a:tc>
                  <a:txBody>
                    <a:bodyPr/>
                    <a:lstStyle/>
                    <a:p>
                      <a:pPr>
                        <a:buNone/>
                      </a:pPr>
                      <a:r>
                        <a:rPr lang="es-ES"/>
                        <a:t>Excelente: adaptable a jurisdicciones, escalable y auditable</a:t>
                      </a:r>
                    </a:p>
                  </a:txBody>
                  <a:tcPr anchor="ctr"/>
                </a:tc>
                <a:extLst>
                  <a:ext uri="{0D108BD9-81ED-4DB2-BD59-A6C34878D82A}">
                    <a16:rowId xmlns:a16="http://schemas.microsoft.com/office/drawing/2014/main" val="262948694"/>
                  </a:ext>
                </a:extLst>
              </a:tr>
              <a:tr h="1598934">
                <a:tc>
                  <a:txBody>
                    <a:bodyPr/>
                    <a:lstStyle/>
                    <a:p>
                      <a:pPr>
                        <a:buNone/>
                      </a:pPr>
                      <a:r>
                        <a:rPr lang="es-ES" b="1"/>
                        <a:t>Snowflake</a:t>
                      </a:r>
                      <a:endParaRPr lang="es-ES"/>
                    </a:p>
                  </a:txBody>
                  <a:tcPr anchor="ctr"/>
                </a:tc>
                <a:tc>
                  <a:txBody>
                    <a:bodyPr/>
                    <a:lstStyle/>
                    <a:p>
                      <a:pPr>
                        <a:buNone/>
                      </a:pPr>
                      <a:r>
                        <a:rPr lang="es-ES"/>
                        <a:t>Alta: estructurados y semi-estructurados</a:t>
                      </a:r>
                    </a:p>
                  </a:txBody>
                  <a:tcPr anchor="ctr"/>
                </a:tc>
                <a:tc>
                  <a:txBody>
                    <a:bodyPr/>
                    <a:lstStyle/>
                    <a:p>
                      <a:pPr>
                        <a:buNone/>
                      </a:pPr>
                      <a:r>
                        <a:rPr lang="es-ES"/>
                        <a:t>Media: requiere integración externa</a:t>
                      </a:r>
                    </a:p>
                  </a:txBody>
                  <a:tcPr anchor="ctr"/>
                </a:tc>
                <a:tc>
                  <a:txBody>
                    <a:bodyPr/>
                    <a:lstStyle/>
                    <a:p>
                      <a:pPr>
                        <a:buNone/>
                      </a:pPr>
                      <a:r>
                        <a:rPr lang="es-ES"/>
                        <a:t>Parcial: vía extensiones o terceros</a:t>
                      </a:r>
                    </a:p>
                  </a:txBody>
                  <a:tcPr anchor="ctr"/>
                </a:tc>
                <a:tc>
                  <a:txBody>
                    <a:bodyPr/>
                    <a:lstStyle/>
                    <a:p>
                      <a:pPr>
                        <a:buNone/>
                      </a:pPr>
                      <a:r>
                        <a:rPr lang="es-ES"/>
                        <a:t>Limitado: no nativo, depende de herramientas externas</a:t>
                      </a:r>
                    </a:p>
                  </a:txBody>
                  <a:tcPr anchor="ctr"/>
                </a:tc>
                <a:tc>
                  <a:txBody>
                    <a:bodyPr/>
                    <a:lstStyle/>
                    <a:p>
                      <a:pPr>
                        <a:buNone/>
                      </a:pPr>
                      <a:r>
                        <a:rPr lang="es-ES"/>
                        <a:t>Sí, pero con desarrollo adicional</a:t>
                      </a:r>
                    </a:p>
                  </a:txBody>
                  <a:tcPr anchor="ctr"/>
                </a:tc>
                <a:tc>
                  <a:txBody>
                    <a:bodyPr/>
                    <a:lstStyle/>
                    <a:p>
                      <a:pPr>
                        <a:buNone/>
                      </a:pPr>
                      <a:r>
                        <a:rPr lang="es-ES"/>
                        <a:t>Buena: requiere configuración específica para entornos públicos</a:t>
                      </a:r>
                    </a:p>
                  </a:txBody>
                  <a:tcPr anchor="ctr"/>
                </a:tc>
                <a:extLst>
                  <a:ext uri="{0D108BD9-81ED-4DB2-BD59-A6C34878D82A}">
                    <a16:rowId xmlns:a16="http://schemas.microsoft.com/office/drawing/2014/main" val="153936897"/>
                  </a:ext>
                </a:extLst>
              </a:tr>
              <a:tr h="1299133">
                <a:tc>
                  <a:txBody>
                    <a:bodyPr/>
                    <a:lstStyle/>
                    <a:p>
                      <a:pPr>
                        <a:buNone/>
                      </a:pPr>
                      <a:r>
                        <a:rPr lang="es-ES" b="1"/>
                        <a:t>BigQuery (Google)</a:t>
                      </a:r>
                      <a:endParaRPr lang="es-ES"/>
                    </a:p>
                  </a:txBody>
                  <a:tcPr anchor="ctr"/>
                </a:tc>
                <a:tc>
                  <a:txBody>
                    <a:bodyPr/>
                    <a:lstStyle/>
                    <a:p>
                      <a:pPr>
                        <a:buNone/>
                      </a:pPr>
                      <a:r>
                        <a:rPr lang="es-ES"/>
                        <a:t>Alta: estructurados, JSON, imágenes</a:t>
                      </a:r>
                    </a:p>
                  </a:txBody>
                  <a:tcPr anchor="ctr"/>
                </a:tc>
                <a:tc>
                  <a:txBody>
                    <a:bodyPr/>
                    <a:lstStyle/>
                    <a:p>
                      <a:pPr>
                        <a:buNone/>
                      </a:pPr>
                      <a:r>
                        <a:rPr lang="es-ES"/>
                        <a:t>Alta: integración con Google Health y APIs FHIR</a:t>
                      </a:r>
                    </a:p>
                  </a:txBody>
                  <a:tcPr anchor="ctr"/>
                </a:tc>
                <a:tc>
                  <a:txBody>
                    <a:bodyPr/>
                    <a:lstStyle/>
                    <a:p>
                      <a:pPr>
                        <a:buNone/>
                      </a:pPr>
                      <a:r>
                        <a:rPr lang="es-ES"/>
                        <a:t>Sí, con Google Cloud Healthcare API</a:t>
                      </a:r>
                    </a:p>
                  </a:txBody>
                  <a:tcPr anchor="ctr"/>
                </a:tc>
                <a:tc>
                  <a:txBody>
                    <a:bodyPr/>
                    <a:lstStyle/>
                    <a:p>
                      <a:pPr>
                        <a:buNone/>
                      </a:pPr>
                      <a:r>
                        <a:rPr lang="es-ES"/>
                        <a:t>Sí, con herramientas como MediaPipe</a:t>
                      </a:r>
                    </a:p>
                  </a:txBody>
                  <a:tcPr anchor="ctr"/>
                </a:tc>
                <a:tc>
                  <a:txBody>
                    <a:bodyPr/>
                    <a:lstStyle/>
                    <a:p>
                      <a:pPr>
                        <a:buNone/>
                      </a:pPr>
                      <a:r>
                        <a:rPr lang="es-ES"/>
                        <a:t>Sí, con BigQuery ML y Data Studio</a:t>
                      </a:r>
                    </a:p>
                  </a:txBody>
                  <a:tcPr anchor="ctr"/>
                </a:tc>
                <a:tc>
                  <a:txBody>
                    <a:bodyPr/>
                    <a:lstStyle/>
                    <a:p>
                      <a:pPr>
                        <a:buNone/>
                      </a:pPr>
                      <a:r>
                        <a:rPr lang="es-ES" dirty="0"/>
                        <a:t>Buena: fuerte en análisis poblacional, requiere arquitectura complementaria</a:t>
                      </a:r>
                    </a:p>
                  </a:txBody>
                  <a:tcPr anchor="ctr"/>
                </a:tc>
                <a:extLst>
                  <a:ext uri="{0D108BD9-81ED-4DB2-BD59-A6C34878D82A}">
                    <a16:rowId xmlns:a16="http://schemas.microsoft.com/office/drawing/2014/main" val="113935958"/>
                  </a:ext>
                </a:extLst>
              </a:tr>
            </a:tbl>
          </a:graphicData>
        </a:graphic>
      </p:graphicFrame>
      <p:pic>
        <p:nvPicPr>
          <p:cNvPr id="3" name="Imagen 2">
            <a:extLst>
              <a:ext uri="{FF2B5EF4-FFF2-40B4-BE49-F238E27FC236}">
                <a16:creationId xmlns:a16="http://schemas.microsoft.com/office/drawing/2014/main" id="{EDFB66C3-4A59-8D5A-CFDC-3EB8DC3EF09C}"/>
              </a:ext>
            </a:extLst>
          </p:cNvPr>
          <p:cNvPicPr>
            <a:picLocks noChangeAspect="1"/>
          </p:cNvPicPr>
          <p:nvPr/>
        </p:nvPicPr>
        <p:blipFill>
          <a:blip r:embed="rId2"/>
          <a:stretch>
            <a:fillRect/>
          </a:stretch>
        </p:blipFill>
        <p:spPr>
          <a:xfrm>
            <a:off x="9730176" y="6095934"/>
            <a:ext cx="2316681" cy="762066"/>
          </a:xfrm>
          <a:prstGeom prst="rect">
            <a:avLst/>
          </a:prstGeom>
        </p:spPr>
      </p:pic>
    </p:spTree>
    <p:extLst>
      <p:ext uri="{BB962C8B-B14F-4D97-AF65-F5344CB8AC3E}">
        <p14:creationId xmlns:p14="http://schemas.microsoft.com/office/powerpoint/2010/main" val="2562225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5522EFB2-A4E1-D051-02B0-375EC6DF9034}"/>
              </a:ext>
            </a:extLst>
          </p:cNvPr>
          <p:cNvGraphicFramePr>
            <a:graphicFrameLocks noGrp="1"/>
          </p:cNvGraphicFramePr>
          <p:nvPr/>
        </p:nvGraphicFramePr>
        <p:xfrm>
          <a:off x="-1" y="0"/>
          <a:ext cx="12017830" cy="5127897"/>
        </p:xfrm>
        <a:graphic>
          <a:graphicData uri="http://schemas.openxmlformats.org/drawingml/2006/table">
            <a:tbl>
              <a:tblPr firstRow="1" bandRow="1">
                <a:tableStyleId>{5C22544A-7EE6-4342-B048-85BDC9FD1C3A}</a:tableStyleId>
              </a:tblPr>
              <a:tblGrid>
                <a:gridCol w="1886858">
                  <a:extLst>
                    <a:ext uri="{9D8B030D-6E8A-4147-A177-3AD203B41FA5}">
                      <a16:colId xmlns:a16="http://schemas.microsoft.com/office/drawing/2014/main" val="4259682936"/>
                    </a:ext>
                  </a:extLst>
                </a:gridCol>
                <a:gridCol w="2336800">
                  <a:extLst>
                    <a:ext uri="{9D8B030D-6E8A-4147-A177-3AD203B41FA5}">
                      <a16:colId xmlns:a16="http://schemas.microsoft.com/office/drawing/2014/main" val="1697307390"/>
                    </a:ext>
                  </a:extLst>
                </a:gridCol>
                <a:gridCol w="2293257">
                  <a:extLst>
                    <a:ext uri="{9D8B030D-6E8A-4147-A177-3AD203B41FA5}">
                      <a16:colId xmlns:a16="http://schemas.microsoft.com/office/drawing/2014/main" val="3283293895"/>
                    </a:ext>
                  </a:extLst>
                </a:gridCol>
                <a:gridCol w="2394857">
                  <a:extLst>
                    <a:ext uri="{9D8B030D-6E8A-4147-A177-3AD203B41FA5}">
                      <a16:colId xmlns:a16="http://schemas.microsoft.com/office/drawing/2014/main" val="3919540678"/>
                    </a:ext>
                  </a:extLst>
                </a:gridCol>
                <a:gridCol w="3106058">
                  <a:extLst>
                    <a:ext uri="{9D8B030D-6E8A-4147-A177-3AD203B41FA5}">
                      <a16:colId xmlns:a16="http://schemas.microsoft.com/office/drawing/2014/main" val="3282815642"/>
                    </a:ext>
                  </a:extLst>
                </a:gridCol>
              </a:tblGrid>
              <a:tr h="916819">
                <a:tc>
                  <a:txBody>
                    <a:bodyPr/>
                    <a:lstStyle/>
                    <a:p>
                      <a:pPr>
                        <a:buNone/>
                      </a:pPr>
                      <a:r>
                        <a:rPr lang="es-ES" dirty="0"/>
                        <a:t>Plataforma</a:t>
                      </a:r>
                    </a:p>
                  </a:txBody>
                  <a:tcPr anchor="ctr"/>
                </a:tc>
                <a:tc>
                  <a:txBody>
                    <a:bodyPr/>
                    <a:lstStyle/>
                    <a:p>
                      <a:pPr>
                        <a:buNone/>
                      </a:pPr>
                      <a:r>
                        <a:rPr lang="es-ES"/>
                        <a:t>Compatibilidad HL7 v2/v3</a:t>
                      </a:r>
                    </a:p>
                  </a:txBody>
                  <a:tcPr anchor="ctr"/>
                </a:tc>
                <a:tc>
                  <a:txBody>
                    <a:bodyPr/>
                    <a:lstStyle/>
                    <a:p>
                      <a:pPr>
                        <a:buNone/>
                      </a:pPr>
                      <a:r>
                        <a:rPr lang="es-ES" dirty="0"/>
                        <a:t>Compatibilidad HL7 FHIR</a:t>
                      </a:r>
                    </a:p>
                  </a:txBody>
                  <a:tcPr anchor="ctr"/>
                </a:tc>
                <a:tc>
                  <a:txBody>
                    <a:bodyPr/>
                    <a:lstStyle/>
                    <a:p>
                      <a:pPr>
                        <a:buNone/>
                      </a:pPr>
                      <a:r>
                        <a:rPr lang="es-ES"/>
                        <a:t>Integración con sistemas clínicos</a:t>
                      </a:r>
                    </a:p>
                  </a:txBody>
                  <a:tcPr anchor="ctr"/>
                </a:tc>
                <a:tc>
                  <a:txBody>
                    <a:bodyPr/>
                    <a:lstStyle/>
                    <a:p>
                      <a:pPr>
                        <a:buNone/>
                      </a:pPr>
                      <a:r>
                        <a:rPr lang="es-ES"/>
                        <a:t>Observaciones</a:t>
                      </a:r>
                    </a:p>
                  </a:txBody>
                  <a:tcPr anchor="ctr"/>
                </a:tc>
                <a:extLst>
                  <a:ext uri="{0D108BD9-81ED-4DB2-BD59-A6C34878D82A}">
                    <a16:rowId xmlns:a16="http://schemas.microsoft.com/office/drawing/2014/main" val="3923044201"/>
                  </a:ext>
                </a:extLst>
              </a:tr>
              <a:tr h="916819">
                <a:tc>
                  <a:txBody>
                    <a:bodyPr/>
                    <a:lstStyle/>
                    <a:p>
                      <a:pPr>
                        <a:buNone/>
                      </a:pPr>
                      <a:r>
                        <a:rPr lang="es-ES" b="1"/>
                        <a:t>Palantir Foundry</a:t>
                      </a:r>
                      <a:endParaRPr lang="es-ES"/>
                    </a:p>
                  </a:txBody>
                  <a:tcPr anchor="ctr"/>
                </a:tc>
                <a:tc>
                  <a:txBody>
                    <a:bodyPr/>
                    <a:lstStyle/>
                    <a:p>
                      <a:pPr>
                        <a:buNone/>
                      </a:pPr>
                      <a:r>
                        <a:rPr lang="es-ES"/>
                        <a:t>Sí, mediante conectores personalizados</a:t>
                      </a:r>
                    </a:p>
                  </a:txBody>
                  <a:tcPr anchor="ctr"/>
                </a:tc>
                <a:tc>
                  <a:txBody>
                    <a:bodyPr/>
                    <a:lstStyle/>
                    <a:p>
                      <a:pPr>
                        <a:buNone/>
                      </a:pPr>
                      <a:r>
                        <a:rPr lang="es-ES" b="1"/>
                        <a:t>Sí, nativa y robusta</a:t>
                      </a:r>
                      <a:endParaRPr lang="es-ES"/>
                    </a:p>
                  </a:txBody>
                  <a:tcPr anchor="ctr"/>
                </a:tc>
                <a:tc>
                  <a:txBody>
                    <a:bodyPr/>
                    <a:lstStyle/>
                    <a:p>
                      <a:pPr>
                        <a:buNone/>
                      </a:pPr>
                      <a:r>
                        <a:rPr lang="es-ES"/>
                        <a:t>Alta: interoperabilidad semántica y operativa</a:t>
                      </a:r>
                    </a:p>
                  </a:txBody>
                  <a:tcPr anchor="ctr"/>
                </a:tc>
                <a:tc>
                  <a:txBody>
                    <a:bodyPr/>
                    <a:lstStyle/>
                    <a:p>
                      <a:pPr>
                        <a:buNone/>
                      </a:pPr>
                      <a:r>
                        <a:rPr lang="es-ES"/>
                        <a:t>Utilizada por organismos públicos y hospitales para integrar datos clínicos, administrativos y operativos</a:t>
                      </a:r>
                    </a:p>
                  </a:txBody>
                  <a:tcPr anchor="ctr"/>
                </a:tc>
                <a:extLst>
                  <a:ext uri="{0D108BD9-81ED-4DB2-BD59-A6C34878D82A}">
                    <a16:rowId xmlns:a16="http://schemas.microsoft.com/office/drawing/2014/main" val="3859002364"/>
                  </a:ext>
                </a:extLst>
              </a:tr>
              <a:tr h="916819">
                <a:tc>
                  <a:txBody>
                    <a:bodyPr/>
                    <a:lstStyle/>
                    <a:p>
                      <a:pPr>
                        <a:buNone/>
                      </a:pPr>
                      <a:r>
                        <a:rPr lang="es-ES" b="1"/>
                        <a:t>Azure Synapse</a:t>
                      </a:r>
                      <a:endParaRPr lang="es-ES"/>
                    </a:p>
                  </a:txBody>
                  <a:tcPr anchor="ctr"/>
                </a:tc>
                <a:tc>
                  <a:txBody>
                    <a:bodyPr/>
                    <a:lstStyle/>
                    <a:p>
                      <a:pPr>
                        <a:buNone/>
                      </a:pPr>
                      <a:r>
                        <a:rPr lang="en-US"/>
                        <a:t>Sí, vía Azure Health Data Services</a:t>
                      </a:r>
                    </a:p>
                  </a:txBody>
                  <a:tcPr anchor="ctr"/>
                </a:tc>
                <a:tc>
                  <a:txBody>
                    <a:bodyPr/>
                    <a:lstStyle/>
                    <a:p>
                      <a:pPr>
                        <a:buNone/>
                      </a:pPr>
                      <a:r>
                        <a:rPr lang="es-ES" b="1"/>
                        <a:t>Sí, con soporte completo para FHIR</a:t>
                      </a:r>
                      <a:endParaRPr lang="es-ES"/>
                    </a:p>
                  </a:txBody>
                  <a:tcPr anchor="ctr"/>
                </a:tc>
                <a:tc>
                  <a:txBody>
                    <a:bodyPr/>
                    <a:lstStyle/>
                    <a:p>
                      <a:pPr>
                        <a:buNone/>
                      </a:pPr>
                      <a:r>
                        <a:rPr lang="es-ES"/>
                        <a:t>Alta: integración directa con sistemas EHR</a:t>
                      </a:r>
                    </a:p>
                  </a:txBody>
                  <a:tcPr anchor="ctr"/>
                </a:tc>
                <a:tc>
                  <a:txBody>
                    <a:bodyPr/>
                    <a:lstStyle/>
                    <a:p>
                      <a:pPr>
                        <a:buNone/>
                      </a:pPr>
                      <a:r>
                        <a:rPr lang="es-ES"/>
                        <a:t>Compatible con Azure API for FHIR y DICOM Services</a:t>
                      </a:r>
                    </a:p>
                  </a:txBody>
                  <a:tcPr anchor="ctr"/>
                </a:tc>
                <a:extLst>
                  <a:ext uri="{0D108BD9-81ED-4DB2-BD59-A6C34878D82A}">
                    <a16:rowId xmlns:a16="http://schemas.microsoft.com/office/drawing/2014/main" val="196822391"/>
                  </a:ext>
                </a:extLst>
              </a:tr>
              <a:tr h="916819">
                <a:tc>
                  <a:txBody>
                    <a:bodyPr/>
                    <a:lstStyle/>
                    <a:p>
                      <a:pPr>
                        <a:buNone/>
                      </a:pPr>
                      <a:r>
                        <a:rPr lang="es-ES" b="1"/>
                        <a:t>BigQuery (Google)</a:t>
                      </a:r>
                      <a:endParaRPr lang="es-ES"/>
                    </a:p>
                  </a:txBody>
                  <a:tcPr anchor="ctr"/>
                </a:tc>
                <a:tc>
                  <a:txBody>
                    <a:bodyPr/>
                    <a:lstStyle/>
                    <a:p>
                      <a:pPr>
                        <a:buNone/>
                      </a:pPr>
                      <a:r>
                        <a:rPr lang="en-US"/>
                        <a:t>Parcial: vía Google Cloud Healthcare API</a:t>
                      </a:r>
                    </a:p>
                  </a:txBody>
                  <a:tcPr anchor="ctr"/>
                </a:tc>
                <a:tc>
                  <a:txBody>
                    <a:bodyPr/>
                    <a:lstStyle/>
                    <a:p>
                      <a:pPr>
                        <a:buNone/>
                      </a:pPr>
                      <a:r>
                        <a:rPr lang="es-ES" b="1" dirty="0"/>
                        <a:t>Sí, con soporte para FHIR y DICOM</a:t>
                      </a:r>
                      <a:endParaRPr lang="es-ES" dirty="0"/>
                    </a:p>
                  </a:txBody>
                  <a:tcPr anchor="ctr"/>
                </a:tc>
                <a:tc>
                  <a:txBody>
                    <a:bodyPr/>
                    <a:lstStyle/>
                    <a:p>
                      <a:pPr>
                        <a:buNone/>
                      </a:pPr>
                      <a:r>
                        <a:rPr lang="es-ES"/>
                        <a:t>Alta: integración con Google Health</a:t>
                      </a:r>
                    </a:p>
                  </a:txBody>
                  <a:tcPr anchor="ctr"/>
                </a:tc>
                <a:tc>
                  <a:txBody>
                    <a:bodyPr/>
                    <a:lstStyle/>
                    <a:p>
                      <a:pPr>
                        <a:buNone/>
                      </a:pPr>
                      <a:r>
                        <a:rPr lang="es-ES"/>
                        <a:t>Requiere configuración de Healthcare datasets</a:t>
                      </a:r>
                    </a:p>
                  </a:txBody>
                  <a:tcPr anchor="ctr"/>
                </a:tc>
                <a:extLst>
                  <a:ext uri="{0D108BD9-81ED-4DB2-BD59-A6C34878D82A}">
                    <a16:rowId xmlns:a16="http://schemas.microsoft.com/office/drawing/2014/main" val="3416254447"/>
                  </a:ext>
                </a:extLst>
              </a:tr>
              <a:tr h="916819">
                <a:tc>
                  <a:txBody>
                    <a:bodyPr/>
                    <a:lstStyle/>
                    <a:p>
                      <a:pPr>
                        <a:buNone/>
                      </a:pPr>
                      <a:r>
                        <a:rPr lang="es-ES" b="1"/>
                        <a:t>Snowflake</a:t>
                      </a:r>
                      <a:endParaRPr lang="es-ES"/>
                    </a:p>
                  </a:txBody>
                  <a:tcPr anchor="ctr"/>
                </a:tc>
                <a:tc>
                  <a:txBody>
                    <a:bodyPr/>
                    <a:lstStyle/>
                    <a:p>
                      <a:pPr>
                        <a:buNone/>
                      </a:pPr>
                      <a:r>
                        <a:rPr lang="es-ES"/>
                        <a:t>Parcial: vía conectores externos o ETL</a:t>
                      </a:r>
                    </a:p>
                  </a:txBody>
                  <a:tcPr anchor="ctr"/>
                </a:tc>
                <a:tc>
                  <a:txBody>
                    <a:bodyPr/>
                    <a:lstStyle/>
                    <a:p>
                      <a:pPr>
                        <a:buNone/>
                      </a:pPr>
                      <a:r>
                        <a:rPr lang="es-ES"/>
                        <a:t>Parcial: depende de herramientas de terceros</a:t>
                      </a:r>
                    </a:p>
                  </a:txBody>
                  <a:tcPr anchor="ctr"/>
                </a:tc>
                <a:tc>
                  <a:txBody>
                    <a:bodyPr/>
                    <a:lstStyle/>
                    <a:p>
                      <a:pPr>
                        <a:buNone/>
                      </a:pPr>
                      <a:r>
                        <a:rPr lang="es-ES"/>
                        <a:t>Media: requiere desarrollo adicional</a:t>
                      </a:r>
                    </a:p>
                  </a:txBody>
                  <a:tcPr anchor="ctr"/>
                </a:tc>
                <a:tc>
                  <a:txBody>
                    <a:bodyPr/>
                    <a:lstStyle/>
                    <a:p>
                      <a:pPr>
                        <a:buNone/>
                      </a:pPr>
                      <a:r>
                        <a:rPr lang="es-ES" dirty="0"/>
                        <a:t>Puede interoperar con HL7 si se configura con plataformas intermedias como </a:t>
                      </a:r>
                      <a:r>
                        <a:rPr lang="es-ES" dirty="0" err="1"/>
                        <a:t>Talend</a:t>
                      </a:r>
                      <a:r>
                        <a:rPr lang="es-ES" dirty="0"/>
                        <a:t> o </a:t>
                      </a:r>
                      <a:r>
                        <a:rPr lang="es-ES" dirty="0" err="1"/>
                        <a:t>Informatica</a:t>
                      </a:r>
                      <a:endParaRPr lang="es-ES" dirty="0"/>
                    </a:p>
                  </a:txBody>
                  <a:tcPr anchor="ctr"/>
                </a:tc>
                <a:extLst>
                  <a:ext uri="{0D108BD9-81ED-4DB2-BD59-A6C34878D82A}">
                    <a16:rowId xmlns:a16="http://schemas.microsoft.com/office/drawing/2014/main" val="2028775788"/>
                  </a:ext>
                </a:extLst>
              </a:tr>
            </a:tbl>
          </a:graphicData>
        </a:graphic>
      </p:graphicFrame>
      <p:pic>
        <p:nvPicPr>
          <p:cNvPr id="4" name="Imagen 3">
            <a:extLst>
              <a:ext uri="{FF2B5EF4-FFF2-40B4-BE49-F238E27FC236}">
                <a16:creationId xmlns:a16="http://schemas.microsoft.com/office/drawing/2014/main" id="{0912E613-7557-20DD-4078-B96BB2C33D8D}"/>
              </a:ext>
            </a:extLst>
          </p:cNvPr>
          <p:cNvPicPr>
            <a:picLocks noChangeAspect="1"/>
          </p:cNvPicPr>
          <p:nvPr/>
        </p:nvPicPr>
        <p:blipFill>
          <a:blip r:embed="rId2"/>
          <a:stretch>
            <a:fillRect/>
          </a:stretch>
        </p:blipFill>
        <p:spPr>
          <a:xfrm>
            <a:off x="9701148" y="6095934"/>
            <a:ext cx="2316681" cy="762066"/>
          </a:xfrm>
          <a:prstGeom prst="rect">
            <a:avLst/>
          </a:prstGeom>
        </p:spPr>
      </p:pic>
    </p:spTree>
    <p:extLst>
      <p:ext uri="{BB962C8B-B14F-4D97-AF65-F5344CB8AC3E}">
        <p14:creationId xmlns:p14="http://schemas.microsoft.com/office/powerpoint/2010/main" val="1748164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F3E93E84-C24A-DF28-D7FA-3AE0D01A6B5E}"/>
              </a:ext>
            </a:extLst>
          </p:cNvPr>
          <p:cNvSpPr>
            <a:spLocks noGrp="1"/>
          </p:cNvSpPr>
          <p:nvPr>
            <p:ph type="title"/>
          </p:nvPr>
        </p:nvSpPr>
        <p:spPr>
          <a:xfrm>
            <a:off x="838200" y="365125"/>
            <a:ext cx="10515600" cy="1325563"/>
          </a:xfrm>
        </p:spPr>
        <p:txBody>
          <a:bodyPr>
            <a:normAutofit/>
          </a:bodyPr>
          <a:lstStyle/>
          <a:p>
            <a:r>
              <a:rPr lang="es-ES" sz="5400" dirty="0" err="1"/>
              <a:t>Palantir</a:t>
            </a:r>
            <a:r>
              <a:rPr lang="es-ES" sz="5400" dirty="0"/>
              <a:t> </a:t>
            </a:r>
            <a:r>
              <a:rPr lang="es-ES" sz="5400" dirty="0" err="1"/>
              <a:t>Foundry</a:t>
            </a:r>
            <a:r>
              <a:rPr lang="es-ES" sz="5400" dirty="0"/>
              <a:t> (Gemelos Digitales)</a:t>
            </a:r>
          </a:p>
        </p:txBody>
      </p:sp>
      <p:sp>
        <p:nvSpPr>
          <p:cNvPr id="3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contenido 2">
            <a:extLst>
              <a:ext uri="{FF2B5EF4-FFF2-40B4-BE49-F238E27FC236}">
                <a16:creationId xmlns:a16="http://schemas.microsoft.com/office/drawing/2014/main" id="{0E15A716-D512-1618-4CDB-F901AF5DE11E}"/>
              </a:ext>
            </a:extLst>
          </p:cNvPr>
          <p:cNvSpPr>
            <a:spLocks noGrp="1"/>
          </p:cNvSpPr>
          <p:nvPr>
            <p:ph idx="1"/>
          </p:nvPr>
        </p:nvSpPr>
        <p:spPr>
          <a:xfrm>
            <a:off x="838200" y="1929384"/>
            <a:ext cx="10515600" cy="4251960"/>
          </a:xfrm>
        </p:spPr>
        <p:txBody>
          <a:bodyPr>
            <a:normAutofit/>
          </a:bodyPr>
          <a:lstStyle/>
          <a:p>
            <a:pPr marL="0" lvl="0" indent="0">
              <a:buNone/>
              <a:defRPr/>
            </a:pPr>
            <a:r>
              <a:rPr lang="en-US" sz="1500" dirty="0">
                <a:latin typeface="Neue Haas Grotesk Text Pro"/>
              </a:rPr>
              <a:t>P</a:t>
            </a:r>
            <a:r>
              <a:rPr lang="es-ES" sz="1600" b="1" dirty="0" err="1"/>
              <a:t>uede</a:t>
            </a:r>
            <a:r>
              <a:rPr lang="es-ES" sz="1600" b="1" dirty="0"/>
              <a:t> autofinanciar</a:t>
            </a:r>
            <a:r>
              <a:rPr lang="es-ES" sz="1600" dirty="0"/>
              <a:t> una modernización con </a:t>
            </a:r>
            <a:r>
              <a:rPr lang="es-ES" sz="1600" b="1" dirty="0"/>
              <a:t>trazabilidad, transparencia y auditoría</a:t>
            </a:r>
            <a:r>
              <a:rPr lang="es-ES" sz="1600" dirty="0"/>
              <a:t> extremo a extremo sobre los procesos administrativos y operativos, con resultados inmediatos y cuantificables.</a:t>
            </a:r>
            <a:endParaRPr kumimoji="0" lang="en-US" sz="1500" b="0" i="0" u="none" strike="noStrike" kern="1200" cap="none" spc="0" normalizeH="0" baseline="0" noProof="0" dirty="0">
              <a:ln>
                <a:noFill/>
              </a:ln>
              <a:effectLst/>
              <a:uLnTx/>
              <a:uFillTx/>
              <a:latin typeface="Neue Haas Grotesk Text Pro"/>
              <a:ea typeface="+mn-ea"/>
              <a:cs typeface="+mn-cs"/>
            </a:endParaRPr>
          </a:p>
          <a:p>
            <a:pPr>
              <a:buFont typeface="+mj-lt"/>
              <a:buAutoNum type="arabicPeriod"/>
            </a:pPr>
            <a:r>
              <a:rPr lang="es-ES" sz="1500" b="1" dirty="0"/>
              <a:t>Ahorro por Eficiencia Operacional:</a:t>
            </a:r>
            <a:r>
              <a:rPr lang="es-ES" sz="1500" dirty="0"/>
              <a:t> La reducción del FAD en OSP, la optimización de inventarios en Laboratorios y la mejor asignación de recursos humanos y materiales generan ahorros directos que superan el costo de la plataforma.</a:t>
            </a:r>
          </a:p>
          <a:p>
            <a:pPr>
              <a:buFont typeface="+mj-lt"/>
              <a:buAutoNum type="arabicPeriod"/>
            </a:pPr>
            <a:r>
              <a:rPr lang="es-ES" sz="1500" b="1" dirty="0"/>
              <a:t>Transparencia y Auditoría:</a:t>
            </a:r>
            <a:r>
              <a:rPr lang="es-ES" sz="1500" dirty="0"/>
              <a:t> La trazabilidad </a:t>
            </a:r>
            <a:r>
              <a:rPr lang="es-ES" sz="1500" i="1" dirty="0" err="1"/>
              <a:t>end-to-end</a:t>
            </a:r>
            <a:r>
              <a:rPr lang="es-ES" sz="1500" dirty="0"/>
              <a:t> que ofrece </a:t>
            </a:r>
            <a:r>
              <a:rPr lang="es-ES" sz="1500" dirty="0" err="1"/>
              <a:t>Foundry</a:t>
            </a:r>
            <a:r>
              <a:rPr lang="es-ES" sz="1500" dirty="0"/>
              <a:t> permite una </a:t>
            </a:r>
            <a:r>
              <a:rPr lang="es-ES" sz="1500" b="1" dirty="0"/>
              <a:t>auditoría eficaz y transparente</a:t>
            </a:r>
            <a:r>
              <a:rPr lang="es-ES" sz="1500" dirty="0"/>
              <a:t> del gasto sanitario, dotando de confianza al sistema y a los ciudadanos. Cada peso gastado y cada prestación otorgada puede ser rastreada hasta su origen.</a:t>
            </a:r>
          </a:p>
          <a:p>
            <a:pPr>
              <a:buFont typeface="+mj-lt"/>
              <a:buAutoNum type="arabicPeriod"/>
            </a:pPr>
            <a:r>
              <a:rPr lang="es-ES" sz="1500" b="1" dirty="0"/>
              <a:t>Toma de Decisiones Estratégicas:</a:t>
            </a:r>
            <a:r>
              <a:rPr lang="es-ES" sz="1500" dirty="0"/>
              <a:t> Al transformar datos fragmentados en conocimiento operativo, los gerentes y ministros pueden tomar </a:t>
            </a:r>
            <a:r>
              <a:rPr lang="es-ES" sz="1500" b="1" dirty="0"/>
              <a:t>decisiones preventivas y basadas en evidencia</a:t>
            </a:r>
            <a:r>
              <a:rPr lang="es-ES" sz="1500" dirty="0"/>
              <a:t> (ej. invertir en un centro de atención primaria vs. construir otro hospital) que mejoran la salud poblacional y optimizan el gasto estructural a largo plazo.</a:t>
            </a:r>
          </a:p>
          <a:p>
            <a:pPr>
              <a:buNone/>
            </a:pPr>
            <a:r>
              <a:rPr lang="es-ES" sz="1500" dirty="0" err="1"/>
              <a:t>Palantir</a:t>
            </a:r>
            <a:r>
              <a:rPr lang="es-ES" sz="1500" dirty="0"/>
              <a:t> </a:t>
            </a:r>
            <a:r>
              <a:rPr lang="es-ES" sz="1500" dirty="0" err="1"/>
              <a:t>Foundry</a:t>
            </a:r>
            <a:r>
              <a:rPr lang="es-ES" sz="1500" dirty="0"/>
              <a:t> ofrece una solución para pasar de la administración de la escasez a la </a:t>
            </a:r>
            <a:r>
              <a:rPr lang="es-ES" sz="1500" b="1" dirty="0"/>
              <a:t>gestión del valor y la eficiencia</a:t>
            </a:r>
            <a:r>
              <a:rPr lang="es-ES" sz="1500" dirty="0"/>
              <a:t> en el ámbito de la salud provincial.</a:t>
            </a:r>
          </a:p>
          <a:p>
            <a:pPr marL="0" marR="0" lvl="0" indent="0" defTabSz="914400" rtl="0" eaLnBrk="1" fontAlgn="auto" latinLnBrk="0" hangingPunct="1">
              <a:spcBef>
                <a:spcPts val="1000"/>
              </a:spcBef>
              <a:spcAft>
                <a:spcPts val="0"/>
              </a:spcAft>
              <a:buClrTx/>
              <a:buSzTx/>
              <a:buFontTx/>
              <a:buNone/>
              <a:tabLst/>
              <a:defRPr/>
            </a:pPr>
            <a:r>
              <a:rPr kumimoji="0" lang="en-US" sz="1500" b="0" i="0" u="none" strike="noStrike" kern="1200" cap="none" spc="0" normalizeH="0" baseline="0" noProof="0" dirty="0">
                <a:ln>
                  <a:noFill/>
                </a:ln>
                <a:effectLst/>
                <a:uLnTx/>
                <a:uFillTx/>
                <a:latin typeface="Neue Haas Grotesk Text Pro"/>
                <a:ea typeface="+mn-ea"/>
                <a:cs typeface="+mn-cs"/>
              </a:rPr>
              <a:t>https://www.palantir.com/uk/healthcare/?utm_source=chatgpt.com</a:t>
            </a:r>
          </a:p>
          <a:p>
            <a:pPr marL="0" marR="0" lvl="0" indent="0" defTabSz="914400" rtl="0" eaLnBrk="1" fontAlgn="auto" latinLnBrk="0" hangingPunct="1">
              <a:spcBef>
                <a:spcPts val="1000"/>
              </a:spcBef>
              <a:spcAft>
                <a:spcPts val="0"/>
              </a:spcAft>
              <a:buClrTx/>
              <a:buSzTx/>
              <a:buFontTx/>
              <a:buNone/>
              <a:tabLst/>
              <a:defRPr/>
            </a:pPr>
            <a:r>
              <a:rPr kumimoji="0" lang="en-US" sz="1500" b="0" i="0" u="none" strike="noStrike" kern="1200" cap="none" spc="0" normalizeH="0" baseline="0" noProof="0" dirty="0">
                <a:ln>
                  <a:noFill/>
                </a:ln>
                <a:effectLst/>
                <a:uLnTx/>
                <a:uFillTx/>
                <a:latin typeface="Neue Haas Grotesk Text Pro"/>
                <a:ea typeface="+mn-ea"/>
                <a:cs typeface="+mn-cs"/>
              </a:rPr>
              <a:t> https://www.youtube.com/watch?v=ZgokFqUAAsE</a:t>
            </a:r>
          </a:p>
          <a:p>
            <a:pPr marL="0" indent="0">
              <a:buNone/>
            </a:pPr>
            <a:endParaRPr lang="es-ES" sz="1500" dirty="0"/>
          </a:p>
        </p:txBody>
      </p:sp>
      <p:pic>
        <p:nvPicPr>
          <p:cNvPr id="6" name="Imagen 5">
            <a:extLst>
              <a:ext uri="{FF2B5EF4-FFF2-40B4-BE49-F238E27FC236}">
                <a16:creationId xmlns:a16="http://schemas.microsoft.com/office/drawing/2014/main" id="{BD1C7DB0-DBA7-3165-F092-29C490B27D59}"/>
              </a:ext>
            </a:extLst>
          </p:cNvPr>
          <p:cNvPicPr>
            <a:picLocks noChangeAspect="1"/>
          </p:cNvPicPr>
          <p:nvPr/>
        </p:nvPicPr>
        <p:blipFill>
          <a:blip r:embed="rId2"/>
          <a:stretch>
            <a:fillRect/>
          </a:stretch>
        </p:blipFill>
        <p:spPr>
          <a:xfrm>
            <a:off x="9643073" y="5831703"/>
            <a:ext cx="2314898" cy="762106"/>
          </a:xfrm>
          <a:prstGeom prst="rect">
            <a:avLst/>
          </a:prstGeom>
        </p:spPr>
      </p:pic>
    </p:spTree>
    <p:extLst>
      <p:ext uri="{BB962C8B-B14F-4D97-AF65-F5344CB8AC3E}">
        <p14:creationId xmlns:p14="http://schemas.microsoft.com/office/powerpoint/2010/main" val="2759576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61B93E6A-AB79-592E-3804-8014E5546562}"/>
              </a:ext>
            </a:extLst>
          </p:cNvPr>
          <p:cNvGraphicFramePr>
            <a:graphicFrameLocks noGrp="1"/>
          </p:cNvGraphicFramePr>
          <p:nvPr/>
        </p:nvGraphicFramePr>
        <p:xfrm>
          <a:off x="111318" y="-1"/>
          <a:ext cx="12022372" cy="6095934"/>
        </p:xfrm>
        <a:graphic>
          <a:graphicData uri="http://schemas.openxmlformats.org/drawingml/2006/table">
            <a:tbl>
              <a:tblPr>
                <a:tableStyleId>{08FB837D-C827-4EFA-A057-4D05807E0F7C}</a:tableStyleId>
              </a:tblPr>
              <a:tblGrid>
                <a:gridCol w="3227592">
                  <a:extLst>
                    <a:ext uri="{9D8B030D-6E8A-4147-A177-3AD203B41FA5}">
                      <a16:colId xmlns:a16="http://schemas.microsoft.com/office/drawing/2014/main" val="2683263198"/>
                    </a:ext>
                  </a:extLst>
                </a:gridCol>
                <a:gridCol w="4002508">
                  <a:extLst>
                    <a:ext uri="{9D8B030D-6E8A-4147-A177-3AD203B41FA5}">
                      <a16:colId xmlns:a16="http://schemas.microsoft.com/office/drawing/2014/main" val="3623169271"/>
                    </a:ext>
                  </a:extLst>
                </a:gridCol>
                <a:gridCol w="4792272">
                  <a:extLst>
                    <a:ext uri="{9D8B030D-6E8A-4147-A177-3AD203B41FA5}">
                      <a16:colId xmlns:a16="http://schemas.microsoft.com/office/drawing/2014/main" val="2294496597"/>
                    </a:ext>
                  </a:extLst>
                </a:gridCol>
              </a:tblGrid>
              <a:tr h="495842">
                <a:tc>
                  <a:txBody>
                    <a:bodyPr/>
                    <a:lstStyle/>
                    <a:p>
                      <a:pPr algn="ctr" rtl="0">
                        <a:buNone/>
                      </a:pPr>
                      <a:r>
                        <a:rPr lang="es-ES" sz="1700" b="1">
                          <a:solidFill>
                            <a:srgbClr val="1B1C1D"/>
                          </a:solidFill>
                          <a:effectLst/>
                        </a:rPr>
                        <a:t>Desafío</a:t>
                      </a:r>
                      <a:endParaRPr lang="es-ES" sz="1700">
                        <a:solidFill>
                          <a:srgbClr val="1B1C1D"/>
                        </a:solidFill>
                        <a:effectLst/>
                        <a:latin typeface="Google Sans Text"/>
                      </a:endParaRPr>
                    </a:p>
                  </a:txBody>
                  <a:tcPr marL="71725" marR="71725" marT="47817" marB="47817" anchor="ctr"/>
                </a:tc>
                <a:tc>
                  <a:txBody>
                    <a:bodyPr/>
                    <a:lstStyle/>
                    <a:p>
                      <a:pPr algn="ctr" rtl="0">
                        <a:buNone/>
                      </a:pPr>
                      <a:r>
                        <a:rPr lang="es-ES" sz="1700" b="1">
                          <a:solidFill>
                            <a:srgbClr val="1B1C1D"/>
                          </a:solidFill>
                          <a:effectLst/>
                        </a:rPr>
                        <a:t>Manifestación</a:t>
                      </a:r>
                      <a:endParaRPr lang="es-ES" sz="1700">
                        <a:solidFill>
                          <a:srgbClr val="1B1C1D"/>
                        </a:solidFill>
                        <a:effectLst/>
                        <a:latin typeface="Google Sans Text"/>
                      </a:endParaRPr>
                    </a:p>
                  </a:txBody>
                  <a:tcPr marL="71725" marR="71725" marT="47817" marB="47817" anchor="ctr"/>
                </a:tc>
                <a:tc>
                  <a:txBody>
                    <a:bodyPr/>
                    <a:lstStyle/>
                    <a:p>
                      <a:pPr algn="ctr" rtl="0">
                        <a:buNone/>
                      </a:pPr>
                      <a:r>
                        <a:rPr lang="es-ES" sz="1700" b="1" dirty="0">
                          <a:solidFill>
                            <a:srgbClr val="1B1C1D"/>
                          </a:solidFill>
                          <a:effectLst/>
                        </a:rPr>
                        <a:t>Rol de </a:t>
                      </a:r>
                      <a:r>
                        <a:rPr lang="es-ES" sz="1700" b="1" dirty="0" err="1">
                          <a:solidFill>
                            <a:srgbClr val="1B1C1D"/>
                          </a:solidFill>
                          <a:effectLst/>
                        </a:rPr>
                        <a:t>Foundry</a:t>
                      </a:r>
                      <a:endParaRPr lang="es-ES" sz="1700" dirty="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3725044739"/>
                  </a:ext>
                </a:extLst>
              </a:tr>
              <a:tr h="1582318">
                <a:tc>
                  <a:txBody>
                    <a:bodyPr/>
                    <a:lstStyle/>
                    <a:p>
                      <a:pPr rtl="0">
                        <a:buNone/>
                      </a:pPr>
                      <a:r>
                        <a:rPr lang="es-ES" sz="1700" b="1" dirty="0">
                          <a:solidFill>
                            <a:srgbClr val="1B1C1D"/>
                          </a:solidFill>
                          <a:effectLst/>
                        </a:rPr>
                        <a:t>Fragmentación de Datos, No estructurados, Migración X8</a:t>
                      </a:r>
                      <a:endParaRPr lang="es-ES" sz="1700" dirty="0">
                        <a:solidFill>
                          <a:srgbClr val="1B1C1D"/>
                        </a:solidFill>
                        <a:effectLst/>
                        <a:latin typeface="Google Sans Text"/>
                      </a:endParaRPr>
                    </a:p>
                  </a:txBody>
                  <a:tcPr marL="71725" marR="71725" marT="47817" marB="47817" anchor="ctr"/>
                </a:tc>
                <a:tc>
                  <a:txBody>
                    <a:bodyPr/>
                    <a:lstStyle/>
                    <a:p>
                      <a:pPr rtl="0">
                        <a:buNone/>
                      </a:pPr>
                      <a:r>
                        <a:rPr lang="es-ES" sz="1700" dirty="0">
                          <a:solidFill>
                            <a:srgbClr val="1B1C1D"/>
                          </a:solidFill>
                          <a:effectLst/>
                        </a:rPr>
                        <a:t>Historias clínicas dispersas, sistemas administrativos aislados (afiliaciones, facturación, stock).</a:t>
                      </a:r>
                      <a:endParaRPr lang="es-ES" sz="1700" dirty="0">
                        <a:solidFill>
                          <a:srgbClr val="1B1C1D"/>
                        </a:solidFill>
                        <a:effectLst/>
                        <a:latin typeface="Google Sans Text"/>
                      </a:endParaRPr>
                    </a:p>
                  </a:txBody>
                  <a:tcPr marL="71725" marR="71725" marT="47817" marB="47817" anchor="ctr"/>
                </a:tc>
                <a:tc>
                  <a:txBody>
                    <a:bodyPr/>
                    <a:lstStyle/>
                    <a:p>
                      <a:pPr rtl="0">
                        <a:buNone/>
                      </a:pPr>
                      <a:r>
                        <a:rPr lang="es-ES" sz="1700" dirty="0">
                          <a:solidFill>
                            <a:srgbClr val="1B1C1D"/>
                          </a:solidFill>
                          <a:effectLst/>
                        </a:rPr>
                        <a:t>Crea una </a:t>
                      </a:r>
                      <a:r>
                        <a:rPr lang="es-ES" sz="1700" b="1" dirty="0">
                          <a:solidFill>
                            <a:srgbClr val="1B1C1D"/>
                          </a:solidFill>
                          <a:effectLst/>
                        </a:rPr>
                        <a:t>Fuente Única de Verdad</a:t>
                      </a:r>
                      <a:r>
                        <a:rPr lang="es-ES" sz="1700" dirty="0">
                          <a:solidFill>
                            <a:srgbClr val="1B1C1D"/>
                          </a:solidFill>
                          <a:effectLst/>
                        </a:rPr>
                        <a:t> unificando sistemas heredados (ERP, historias, laboratorios) y fuentes externas multimediales. Mongo y Kafka</a:t>
                      </a:r>
                      <a:endParaRPr lang="es-ES" sz="1700" dirty="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3458799496"/>
                  </a:ext>
                </a:extLst>
              </a:tr>
              <a:tr h="1577460">
                <a:tc>
                  <a:txBody>
                    <a:bodyPr/>
                    <a:lstStyle/>
                    <a:p>
                      <a:pPr rtl="0">
                        <a:buNone/>
                      </a:pPr>
                      <a:r>
                        <a:rPr lang="es-ES" sz="1700" b="1">
                          <a:solidFill>
                            <a:srgbClr val="1B1C1D"/>
                          </a:solidFill>
                          <a:effectLst/>
                        </a:rPr>
                        <a:t>Opacidad y Falta de Trazabilidad</a:t>
                      </a:r>
                      <a:endParaRPr lang="es-ES" sz="1700">
                        <a:solidFill>
                          <a:srgbClr val="1B1C1D"/>
                        </a:solidFill>
                        <a:effectLst/>
                        <a:latin typeface="Google Sans Text"/>
                      </a:endParaRPr>
                    </a:p>
                  </a:txBody>
                  <a:tcPr marL="71725" marR="71725" marT="47817" marB="47817" anchor="ctr"/>
                </a:tc>
                <a:tc>
                  <a:txBody>
                    <a:bodyPr/>
                    <a:lstStyle/>
                    <a:p>
                      <a:pPr rtl="0">
                        <a:buNone/>
                      </a:pPr>
                      <a:r>
                        <a:rPr lang="es-ES" sz="1700" dirty="0">
                          <a:solidFill>
                            <a:srgbClr val="1B1C1D"/>
                          </a:solidFill>
                          <a:effectLst/>
                        </a:rPr>
                        <a:t>Dificultad para auditar el gasto, validar prestaciones y controlar la cadena de suministro.</a:t>
                      </a:r>
                      <a:endParaRPr lang="es-ES" sz="1700" dirty="0">
                        <a:solidFill>
                          <a:srgbClr val="1B1C1D"/>
                        </a:solidFill>
                        <a:effectLst/>
                        <a:latin typeface="Google Sans Text"/>
                      </a:endParaRPr>
                    </a:p>
                  </a:txBody>
                  <a:tcPr marL="71725" marR="71725" marT="47817" marB="47817" anchor="ctr"/>
                </a:tc>
                <a:tc>
                  <a:txBody>
                    <a:bodyPr/>
                    <a:lstStyle/>
                    <a:p>
                      <a:pPr rtl="0">
                        <a:buNone/>
                      </a:pPr>
                      <a:r>
                        <a:rPr lang="es-ES" sz="1700">
                          <a:solidFill>
                            <a:srgbClr val="1B1C1D"/>
                          </a:solidFill>
                          <a:effectLst/>
                        </a:rPr>
                        <a:t>Ofrece </a:t>
                      </a:r>
                      <a:r>
                        <a:rPr lang="es-ES" sz="1700" b="1">
                          <a:solidFill>
                            <a:srgbClr val="1B1C1D"/>
                          </a:solidFill>
                          <a:effectLst/>
                        </a:rPr>
                        <a:t>Trazabilidad y Linaje de Datos</a:t>
                      </a:r>
                      <a:r>
                        <a:rPr lang="es-ES" sz="1700">
                          <a:solidFill>
                            <a:srgbClr val="1B1C1D"/>
                          </a:solidFill>
                          <a:effectLst/>
                        </a:rPr>
                        <a:t> end-to-end, permitiendo auditar cada decisión y movimiento de datos.</a:t>
                      </a:r>
                      <a:endParaRPr lang="es-ES" sz="170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557237672"/>
                  </a:ext>
                </a:extLst>
              </a:tr>
              <a:tr h="1220157">
                <a:tc>
                  <a:txBody>
                    <a:bodyPr/>
                    <a:lstStyle/>
                    <a:p>
                      <a:pPr rtl="0">
                        <a:buNone/>
                      </a:pPr>
                      <a:r>
                        <a:rPr lang="es-ES" sz="1700" b="1">
                          <a:solidFill>
                            <a:srgbClr val="1B1C1D"/>
                          </a:solidFill>
                          <a:effectLst/>
                        </a:rPr>
                        <a:t>Modelos de Atención Obsoletos</a:t>
                      </a:r>
                      <a:endParaRPr lang="es-ES" sz="1700">
                        <a:solidFill>
                          <a:srgbClr val="1B1C1D"/>
                        </a:solidFill>
                        <a:effectLst/>
                        <a:latin typeface="Google Sans Text"/>
                      </a:endParaRPr>
                    </a:p>
                  </a:txBody>
                  <a:tcPr marL="71725" marR="71725" marT="47817" marB="47817" anchor="ctr"/>
                </a:tc>
                <a:tc>
                  <a:txBody>
                    <a:bodyPr/>
                    <a:lstStyle/>
                    <a:p>
                      <a:pPr rtl="0">
                        <a:buNone/>
                      </a:pPr>
                      <a:r>
                        <a:rPr lang="es-ES" sz="1700">
                          <a:solidFill>
                            <a:srgbClr val="1B1C1D"/>
                          </a:solidFill>
                          <a:effectLst/>
                        </a:rPr>
                        <a:t>Enfoque curativo y reactivo, falta de prevención y gestión poblacional.</a:t>
                      </a:r>
                      <a:endParaRPr lang="es-ES" sz="1700">
                        <a:solidFill>
                          <a:srgbClr val="1B1C1D"/>
                        </a:solidFill>
                        <a:effectLst/>
                        <a:latin typeface="Google Sans Text"/>
                      </a:endParaRPr>
                    </a:p>
                  </a:txBody>
                  <a:tcPr marL="71725" marR="71725" marT="47817" marB="47817" anchor="ctr"/>
                </a:tc>
                <a:tc>
                  <a:txBody>
                    <a:bodyPr/>
                    <a:lstStyle/>
                    <a:p>
                      <a:pPr rtl="0">
                        <a:buNone/>
                      </a:pPr>
                      <a:r>
                        <a:rPr lang="es-ES" sz="1700">
                          <a:solidFill>
                            <a:srgbClr val="1B1C1D"/>
                          </a:solidFill>
                          <a:effectLst/>
                        </a:rPr>
                        <a:t>Facilita la </a:t>
                      </a:r>
                      <a:r>
                        <a:rPr lang="es-ES" sz="1700" b="1">
                          <a:solidFill>
                            <a:srgbClr val="1B1C1D"/>
                          </a:solidFill>
                          <a:effectLst/>
                        </a:rPr>
                        <a:t>Gestión Poblacional Proactiva</a:t>
                      </a:r>
                      <a:r>
                        <a:rPr lang="es-ES" sz="1700">
                          <a:solidFill>
                            <a:srgbClr val="1B1C1D"/>
                          </a:solidFill>
                          <a:effectLst/>
                        </a:rPr>
                        <a:t>, identificando riesgos y brechas de cuidado.</a:t>
                      </a:r>
                      <a:endParaRPr lang="es-ES" sz="170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1066463548"/>
                  </a:ext>
                </a:extLst>
              </a:tr>
              <a:tr h="1220157">
                <a:tc>
                  <a:txBody>
                    <a:bodyPr/>
                    <a:lstStyle/>
                    <a:p>
                      <a:pPr rtl="0">
                        <a:buNone/>
                      </a:pPr>
                      <a:r>
                        <a:rPr lang="es-ES" sz="1700" b="1">
                          <a:solidFill>
                            <a:srgbClr val="1B1C1D"/>
                          </a:solidFill>
                          <a:effectLst/>
                        </a:rPr>
                        <a:t>Restricciones Financieras y de RR.HH.</a:t>
                      </a:r>
                      <a:endParaRPr lang="es-ES" sz="1700">
                        <a:solidFill>
                          <a:srgbClr val="1B1C1D"/>
                        </a:solidFill>
                        <a:effectLst/>
                        <a:latin typeface="Google Sans Text"/>
                      </a:endParaRPr>
                    </a:p>
                  </a:txBody>
                  <a:tcPr marL="71725" marR="71725" marT="47817" marB="47817" anchor="ctr"/>
                </a:tc>
                <a:tc>
                  <a:txBody>
                    <a:bodyPr/>
                    <a:lstStyle/>
                    <a:p>
                      <a:pPr rtl="0">
                        <a:buNone/>
                      </a:pPr>
                      <a:r>
                        <a:rPr lang="es-ES" sz="1700" dirty="0">
                          <a:solidFill>
                            <a:srgbClr val="1B1C1D"/>
                          </a:solidFill>
                          <a:effectLst/>
                        </a:rPr>
                        <a:t>Gasto administrativo elevado, fraude, ineficiencia en la asignación de recursos.</a:t>
                      </a:r>
                      <a:endParaRPr lang="es-ES" sz="1700" dirty="0">
                        <a:solidFill>
                          <a:srgbClr val="1B1C1D"/>
                        </a:solidFill>
                        <a:effectLst/>
                        <a:latin typeface="Google Sans Text"/>
                      </a:endParaRPr>
                    </a:p>
                  </a:txBody>
                  <a:tcPr marL="71725" marR="71725" marT="47817" marB="47817" anchor="ctr"/>
                </a:tc>
                <a:tc>
                  <a:txBody>
                    <a:bodyPr/>
                    <a:lstStyle/>
                    <a:p>
                      <a:pPr rtl="0">
                        <a:buNone/>
                      </a:pPr>
                      <a:r>
                        <a:rPr lang="es-ES" sz="1700" dirty="0">
                          <a:solidFill>
                            <a:srgbClr val="1B1C1D"/>
                          </a:solidFill>
                          <a:effectLst/>
                        </a:rPr>
                        <a:t>Optimiza la </a:t>
                      </a:r>
                      <a:r>
                        <a:rPr lang="es-ES" sz="1700" b="1" dirty="0">
                          <a:solidFill>
                            <a:srgbClr val="1B1C1D"/>
                          </a:solidFill>
                          <a:effectLst/>
                        </a:rPr>
                        <a:t>Eficiencia Operacional</a:t>
                      </a:r>
                      <a:r>
                        <a:rPr lang="es-ES" sz="1700" dirty="0">
                          <a:solidFill>
                            <a:srgbClr val="1B1C1D"/>
                          </a:solidFill>
                          <a:effectLst/>
                        </a:rPr>
                        <a:t> y la </a:t>
                      </a:r>
                      <a:r>
                        <a:rPr lang="es-ES" sz="1700" b="1" dirty="0">
                          <a:solidFill>
                            <a:srgbClr val="1B1C1D"/>
                          </a:solidFill>
                          <a:effectLst/>
                        </a:rPr>
                        <a:t>Asignación de Recursos</a:t>
                      </a:r>
                      <a:r>
                        <a:rPr lang="es-ES" sz="1700" dirty="0">
                          <a:solidFill>
                            <a:srgbClr val="1B1C1D"/>
                          </a:solidFill>
                          <a:effectLst/>
                        </a:rPr>
                        <a:t> (camas, personal, insumos) en tiempo real.</a:t>
                      </a:r>
                      <a:endParaRPr lang="es-ES" sz="1700" dirty="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576291821"/>
                  </a:ext>
                </a:extLst>
              </a:tr>
            </a:tbl>
          </a:graphicData>
        </a:graphic>
      </p:graphicFrame>
      <p:pic>
        <p:nvPicPr>
          <p:cNvPr id="5" name="Imagen 4">
            <a:extLst>
              <a:ext uri="{FF2B5EF4-FFF2-40B4-BE49-F238E27FC236}">
                <a16:creationId xmlns:a16="http://schemas.microsoft.com/office/drawing/2014/main" id="{164B883E-1323-AE3F-4564-74101C950199}"/>
              </a:ext>
            </a:extLst>
          </p:cNvPr>
          <p:cNvPicPr>
            <a:picLocks noChangeAspect="1"/>
          </p:cNvPicPr>
          <p:nvPr/>
        </p:nvPicPr>
        <p:blipFill>
          <a:blip r:embed="rId2"/>
          <a:stretch>
            <a:fillRect/>
          </a:stretch>
        </p:blipFill>
        <p:spPr>
          <a:xfrm>
            <a:off x="9501192" y="6095934"/>
            <a:ext cx="2316681" cy="762066"/>
          </a:xfrm>
          <a:prstGeom prst="rect">
            <a:avLst/>
          </a:prstGeom>
        </p:spPr>
      </p:pic>
    </p:spTree>
    <p:extLst>
      <p:ext uri="{BB962C8B-B14F-4D97-AF65-F5344CB8AC3E}">
        <p14:creationId xmlns:p14="http://schemas.microsoft.com/office/powerpoint/2010/main" val="2710279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8D0EE092-D892-C313-8E3C-54020D0EE833}"/>
              </a:ext>
            </a:extLst>
          </p:cNvPr>
          <p:cNvGraphicFramePr>
            <a:graphicFrameLocks noGrp="1"/>
          </p:cNvGraphicFramePr>
          <p:nvPr/>
        </p:nvGraphicFramePr>
        <p:xfrm>
          <a:off x="58367" y="84306"/>
          <a:ext cx="12055812" cy="6498077"/>
        </p:xfrm>
        <a:graphic>
          <a:graphicData uri="http://schemas.openxmlformats.org/drawingml/2006/table">
            <a:tbl>
              <a:tblPr>
                <a:tableStyleId>{775DCB02-9BB8-47FD-8907-85C794F793BA}</a:tableStyleId>
              </a:tblPr>
              <a:tblGrid>
                <a:gridCol w="3271483">
                  <a:extLst>
                    <a:ext uri="{9D8B030D-6E8A-4147-A177-3AD203B41FA5}">
                      <a16:colId xmlns:a16="http://schemas.microsoft.com/office/drawing/2014/main" val="1938303906"/>
                    </a:ext>
                  </a:extLst>
                </a:gridCol>
                <a:gridCol w="4143125">
                  <a:extLst>
                    <a:ext uri="{9D8B030D-6E8A-4147-A177-3AD203B41FA5}">
                      <a16:colId xmlns:a16="http://schemas.microsoft.com/office/drawing/2014/main" val="339890242"/>
                    </a:ext>
                  </a:extLst>
                </a:gridCol>
                <a:gridCol w="4641204">
                  <a:extLst>
                    <a:ext uri="{9D8B030D-6E8A-4147-A177-3AD203B41FA5}">
                      <a16:colId xmlns:a16="http://schemas.microsoft.com/office/drawing/2014/main" val="67716546"/>
                    </a:ext>
                  </a:extLst>
                </a:gridCol>
              </a:tblGrid>
              <a:tr h="579043">
                <a:tc>
                  <a:txBody>
                    <a:bodyPr/>
                    <a:lstStyle/>
                    <a:p>
                      <a:pPr algn="ctr" rtl="0">
                        <a:buNone/>
                      </a:pPr>
                      <a:r>
                        <a:rPr lang="es-ES" sz="1800" b="1" dirty="0">
                          <a:solidFill>
                            <a:srgbClr val="1B1C1D"/>
                          </a:solidFill>
                          <a:effectLst/>
                        </a:rPr>
                        <a:t>Caso de Uso</a:t>
                      </a:r>
                      <a:endParaRPr lang="es-ES" sz="1800" dirty="0">
                        <a:solidFill>
                          <a:srgbClr val="1B1C1D"/>
                        </a:solidFill>
                        <a:effectLst/>
                        <a:latin typeface="Google Sans Text"/>
                      </a:endParaRPr>
                    </a:p>
                  </a:txBody>
                  <a:tcPr marL="56267" marR="56267" marT="37512" marB="37512" anchor="ctr"/>
                </a:tc>
                <a:tc>
                  <a:txBody>
                    <a:bodyPr/>
                    <a:lstStyle/>
                    <a:p>
                      <a:pPr algn="ctr" rtl="0">
                        <a:buNone/>
                      </a:pPr>
                      <a:r>
                        <a:rPr lang="es-ES" sz="1800" b="1" dirty="0">
                          <a:solidFill>
                            <a:srgbClr val="1B1C1D"/>
                          </a:solidFill>
                          <a:effectLst/>
                        </a:rPr>
                        <a:t>Aplicabilidad y Flujo de Valor</a:t>
                      </a:r>
                      <a:endParaRPr lang="es-ES" sz="1800" dirty="0">
                        <a:solidFill>
                          <a:srgbClr val="1B1C1D"/>
                        </a:solidFill>
                        <a:effectLst/>
                        <a:latin typeface="Google Sans Text"/>
                      </a:endParaRPr>
                    </a:p>
                  </a:txBody>
                  <a:tcPr marL="56267" marR="56267" marT="37512" marB="37512" anchor="ctr"/>
                </a:tc>
                <a:tc>
                  <a:txBody>
                    <a:bodyPr/>
                    <a:lstStyle/>
                    <a:p>
                      <a:pPr algn="ctr" rtl="0">
                        <a:buNone/>
                      </a:pPr>
                      <a:r>
                        <a:rPr lang="es-ES" sz="1800" b="1" dirty="0">
                          <a:solidFill>
                            <a:srgbClr val="1B1C1D"/>
                          </a:solidFill>
                          <a:effectLst/>
                        </a:rPr>
                        <a:t>Métrica de Impacto y Autofinanciamiento</a:t>
                      </a:r>
                      <a:endParaRPr lang="es-ES" sz="1800" dirty="0">
                        <a:solidFill>
                          <a:srgbClr val="1B1C1D"/>
                        </a:solidFill>
                        <a:effectLst/>
                        <a:latin typeface="Google Sans Text"/>
                      </a:endParaRPr>
                    </a:p>
                  </a:txBody>
                  <a:tcPr marL="56267" marR="56267" marT="37512" marB="37512" anchor="ctr"/>
                </a:tc>
                <a:extLst>
                  <a:ext uri="{0D108BD9-81ED-4DB2-BD59-A6C34878D82A}">
                    <a16:rowId xmlns:a16="http://schemas.microsoft.com/office/drawing/2014/main" val="1795088403"/>
                  </a:ext>
                </a:extLst>
              </a:tr>
              <a:tr h="2001885">
                <a:tc>
                  <a:txBody>
                    <a:bodyPr/>
                    <a:lstStyle/>
                    <a:p>
                      <a:pPr rtl="0">
                        <a:buNone/>
                      </a:pPr>
                      <a:r>
                        <a:rPr lang="es-ES" sz="1600" b="1" dirty="0">
                          <a:solidFill>
                            <a:srgbClr val="1B1C1D"/>
                          </a:solidFill>
                          <a:effectLst/>
                        </a:rPr>
                        <a:t>Detección de Fraude, Abuso y Despilfarro (FAD)</a:t>
                      </a:r>
                      <a:endParaRPr lang="es-ES" sz="1600" dirty="0">
                        <a:solidFill>
                          <a:srgbClr val="1B1C1D"/>
                        </a:solidFill>
                        <a:effectLst/>
                        <a:latin typeface="Google Sans Text"/>
                      </a:endParaRPr>
                    </a:p>
                  </a:txBody>
                  <a:tcPr marL="56267" marR="56267" marT="37512" marB="37512" anchor="ctr"/>
                </a:tc>
                <a:tc>
                  <a:txBody>
                    <a:bodyPr/>
                    <a:lstStyle/>
                    <a:p>
                      <a:pPr rtl="0">
                        <a:buNone/>
                      </a:pPr>
                      <a:r>
                        <a:rPr lang="es-ES" sz="1600" dirty="0">
                          <a:solidFill>
                            <a:srgbClr val="1B1C1D"/>
                          </a:solidFill>
                          <a:effectLst/>
                        </a:rPr>
                        <a:t>Unifica datos de facturación, padrón de afiliados, prestaciones, historial de prestadores y medicamentos. Identifica patrones anómalos (ej. picos de facturación por prestador, tratamientos duplicados, </a:t>
                      </a:r>
                      <a:r>
                        <a:rPr lang="es-ES" sz="1600" dirty="0" err="1">
                          <a:solidFill>
                            <a:srgbClr val="1B1C1D"/>
                          </a:solidFill>
                          <a:effectLst/>
                        </a:rPr>
                        <a:t>upcoding</a:t>
                      </a:r>
                      <a:r>
                        <a:rPr lang="es-ES" sz="1600" dirty="0">
                          <a:solidFill>
                            <a:srgbClr val="1B1C1D"/>
                          </a:solidFill>
                          <a:effectLst/>
                        </a:rPr>
                        <a:t>).</a:t>
                      </a:r>
                      <a:endParaRPr lang="es-ES" sz="1600" dirty="0">
                        <a:solidFill>
                          <a:srgbClr val="1B1C1D"/>
                        </a:solidFill>
                        <a:effectLst/>
                        <a:latin typeface="Google Sans Text"/>
                      </a:endParaRPr>
                    </a:p>
                  </a:txBody>
                  <a:tcPr marL="56267" marR="56267" marT="37512" marB="37512" anchor="ctr"/>
                </a:tc>
                <a:tc>
                  <a:txBody>
                    <a:bodyPr/>
                    <a:lstStyle/>
                    <a:p>
                      <a:pPr rtl="0">
                        <a:buNone/>
                      </a:pPr>
                      <a:r>
                        <a:rPr lang="es-ES" sz="1600" b="1" dirty="0">
                          <a:solidFill>
                            <a:srgbClr val="1B1C1D"/>
                          </a:solidFill>
                          <a:effectLst/>
                        </a:rPr>
                        <a:t>Previo: </a:t>
                      </a:r>
                      <a:r>
                        <a:rPr lang="es-ES" sz="1600" b="1" dirty="0" err="1">
                          <a:solidFill>
                            <a:srgbClr val="1B1C1D"/>
                          </a:solidFill>
                          <a:effectLst/>
                        </a:rPr>
                        <a:t>Presición</a:t>
                      </a:r>
                      <a:r>
                        <a:rPr lang="es-ES" sz="1600" b="1" dirty="0">
                          <a:solidFill>
                            <a:srgbClr val="1B1C1D"/>
                          </a:solidFill>
                          <a:effectLst/>
                        </a:rPr>
                        <a:t>, Accesibilidad y Relevancia.</a:t>
                      </a:r>
                    </a:p>
                    <a:p>
                      <a:pPr rtl="0">
                        <a:buNone/>
                      </a:pPr>
                      <a:r>
                        <a:rPr lang="es-ES" sz="1600" b="1" dirty="0">
                          <a:solidFill>
                            <a:srgbClr val="1B1C1D"/>
                          </a:solidFill>
                          <a:effectLst/>
                        </a:rPr>
                        <a:t>Métrica:</a:t>
                      </a:r>
                      <a:r>
                        <a:rPr lang="es-ES" sz="1600" dirty="0">
                          <a:solidFill>
                            <a:srgbClr val="1B1C1D"/>
                          </a:solidFill>
                          <a:effectLst/>
                        </a:rPr>
                        <a:t> </a:t>
                      </a:r>
                      <a:r>
                        <a:rPr lang="es-ES" sz="1600" b="1" dirty="0">
                          <a:solidFill>
                            <a:srgbClr val="1B1C1D"/>
                          </a:solidFill>
                          <a:effectLst/>
                        </a:rPr>
                        <a:t>$\%$ de Reducción en Gasto No Justificado</a:t>
                      </a:r>
                      <a:r>
                        <a:rPr lang="es-ES" sz="1600" dirty="0">
                          <a:solidFill>
                            <a:srgbClr val="1B1C1D"/>
                          </a:solidFill>
                          <a:effectLst/>
                        </a:rPr>
                        <a:t> (Target: 5% a 15%). </a:t>
                      </a:r>
                      <a:r>
                        <a:rPr lang="es-ES" sz="1600" b="1" dirty="0">
                          <a:solidFill>
                            <a:srgbClr val="1B1C1D"/>
                          </a:solidFill>
                          <a:effectLst/>
                        </a:rPr>
                        <a:t>Indicador:</a:t>
                      </a:r>
                      <a:r>
                        <a:rPr lang="es-ES" sz="1600" dirty="0">
                          <a:solidFill>
                            <a:srgbClr val="1B1C1D"/>
                          </a:solidFill>
                          <a:effectLst/>
                        </a:rPr>
                        <a:t> Tiempo promedio de detección de casos de FAD (de meses a días/semanas). El ahorro generado en FAD financia la plataforma.</a:t>
                      </a:r>
                      <a:endParaRPr lang="es-ES" sz="1600" dirty="0">
                        <a:solidFill>
                          <a:srgbClr val="1B1C1D"/>
                        </a:solidFill>
                        <a:effectLst/>
                        <a:latin typeface="Google Sans Text"/>
                      </a:endParaRPr>
                    </a:p>
                  </a:txBody>
                  <a:tcPr marL="56267" marR="56267" marT="37512" marB="37512" anchor="ctr"/>
                </a:tc>
                <a:extLst>
                  <a:ext uri="{0D108BD9-81ED-4DB2-BD59-A6C34878D82A}">
                    <a16:rowId xmlns:a16="http://schemas.microsoft.com/office/drawing/2014/main" val="3723527388"/>
                  </a:ext>
                </a:extLst>
              </a:tr>
              <a:tr h="1762958">
                <a:tc>
                  <a:txBody>
                    <a:bodyPr/>
                    <a:lstStyle/>
                    <a:p>
                      <a:pPr rtl="0">
                        <a:buNone/>
                      </a:pPr>
                      <a:r>
                        <a:rPr lang="es-ES" sz="1600" b="1" dirty="0">
                          <a:solidFill>
                            <a:srgbClr val="1B1C1D"/>
                          </a:solidFill>
                          <a:effectLst/>
                        </a:rPr>
                        <a:t>Gestión de la Demanda y Red Prestacional</a:t>
                      </a:r>
                      <a:endParaRPr lang="es-ES" sz="1600" dirty="0">
                        <a:solidFill>
                          <a:srgbClr val="1B1C1D"/>
                        </a:solidFill>
                        <a:effectLst/>
                        <a:latin typeface="Google Sans Text"/>
                      </a:endParaRPr>
                    </a:p>
                  </a:txBody>
                  <a:tcPr marL="56267" marR="56267" marT="37512" marB="37512" anchor="ctr"/>
                </a:tc>
                <a:tc>
                  <a:txBody>
                    <a:bodyPr/>
                    <a:lstStyle/>
                    <a:p>
                      <a:pPr rtl="0">
                        <a:buNone/>
                      </a:pPr>
                      <a:r>
                        <a:rPr lang="es-ES" sz="1600">
                          <a:solidFill>
                            <a:srgbClr val="1B1C1D"/>
                          </a:solidFill>
                          <a:effectLst/>
                        </a:rPr>
                        <a:t>Modela el perfil epidemiológico de la población (edad, patologías crónicas, ubicación) para optimizar la contratación de servicios y la planificación de la red.</a:t>
                      </a:r>
                      <a:endParaRPr lang="es-ES" sz="1600">
                        <a:solidFill>
                          <a:srgbClr val="1B1C1D"/>
                        </a:solidFill>
                        <a:effectLst/>
                        <a:latin typeface="Google Sans Text"/>
                      </a:endParaRPr>
                    </a:p>
                  </a:txBody>
                  <a:tcPr marL="56267" marR="56267" marT="37512" marB="37512" anchor="ctr"/>
                </a:tc>
                <a:tc>
                  <a:txBody>
                    <a:bodyPr/>
                    <a:lstStyle/>
                    <a:p>
                      <a:pPr rtl="0">
                        <a:buNone/>
                      </a:pPr>
                      <a:r>
                        <a:rPr lang="es-ES" sz="1600" b="1">
                          <a:solidFill>
                            <a:srgbClr val="1B1C1D"/>
                          </a:solidFill>
                          <a:effectLst/>
                        </a:rPr>
                        <a:t>Métrica:</a:t>
                      </a:r>
                      <a:r>
                        <a:rPr lang="es-ES" sz="1600">
                          <a:solidFill>
                            <a:srgbClr val="1B1C1D"/>
                          </a:solidFill>
                          <a:effectLst/>
                        </a:rPr>
                        <a:t> </a:t>
                      </a:r>
                      <a:r>
                        <a:rPr lang="es-ES" sz="1600" b="1">
                          <a:solidFill>
                            <a:srgbClr val="1B1C1D"/>
                          </a:solidFill>
                          <a:effectLst/>
                        </a:rPr>
                        <a:t>Tasa de Consulta Promedio por Beneficiario</a:t>
                      </a:r>
                      <a:r>
                        <a:rPr lang="es-ES" sz="1600">
                          <a:solidFill>
                            <a:srgbClr val="1B1C1D"/>
                          </a:solidFill>
                          <a:effectLst/>
                        </a:rPr>
                        <a:t> (vs. valores de referencia). </a:t>
                      </a:r>
                      <a:r>
                        <a:rPr lang="es-ES" sz="1600" b="1">
                          <a:solidFill>
                            <a:srgbClr val="1B1C1D"/>
                          </a:solidFill>
                          <a:effectLst/>
                        </a:rPr>
                        <a:t>Indicador:</a:t>
                      </a:r>
                      <a:r>
                        <a:rPr lang="es-ES" sz="1600">
                          <a:solidFill>
                            <a:srgbClr val="1B1C1D"/>
                          </a:solidFill>
                          <a:effectLst/>
                        </a:rPr>
                        <a:t> $\%$ de Cobertura de Necesidades Prioritarias (ej. atención preventiva, control crónico).</a:t>
                      </a:r>
                      <a:endParaRPr lang="es-ES" sz="1600">
                        <a:solidFill>
                          <a:srgbClr val="1B1C1D"/>
                        </a:solidFill>
                        <a:effectLst/>
                        <a:latin typeface="Google Sans Text"/>
                      </a:endParaRPr>
                    </a:p>
                  </a:txBody>
                  <a:tcPr marL="56267" marR="56267" marT="37512" marB="37512" anchor="ctr"/>
                </a:tc>
                <a:extLst>
                  <a:ext uri="{0D108BD9-81ED-4DB2-BD59-A6C34878D82A}">
                    <a16:rowId xmlns:a16="http://schemas.microsoft.com/office/drawing/2014/main" val="1334927151"/>
                  </a:ext>
                </a:extLst>
              </a:tr>
              <a:tr h="2154191">
                <a:tc>
                  <a:txBody>
                    <a:bodyPr/>
                    <a:lstStyle/>
                    <a:p>
                      <a:pPr rtl="0">
                        <a:buNone/>
                      </a:pPr>
                      <a:r>
                        <a:rPr lang="es-ES" sz="1600" b="1">
                          <a:solidFill>
                            <a:srgbClr val="1B1C1D"/>
                          </a:solidFill>
                          <a:effectLst/>
                        </a:rPr>
                        <a:t>Trazabilidad de la Discapacidad</a:t>
                      </a:r>
                      <a:endParaRPr lang="es-ES" sz="1600">
                        <a:solidFill>
                          <a:srgbClr val="1B1C1D"/>
                        </a:solidFill>
                        <a:effectLst/>
                        <a:latin typeface="Google Sans Text"/>
                      </a:endParaRPr>
                    </a:p>
                  </a:txBody>
                  <a:tcPr marL="56267" marR="56267" marT="37512" marB="37512" anchor="ctr"/>
                </a:tc>
                <a:tc>
                  <a:txBody>
                    <a:bodyPr/>
                    <a:lstStyle/>
                    <a:p>
                      <a:pPr rtl="0">
                        <a:buNone/>
                      </a:pPr>
                      <a:r>
                        <a:rPr lang="es-ES" sz="1600" dirty="0">
                          <a:solidFill>
                            <a:srgbClr val="1B1C1D"/>
                          </a:solidFill>
                          <a:effectLst/>
                        </a:rPr>
                        <a:t>Unificación de la solicitud, auditoría médica, emisión de CUD y trazabilidad de las prestaciones asociadas (transporte, acompañantes).</a:t>
                      </a:r>
                      <a:endParaRPr lang="es-ES" sz="1600" dirty="0">
                        <a:solidFill>
                          <a:srgbClr val="1B1C1D"/>
                        </a:solidFill>
                        <a:effectLst/>
                        <a:latin typeface="Google Sans Text"/>
                      </a:endParaRPr>
                    </a:p>
                  </a:txBody>
                  <a:tcPr marL="56267" marR="56267" marT="37512" marB="37512" anchor="ctr"/>
                </a:tc>
                <a:tc>
                  <a:txBody>
                    <a:bodyPr/>
                    <a:lstStyle/>
                    <a:p>
                      <a:pPr rtl="0">
                        <a:buNone/>
                      </a:pPr>
                      <a:r>
                        <a:rPr lang="es-ES" sz="1600" b="1" dirty="0">
                          <a:solidFill>
                            <a:srgbClr val="1B1C1D"/>
                          </a:solidFill>
                          <a:effectLst/>
                        </a:rPr>
                        <a:t>Métrica:</a:t>
                      </a:r>
                      <a:r>
                        <a:rPr lang="es-ES" sz="1600" dirty="0">
                          <a:solidFill>
                            <a:srgbClr val="1B1C1D"/>
                          </a:solidFill>
                          <a:effectLst/>
                        </a:rPr>
                        <a:t> </a:t>
                      </a:r>
                      <a:r>
                        <a:rPr lang="es-ES" sz="1600" b="1" dirty="0">
                          <a:solidFill>
                            <a:srgbClr val="1B1C1D"/>
                          </a:solidFill>
                          <a:effectLst/>
                        </a:rPr>
                        <a:t>Reducción del Tiempo de Espera para Prestaciones CUD</a:t>
                      </a:r>
                      <a:r>
                        <a:rPr lang="es-ES" sz="1600" dirty="0">
                          <a:solidFill>
                            <a:srgbClr val="1B1C1D"/>
                          </a:solidFill>
                          <a:effectLst/>
                        </a:rPr>
                        <a:t> (Target: -30 días). </a:t>
                      </a:r>
                      <a:r>
                        <a:rPr lang="es-ES" sz="1600" b="1" dirty="0">
                          <a:solidFill>
                            <a:srgbClr val="1B1C1D"/>
                          </a:solidFill>
                          <a:effectLst/>
                        </a:rPr>
                        <a:t>Indicador:</a:t>
                      </a:r>
                      <a:r>
                        <a:rPr lang="es-ES" sz="1600" dirty="0">
                          <a:solidFill>
                            <a:srgbClr val="1B1C1D"/>
                          </a:solidFill>
                          <a:effectLst/>
                        </a:rPr>
                        <a:t> $\%$ de Prestaciones con Auditoría Documentada y Transparente.</a:t>
                      </a:r>
                      <a:endParaRPr lang="es-ES" sz="1600" dirty="0">
                        <a:solidFill>
                          <a:srgbClr val="1B1C1D"/>
                        </a:solidFill>
                        <a:effectLst/>
                        <a:latin typeface="Google Sans Text"/>
                      </a:endParaRPr>
                    </a:p>
                  </a:txBody>
                  <a:tcPr marL="56267" marR="56267" marT="37512" marB="37512" anchor="ctr"/>
                </a:tc>
                <a:extLst>
                  <a:ext uri="{0D108BD9-81ED-4DB2-BD59-A6C34878D82A}">
                    <a16:rowId xmlns:a16="http://schemas.microsoft.com/office/drawing/2014/main" val="461100355"/>
                  </a:ext>
                </a:extLst>
              </a:tr>
            </a:tbl>
          </a:graphicData>
        </a:graphic>
      </p:graphicFrame>
      <p:pic>
        <p:nvPicPr>
          <p:cNvPr id="3" name="Imagen 2">
            <a:extLst>
              <a:ext uri="{FF2B5EF4-FFF2-40B4-BE49-F238E27FC236}">
                <a16:creationId xmlns:a16="http://schemas.microsoft.com/office/drawing/2014/main" id="{614BDFA6-5C09-4AA0-F993-6AB80128042C}"/>
              </a:ext>
            </a:extLst>
          </p:cNvPr>
          <p:cNvPicPr>
            <a:picLocks noChangeAspect="1"/>
          </p:cNvPicPr>
          <p:nvPr/>
        </p:nvPicPr>
        <p:blipFill>
          <a:blip r:embed="rId2"/>
          <a:stretch>
            <a:fillRect/>
          </a:stretch>
        </p:blipFill>
        <p:spPr>
          <a:xfrm>
            <a:off x="9797498" y="5820317"/>
            <a:ext cx="2316681" cy="762066"/>
          </a:xfrm>
          <a:prstGeom prst="rect">
            <a:avLst/>
          </a:prstGeom>
        </p:spPr>
      </p:pic>
    </p:spTree>
    <p:extLst>
      <p:ext uri="{BB962C8B-B14F-4D97-AF65-F5344CB8AC3E}">
        <p14:creationId xmlns:p14="http://schemas.microsoft.com/office/powerpoint/2010/main" val="2253276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439BE1DA-7061-3562-C8EB-78662F959889}"/>
              </a:ext>
            </a:extLst>
          </p:cNvPr>
          <p:cNvGraphicFramePr>
            <a:graphicFrameLocks noGrp="1"/>
          </p:cNvGraphicFramePr>
          <p:nvPr/>
        </p:nvGraphicFramePr>
        <p:xfrm>
          <a:off x="120316" y="180474"/>
          <a:ext cx="11883617" cy="5492193"/>
        </p:xfrm>
        <a:graphic>
          <a:graphicData uri="http://schemas.openxmlformats.org/drawingml/2006/table">
            <a:tbl>
              <a:tblPr>
                <a:tableStyleId>{18603FDC-E32A-4AB5-989C-0864C3EAD2B8}</a:tableStyleId>
              </a:tblPr>
              <a:tblGrid>
                <a:gridCol w="2903476">
                  <a:extLst>
                    <a:ext uri="{9D8B030D-6E8A-4147-A177-3AD203B41FA5}">
                      <a16:colId xmlns:a16="http://schemas.microsoft.com/office/drawing/2014/main" val="2830675604"/>
                    </a:ext>
                  </a:extLst>
                </a:gridCol>
                <a:gridCol w="4367400">
                  <a:extLst>
                    <a:ext uri="{9D8B030D-6E8A-4147-A177-3AD203B41FA5}">
                      <a16:colId xmlns:a16="http://schemas.microsoft.com/office/drawing/2014/main" val="3409719601"/>
                    </a:ext>
                  </a:extLst>
                </a:gridCol>
                <a:gridCol w="4612741">
                  <a:extLst>
                    <a:ext uri="{9D8B030D-6E8A-4147-A177-3AD203B41FA5}">
                      <a16:colId xmlns:a16="http://schemas.microsoft.com/office/drawing/2014/main" val="1978320660"/>
                    </a:ext>
                  </a:extLst>
                </a:gridCol>
              </a:tblGrid>
              <a:tr h="922573">
                <a:tc>
                  <a:txBody>
                    <a:bodyPr/>
                    <a:lstStyle/>
                    <a:p>
                      <a:pPr rtl="0">
                        <a:buNone/>
                      </a:pPr>
                      <a:r>
                        <a:rPr lang="es-ES" b="1" dirty="0">
                          <a:solidFill>
                            <a:srgbClr val="1B1C1D"/>
                          </a:solidFill>
                          <a:effectLst/>
                        </a:rPr>
                        <a:t>Caso de Uso</a:t>
                      </a:r>
                      <a:endParaRPr lang="es-ES" dirty="0">
                        <a:solidFill>
                          <a:srgbClr val="1B1C1D"/>
                        </a:solidFill>
                        <a:effectLst/>
                        <a:latin typeface="Google Sans Text"/>
                      </a:endParaRPr>
                    </a:p>
                  </a:txBody>
                  <a:tcPr marL="76200" marR="76200" marT="50800" marB="50800" anchor="ctr"/>
                </a:tc>
                <a:tc>
                  <a:txBody>
                    <a:bodyPr/>
                    <a:lstStyle/>
                    <a:p>
                      <a:pPr rtl="0">
                        <a:buNone/>
                      </a:pPr>
                      <a:r>
                        <a:rPr lang="es-ES" b="1">
                          <a:solidFill>
                            <a:srgbClr val="1B1C1D"/>
                          </a:solidFill>
                          <a:effectLst/>
                        </a:rPr>
                        <a:t>Aplicabilidad y Flujo de Valor</a:t>
                      </a:r>
                      <a:endParaRPr lang="es-ES">
                        <a:solidFill>
                          <a:srgbClr val="1B1C1D"/>
                        </a:solidFill>
                        <a:effectLst/>
                        <a:latin typeface="Google Sans Text"/>
                      </a:endParaRPr>
                    </a:p>
                  </a:txBody>
                  <a:tcPr marL="76200" marR="76200" marT="50800" marB="50800" anchor="ctr"/>
                </a:tc>
                <a:tc>
                  <a:txBody>
                    <a:bodyPr/>
                    <a:lstStyle/>
                    <a:p>
                      <a:pPr rtl="0">
                        <a:buNone/>
                      </a:pPr>
                      <a:r>
                        <a:rPr lang="es-ES" b="1">
                          <a:solidFill>
                            <a:srgbClr val="1B1C1D"/>
                          </a:solidFill>
                          <a:effectLst/>
                        </a:rPr>
                        <a:t>Métrica de Impacto y Autofinanciamiento</a:t>
                      </a:r>
                      <a:endParaRPr lang="es-ES">
                        <a:solidFill>
                          <a:srgbClr val="1B1C1D"/>
                        </a:solidFill>
                        <a:effectLst/>
                        <a:latin typeface="Google Sans Text"/>
                      </a:endParaRPr>
                    </a:p>
                  </a:txBody>
                  <a:tcPr marL="76200" marR="76200" marT="50800" marB="50800" anchor="ctr"/>
                </a:tc>
                <a:extLst>
                  <a:ext uri="{0D108BD9-81ED-4DB2-BD59-A6C34878D82A}">
                    <a16:rowId xmlns:a16="http://schemas.microsoft.com/office/drawing/2014/main" val="403590792"/>
                  </a:ext>
                </a:extLst>
              </a:tr>
              <a:tr h="2479416">
                <a:tc>
                  <a:txBody>
                    <a:bodyPr/>
                    <a:lstStyle/>
                    <a:p>
                      <a:pPr rtl="0">
                        <a:buNone/>
                      </a:pPr>
                      <a:r>
                        <a:rPr lang="es-ES" b="1" dirty="0">
                          <a:solidFill>
                            <a:srgbClr val="1B1C1D"/>
                          </a:solidFill>
                          <a:effectLst/>
                        </a:rPr>
                        <a:t>Optimización de la Cadena de Suministro (Logística de Insumos Críticos) “Torre de Control”</a:t>
                      </a:r>
                      <a:endParaRPr lang="es-ES" dirty="0">
                        <a:solidFill>
                          <a:srgbClr val="1B1C1D"/>
                        </a:solidFill>
                        <a:effectLst/>
                        <a:latin typeface="Google Sans Text"/>
                      </a:endParaRPr>
                    </a:p>
                  </a:txBody>
                  <a:tcPr marL="76200" marR="76200" marT="50800" marB="50800" anchor="ctr"/>
                </a:tc>
                <a:tc>
                  <a:txBody>
                    <a:bodyPr/>
                    <a:lstStyle/>
                    <a:p>
                      <a:pPr rtl="0">
                        <a:buNone/>
                      </a:pPr>
                      <a:r>
                        <a:rPr lang="es-ES">
                          <a:solidFill>
                            <a:srgbClr val="1B1C1D"/>
                          </a:solidFill>
                          <a:effectLst/>
                        </a:rPr>
                        <a:t>Integra el stock de almacenes centrales, la demanda histórica de hospitales y centros de salud, y la logística de distribución. Predice faltantes (stock-outs) y excesos (overstock).</a:t>
                      </a:r>
                      <a:endParaRPr lang="es-ES">
                        <a:solidFill>
                          <a:srgbClr val="1B1C1D"/>
                        </a:solidFill>
                        <a:effectLst/>
                        <a:latin typeface="Google Sans Text"/>
                      </a:endParaRPr>
                    </a:p>
                  </a:txBody>
                  <a:tcPr marL="76200" marR="76200" marT="50800" marB="50800" anchor="ctr"/>
                </a:tc>
                <a:tc>
                  <a:txBody>
                    <a:bodyPr/>
                    <a:lstStyle/>
                    <a:p>
                      <a:pPr rtl="0">
                        <a:buNone/>
                      </a:pPr>
                      <a:r>
                        <a:rPr lang="es-ES" b="1">
                          <a:solidFill>
                            <a:srgbClr val="1B1C1D"/>
                          </a:solidFill>
                          <a:effectLst/>
                        </a:rPr>
                        <a:t>Métrica:</a:t>
                      </a:r>
                      <a:r>
                        <a:rPr lang="es-ES">
                          <a:solidFill>
                            <a:srgbClr val="1B1C1D"/>
                          </a:solidFill>
                          <a:effectLst/>
                        </a:rPr>
                        <a:t> </a:t>
                      </a:r>
                      <a:r>
                        <a:rPr lang="es-ES" b="1">
                          <a:solidFill>
                            <a:srgbClr val="1B1C1D"/>
                          </a:solidFill>
                          <a:effectLst/>
                        </a:rPr>
                        <a:t>Reducción del $\%$ de Stock-Outs</a:t>
                      </a:r>
                      <a:r>
                        <a:rPr lang="es-ES">
                          <a:solidFill>
                            <a:srgbClr val="1B1C1D"/>
                          </a:solidFill>
                          <a:effectLst/>
                        </a:rPr>
                        <a:t> de medicamentos esenciales (Target: -50%). </a:t>
                      </a:r>
                      <a:r>
                        <a:rPr lang="es-ES" b="1">
                          <a:solidFill>
                            <a:srgbClr val="1B1C1D"/>
                          </a:solidFill>
                          <a:effectLst/>
                        </a:rPr>
                        <a:t>Indicador:</a:t>
                      </a:r>
                      <a:r>
                        <a:rPr lang="es-ES">
                          <a:solidFill>
                            <a:srgbClr val="1B1C1D"/>
                          </a:solidFill>
                          <a:effectLst/>
                        </a:rPr>
                        <a:t> Reducción del Gasto por Vencimiento de Insumos (Target: -20%). Ahorro por mejor gestión de inventario y compras.</a:t>
                      </a:r>
                      <a:endParaRPr lang="es-ES">
                        <a:solidFill>
                          <a:srgbClr val="1B1C1D"/>
                        </a:solidFill>
                        <a:effectLst/>
                        <a:latin typeface="Google Sans Text"/>
                      </a:endParaRPr>
                    </a:p>
                  </a:txBody>
                  <a:tcPr marL="76200" marR="76200" marT="50800" marB="50800" anchor="ctr"/>
                </a:tc>
                <a:extLst>
                  <a:ext uri="{0D108BD9-81ED-4DB2-BD59-A6C34878D82A}">
                    <a16:rowId xmlns:a16="http://schemas.microsoft.com/office/drawing/2014/main" val="3421167619"/>
                  </a:ext>
                </a:extLst>
              </a:tr>
              <a:tr h="2090204">
                <a:tc>
                  <a:txBody>
                    <a:bodyPr/>
                    <a:lstStyle/>
                    <a:p>
                      <a:pPr rtl="0">
                        <a:buNone/>
                      </a:pPr>
                      <a:r>
                        <a:rPr lang="es-ES" b="1">
                          <a:solidFill>
                            <a:srgbClr val="1B1C1D"/>
                          </a:solidFill>
                          <a:effectLst/>
                        </a:rPr>
                        <a:t>Monitoreo de la Calidad y Producción</a:t>
                      </a:r>
                      <a:endParaRPr lang="es-ES">
                        <a:solidFill>
                          <a:srgbClr val="1B1C1D"/>
                        </a:solidFill>
                        <a:effectLst/>
                        <a:latin typeface="Google Sans Text"/>
                      </a:endParaRPr>
                    </a:p>
                  </a:txBody>
                  <a:tcPr marL="76200" marR="76200" marT="50800" marB="50800" anchor="ctr"/>
                </a:tc>
                <a:tc>
                  <a:txBody>
                    <a:bodyPr/>
                    <a:lstStyle/>
                    <a:p>
                      <a:pPr rtl="0">
                        <a:buNone/>
                      </a:pPr>
                      <a:r>
                        <a:rPr lang="es-ES" dirty="0">
                          <a:solidFill>
                            <a:srgbClr val="1B1C1D"/>
                          </a:solidFill>
                          <a:effectLst/>
                        </a:rPr>
                        <a:t>Trazabilidad completa de las muestras, reactivos y resultados de los estudios. Alertas ante desvíos de calidad o cuellos de botella en el procesamiento.</a:t>
                      </a:r>
                      <a:endParaRPr lang="es-ES" dirty="0">
                        <a:solidFill>
                          <a:srgbClr val="1B1C1D"/>
                        </a:solidFill>
                        <a:effectLst/>
                        <a:latin typeface="Google Sans Text"/>
                      </a:endParaRPr>
                    </a:p>
                  </a:txBody>
                  <a:tcPr marL="76200" marR="76200" marT="50800" marB="50800" anchor="ctr"/>
                </a:tc>
                <a:tc>
                  <a:txBody>
                    <a:bodyPr/>
                    <a:lstStyle/>
                    <a:p>
                      <a:pPr rtl="0">
                        <a:buNone/>
                      </a:pPr>
                      <a:r>
                        <a:rPr lang="es-ES" b="1" dirty="0">
                          <a:solidFill>
                            <a:srgbClr val="1B1C1D"/>
                          </a:solidFill>
                          <a:effectLst/>
                        </a:rPr>
                        <a:t>Métrica:</a:t>
                      </a:r>
                      <a:r>
                        <a:rPr lang="es-ES" dirty="0">
                          <a:solidFill>
                            <a:srgbClr val="1B1C1D"/>
                          </a:solidFill>
                          <a:effectLst/>
                        </a:rPr>
                        <a:t> </a:t>
                      </a:r>
                      <a:r>
                        <a:rPr lang="es-ES" b="1" dirty="0">
                          <a:solidFill>
                            <a:srgbClr val="1B1C1D"/>
                          </a:solidFill>
                          <a:effectLst/>
                        </a:rPr>
                        <a:t>Tiempo Promedio de Respuesta (</a:t>
                      </a:r>
                      <a:r>
                        <a:rPr lang="es-ES" b="1" dirty="0" err="1">
                          <a:solidFill>
                            <a:srgbClr val="1B1C1D"/>
                          </a:solidFill>
                          <a:effectLst/>
                        </a:rPr>
                        <a:t>Turnaround</a:t>
                      </a:r>
                      <a:r>
                        <a:rPr lang="es-ES" b="1" dirty="0">
                          <a:solidFill>
                            <a:srgbClr val="1B1C1D"/>
                          </a:solidFill>
                          <a:effectLst/>
                        </a:rPr>
                        <a:t> Time - TAT)</a:t>
                      </a:r>
                      <a:r>
                        <a:rPr lang="es-ES" dirty="0">
                          <a:solidFill>
                            <a:srgbClr val="1B1C1D"/>
                          </a:solidFill>
                          <a:effectLst/>
                        </a:rPr>
                        <a:t> por tipo de análisis (Target: -X horas). </a:t>
                      </a:r>
                      <a:r>
                        <a:rPr lang="es-ES" b="1" dirty="0">
                          <a:solidFill>
                            <a:srgbClr val="1B1C1D"/>
                          </a:solidFill>
                          <a:effectLst/>
                        </a:rPr>
                        <a:t>Indicador:</a:t>
                      </a:r>
                      <a:r>
                        <a:rPr lang="es-ES" dirty="0">
                          <a:solidFill>
                            <a:srgbClr val="1B1C1D"/>
                          </a:solidFill>
                          <a:effectLst/>
                        </a:rPr>
                        <a:t> $\%$ de Lotes de Reactivos auditados en su uso.</a:t>
                      </a:r>
                      <a:endParaRPr lang="es-ES" dirty="0">
                        <a:solidFill>
                          <a:srgbClr val="1B1C1D"/>
                        </a:solidFill>
                        <a:effectLst/>
                        <a:latin typeface="Google Sans Text"/>
                      </a:endParaRPr>
                    </a:p>
                  </a:txBody>
                  <a:tcPr marL="76200" marR="76200" marT="50800" marB="50800" anchor="ctr"/>
                </a:tc>
                <a:extLst>
                  <a:ext uri="{0D108BD9-81ED-4DB2-BD59-A6C34878D82A}">
                    <a16:rowId xmlns:a16="http://schemas.microsoft.com/office/drawing/2014/main" val="4088717431"/>
                  </a:ext>
                </a:extLst>
              </a:tr>
            </a:tbl>
          </a:graphicData>
        </a:graphic>
      </p:graphicFrame>
      <p:pic>
        <p:nvPicPr>
          <p:cNvPr id="3" name="Imagen 2">
            <a:extLst>
              <a:ext uri="{FF2B5EF4-FFF2-40B4-BE49-F238E27FC236}">
                <a16:creationId xmlns:a16="http://schemas.microsoft.com/office/drawing/2014/main" id="{0734AAF0-8EA6-92E4-B273-08B2E5BD7F4C}"/>
              </a:ext>
            </a:extLst>
          </p:cNvPr>
          <p:cNvPicPr>
            <a:picLocks noChangeAspect="1"/>
          </p:cNvPicPr>
          <p:nvPr/>
        </p:nvPicPr>
        <p:blipFill>
          <a:blip r:embed="rId2"/>
          <a:stretch>
            <a:fillRect/>
          </a:stretch>
        </p:blipFill>
        <p:spPr>
          <a:xfrm>
            <a:off x="9875319" y="6095934"/>
            <a:ext cx="2316681" cy="762066"/>
          </a:xfrm>
          <a:prstGeom prst="rect">
            <a:avLst/>
          </a:prstGeom>
        </p:spPr>
      </p:pic>
    </p:spTree>
    <p:extLst>
      <p:ext uri="{BB962C8B-B14F-4D97-AF65-F5344CB8AC3E}">
        <p14:creationId xmlns:p14="http://schemas.microsoft.com/office/powerpoint/2010/main" val="2499855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1CE44656-610A-A904-A920-ED772318547C}"/>
              </a:ext>
            </a:extLst>
          </p:cNvPr>
          <p:cNvGraphicFramePr>
            <a:graphicFrameLocks noGrp="1"/>
          </p:cNvGraphicFramePr>
          <p:nvPr/>
        </p:nvGraphicFramePr>
        <p:xfrm>
          <a:off x="204538" y="144379"/>
          <a:ext cx="11851104" cy="5951555"/>
        </p:xfrm>
        <a:graphic>
          <a:graphicData uri="http://schemas.openxmlformats.org/drawingml/2006/table">
            <a:tbl>
              <a:tblPr>
                <a:tableStyleId>{D113A9D2-9D6B-4929-AA2D-F23B5EE8CBE7}</a:tableStyleId>
              </a:tblPr>
              <a:tblGrid>
                <a:gridCol w="2899609">
                  <a:extLst>
                    <a:ext uri="{9D8B030D-6E8A-4147-A177-3AD203B41FA5}">
                      <a16:colId xmlns:a16="http://schemas.microsoft.com/office/drawing/2014/main" val="444706935"/>
                    </a:ext>
                  </a:extLst>
                </a:gridCol>
                <a:gridCol w="4644190">
                  <a:extLst>
                    <a:ext uri="{9D8B030D-6E8A-4147-A177-3AD203B41FA5}">
                      <a16:colId xmlns:a16="http://schemas.microsoft.com/office/drawing/2014/main" val="1251413007"/>
                    </a:ext>
                  </a:extLst>
                </a:gridCol>
                <a:gridCol w="4307305">
                  <a:extLst>
                    <a:ext uri="{9D8B030D-6E8A-4147-A177-3AD203B41FA5}">
                      <a16:colId xmlns:a16="http://schemas.microsoft.com/office/drawing/2014/main" val="2018768862"/>
                    </a:ext>
                  </a:extLst>
                </a:gridCol>
              </a:tblGrid>
              <a:tr h="823293">
                <a:tc>
                  <a:txBody>
                    <a:bodyPr/>
                    <a:lstStyle/>
                    <a:p>
                      <a:pPr algn="ctr" rtl="0">
                        <a:buNone/>
                      </a:pPr>
                      <a:r>
                        <a:rPr lang="es-ES" sz="1800" b="1" dirty="0">
                          <a:solidFill>
                            <a:schemeClr val="bg1"/>
                          </a:solidFill>
                          <a:effectLst/>
                        </a:rPr>
                        <a:t>Caso de Uso</a:t>
                      </a:r>
                      <a:endParaRPr lang="es-ES" sz="1800" dirty="0">
                        <a:solidFill>
                          <a:schemeClr val="bg1"/>
                        </a:solidFill>
                        <a:effectLst/>
                        <a:latin typeface="Google Sans Text"/>
                      </a:endParaRPr>
                    </a:p>
                  </a:txBody>
                  <a:tcPr marL="75023" marR="75023" marT="50015" marB="50015" anchor="ctr"/>
                </a:tc>
                <a:tc>
                  <a:txBody>
                    <a:bodyPr/>
                    <a:lstStyle/>
                    <a:p>
                      <a:pPr algn="ctr" rtl="0">
                        <a:buNone/>
                      </a:pPr>
                      <a:r>
                        <a:rPr lang="es-ES" sz="1800" b="1" dirty="0">
                          <a:solidFill>
                            <a:schemeClr val="bg1"/>
                          </a:solidFill>
                          <a:effectLst/>
                        </a:rPr>
                        <a:t>Aplicabilidad y Flujo de Valor</a:t>
                      </a:r>
                      <a:endParaRPr lang="es-ES" sz="1800" dirty="0">
                        <a:solidFill>
                          <a:schemeClr val="bg1"/>
                        </a:solidFill>
                        <a:effectLst/>
                        <a:latin typeface="Google Sans Text"/>
                      </a:endParaRPr>
                    </a:p>
                  </a:txBody>
                  <a:tcPr marL="75023" marR="75023" marT="50015" marB="50015" anchor="ctr"/>
                </a:tc>
                <a:tc>
                  <a:txBody>
                    <a:bodyPr/>
                    <a:lstStyle/>
                    <a:p>
                      <a:pPr algn="ctr" rtl="0">
                        <a:buNone/>
                      </a:pPr>
                      <a:r>
                        <a:rPr lang="es-ES" sz="1800" b="1" dirty="0">
                          <a:solidFill>
                            <a:schemeClr val="bg1"/>
                          </a:solidFill>
                          <a:effectLst/>
                        </a:rPr>
                        <a:t>Métrica de Impacto y Autofinanciamiento</a:t>
                      </a:r>
                      <a:endParaRPr lang="es-ES" sz="1800" dirty="0">
                        <a:solidFill>
                          <a:schemeClr val="bg1"/>
                        </a:solidFill>
                        <a:effectLst/>
                        <a:latin typeface="Google Sans Text"/>
                      </a:endParaRPr>
                    </a:p>
                  </a:txBody>
                  <a:tcPr marL="75023" marR="75023" marT="50015" marB="50015" anchor="ctr"/>
                </a:tc>
                <a:extLst>
                  <a:ext uri="{0D108BD9-81ED-4DB2-BD59-A6C34878D82A}">
                    <a16:rowId xmlns:a16="http://schemas.microsoft.com/office/drawing/2014/main" val="675214313"/>
                  </a:ext>
                </a:extLst>
              </a:tr>
              <a:tr h="2912298">
                <a:tc>
                  <a:txBody>
                    <a:bodyPr/>
                    <a:lstStyle/>
                    <a:p>
                      <a:pPr rtl="0">
                        <a:buNone/>
                      </a:pPr>
                      <a:r>
                        <a:rPr lang="es-ES" sz="1800" b="1">
                          <a:solidFill>
                            <a:schemeClr val="bg1"/>
                          </a:solidFill>
                          <a:effectLst/>
                        </a:rPr>
                        <a:t>Gestión de la Capacidad Hospitalaria y Camas</a:t>
                      </a:r>
                      <a:endParaRPr lang="es-ES" sz="1800">
                        <a:solidFill>
                          <a:schemeClr val="bg1"/>
                        </a:solidFill>
                        <a:effectLst/>
                        <a:latin typeface="Google Sans Text"/>
                      </a:endParaRPr>
                    </a:p>
                  </a:txBody>
                  <a:tcPr marL="75023" marR="75023" marT="50015" marB="50015" anchor="ctr"/>
                </a:tc>
                <a:tc>
                  <a:txBody>
                    <a:bodyPr/>
                    <a:lstStyle/>
                    <a:p>
                      <a:pPr rtl="0">
                        <a:buNone/>
                      </a:pPr>
                      <a:r>
                        <a:rPr lang="es-ES" sz="1800" dirty="0">
                          <a:solidFill>
                            <a:schemeClr val="bg1"/>
                          </a:solidFill>
                          <a:effectLst/>
                        </a:rPr>
                        <a:t>Plataforma centralizada para visualizar la ocupación de camas (terapia intensiva, generales), disponibilidad de personal clave y equipamiento (respiradores) en todos los efectores. </a:t>
                      </a:r>
                      <a:r>
                        <a:rPr lang="es-ES" sz="1800" b="1" dirty="0">
                          <a:solidFill>
                            <a:schemeClr val="bg1"/>
                          </a:solidFill>
                          <a:effectLst/>
                        </a:rPr>
                        <a:t>Modelos Predictivos</a:t>
                      </a:r>
                      <a:r>
                        <a:rPr lang="es-ES" sz="1800" dirty="0">
                          <a:solidFill>
                            <a:schemeClr val="bg1"/>
                          </a:solidFill>
                          <a:effectLst/>
                        </a:rPr>
                        <a:t> de picos de demanda.</a:t>
                      </a:r>
                      <a:endParaRPr lang="es-ES" sz="1800" dirty="0">
                        <a:solidFill>
                          <a:schemeClr val="bg1"/>
                        </a:solidFill>
                        <a:effectLst/>
                        <a:latin typeface="Google Sans Text"/>
                      </a:endParaRPr>
                    </a:p>
                  </a:txBody>
                  <a:tcPr marL="75023" marR="75023" marT="50015" marB="50015" anchor="ctr"/>
                </a:tc>
                <a:tc>
                  <a:txBody>
                    <a:bodyPr/>
                    <a:lstStyle/>
                    <a:p>
                      <a:pPr rtl="0">
                        <a:buNone/>
                      </a:pPr>
                      <a:r>
                        <a:rPr lang="es-ES" sz="1800" b="1" dirty="0">
                          <a:solidFill>
                            <a:schemeClr val="bg1"/>
                          </a:solidFill>
                          <a:effectLst/>
                        </a:rPr>
                        <a:t>Métrica:</a:t>
                      </a:r>
                      <a:r>
                        <a:rPr lang="es-ES" sz="1800" dirty="0">
                          <a:solidFill>
                            <a:schemeClr val="bg1"/>
                          </a:solidFill>
                          <a:effectLst/>
                        </a:rPr>
                        <a:t> </a:t>
                      </a:r>
                      <a:r>
                        <a:rPr lang="es-ES" sz="1800" b="1" dirty="0">
                          <a:solidFill>
                            <a:schemeClr val="bg1"/>
                          </a:solidFill>
                          <a:effectLst/>
                        </a:rPr>
                        <a:t>Tasa de Ocupación de Camas Críticas Optimizada</a:t>
                      </a:r>
                      <a:r>
                        <a:rPr lang="es-ES" sz="1800" dirty="0">
                          <a:solidFill>
                            <a:schemeClr val="bg1"/>
                          </a:solidFill>
                          <a:effectLst/>
                        </a:rPr>
                        <a:t> (Maximizar uso sin saturación). </a:t>
                      </a:r>
                      <a:r>
                        <a:rPr lang="es-ES" sz="1800" b="1" dirty="0">
                          <a:solidFill>
                            <a:schemeClr val="bg1"/>
                          </a:solidFill>
                          <a:effectLst/>
                        </a:rPr>
                        <a:t>Indicador:</a:t>
                      </a:r>
                      <a:r>
                        <a:rPr lang="es-ES" sz="1800" dirty="0">
                          <a:solidFill>
                            <a:schemeClr val="bg1"/>
                          </a:solidFill>
                          <a:effectLst/>
                        </a:rPr>
                        <a:t> Reducción del $\%$ de Derivaciones Urgentes por Falta de Capacidad.</a:t>
                      </a:r>
                      <a:endParaRPr lang="es-ES" sz="1800" dirty="0">
                        <a:solidFill>
                          <a:schemeClr val="bg1"/>
                        </a:solidFill>
                        <a:effectLst/>
                        <a:latin typeface="Google Sans Text"/>
                      </a:endParaRPr>
                    </a:p>
                  </a:txBody>
                  <a:tcPr marL="75023" marR="75023" marT="50015" marB="50015" anchor="ctr"/>
                </a:tc>
                <a:extLst>
                  <a:ext uri="{0D108BD9-81ED-4DB2-BD59-A6C34878D82A}">
                    <a16:rowId xmlns:a16="http://schemas.microsoft.com/office/drawing/2014/main" val="2575373771"/>
                  </a:ext>
                </a:extLst>
              </a:tr>
              <a:tr h="2215964">
                <a:tc>
                  <a:txBody>
                    <a:bodyPr/>
                    <a:lstStyle/>
                    <a:p>
                      <a:pPr rtl="0">
                        <a:buNone/>
                      </a:pPr>
                      <a:r>
                        <a:rPr lang="es-ES" sz="1800" b="1">
                          <a:solidFill>
                            <a:schemeClr val="bg1"/>
                          </a:solidFill>
                          <a:effectLst/>
                        </a:rPr>
                        <a:t>Vigilancia Epidemiológica Proactiva</a:t>
                      </a:r>
                      <a:endParaRPr lang="es-ES" sz="1800">
                        <a:solidFill>
                          <a:schemeClr val="bg1"/>
                        </a:solidFill>
                        <a:effectLst/>
                        <a:latin typeface="Google Sans Text"/>
                      </a:endParaRPr>
                    </a:p>
                  </a:txBody>
                  <a:tcPr marL="75023" marR="75023" marT="50015" marB="50015" anchor="ctr"/>
                </a:tc>
                <a:tc>
                  <a:txBody>
                    <a:bodyPr/>
                    <a:lstStyle/>
                    <a:p>
                      <a:pPr rtl="0">
                        <a:buNone/>
                      </a:pPr>
                      <a:r>
                        <a:rPr lang="es-ES" sz="1800" dirty="0">
                          <a:solidFill>
                            <a:schemeClr val="bg1"/>
                          </a:solidFill>
                          <a:effectLst/>
                        </a:rPr>
                        <a:t>Combina datos de laboratorios, centros de atención primaria, geolocalización y notificaciones sanitarias para identificar brotes y riesgos de forma temprana.</a:t>
                      </a:r>
                      <a:endParaRPr lang="es-ES" sz="1800" dirty="0">
                        <a:solidFill>
                          <a:schemeClr val="bg1"/>
                        </a:solidFill>
                        <a:effectLst/>
                        <a:latin typeface="Google Sans Text"/>
                      </a:endParaRPr>
                    </a:p>
                  </a:txBody>
                  <a:tcPr marL="75023" marR="75023" marT="50015" marB="50015" anchor="ctr"/>
                </a:tc>
                <a:tc>
                  <a:txBody>
                    <a:bodyPr/>
                    <a:lstStyle/>
                    <a:p>
                      <a:pPr rtl="0">
                        <a:buNone/>
                      </a:pPr>
                      <a:r>
                        <a:rPr lang="es-ES" sz="1800" b="1" dirty="0">
                          <a:solidFill>
                            <a:schemeClr val="bg1"/>
                          </a:solidFill>
                          <a:effectLst/>
                        </a:rPr>
                        <a:t>Métrica:</a:t>
                      </a:r>
                      <a:r>
                        <a:rPr lang="es-ES" sz="1800" dirty="0">
                          <a:solidFill>
                            <a:schemeClr val="bg1"/>
                          </a:solidFill>
                          <a:effectLst/>
                        </a:rPr>
                        <a:t> </a:t>
                      </a:r>
                      <a:r>
                        <a:rPr lang="es-ES" sz="1800" b="1" dirty="0">
                          <a:solidFill>
                            <a:schemeClr val="bg1"/>
                          </a:solidFill>
                          <a:effectLst/>
                        </a:rPr>
                        <a:t>Tiempo de Respuesta (desde Detección a Intervención)</a:t>
                      </a:r>
                      <a:r>
                        <a:rPr lang="es-ES" sz="1800" dirty="0">
                          <a:solidFill>
                            <a:schemeClr val="bg1"/>
                          </a:solidFill>
                          <a:effectLst/>
                        </a:rPr>
                        <a:t> ante brotes (Target: -X días). </a:t>
                      </a:r>
                      <a:r>
                        <a:rPr lang="es-ES" sz="1800" b="1" dirty="0">
                          <a:solidFill>
                            <a:schemeClr val="bg1"/>
                          </a:solidFill>
                          <a:effectLst/>
                        </a:rPr>
                        <a:t>Indicador:</a:t>
                      </a:r>
                      <a:r>
                        <a:rPr lang="es-ES" sz="1800" dirty="0">
                          <a:solidFill>
                            <a:schemeClr val="bg1"/>
                          </a:solidFill>
                          <a:effectLst/>
                        </a:rPr>
                        <a:t> $\%$ de la Población con Riesgo Epidemiológico Monitoreado.</a:t>
                      </a:r>
                      <a:endParaRPr lang="es-ES" sz="1800" dirty="0">
                        <a:solidFill>
                          <a:schemeClr val="bg1"/>
                        </a:solidFill>
                        <a:effectLst/>
                        <a:latin typeface="Google Sans Text"/>
                      </a:endParaRPr>
                    </a:p>
                  </a:txBody>
                  <a:tcPr marL="75023" marR="75023" marT="50015" marB="50015" anchor="ctr"/>
                </a:tc>
                <a:extLst>
                  <a:ext uri="{0D108BD9-81ED-4DB2-BD59-A6C34878D82A}">
                    <a16:rowId xmlns:a16="http://schemas.microsoft.com/office/drawing/2014/main" val="2476542307"/>
                  </a:ext>
                </a:extLst>
              </a:tr>
            </a:tbl>
          </a:graphicData>
        </a:graphic>
      </p:graphicFrame>
      <p:pic>
        <p:nvPicPr>
          <p:cNvPr id="3" name="Imagen 2">
            <a:extLst>
              <a:ext uri="{FF2B5EF4-FFF2-40B4-BE49-F238E27FC236}">
                <a16:creationId xmlns:a16="http://schemas.microsoft.com/office/drawing/2014/main" id="{9364599E-3EDA-6AE1-8E51-1B82D1A6F1F5}"/>
              </a:ext>
            </a:extLst>
          </p:cNvPr>
          <p:cNvPicPr>
            <a:picLocks noChangeAspect="1"/>
          </p:cNvPicPr>
          <p:nvPr/>
        </p:nvPicPr>
        <p:blipFill>
          <a:blip r:embed="rId2"/>
          <a:stretch>
            <a:fillRect/>
          </a:stretch>
        </p:blipFill>
        <p:spPr>
          <a:xfrm>
            <a:off x="9738961" y="6095934"/>
            <a:ext cx="2316681" cy="762066"/>
          </a:xfrm>
          <a:prstGeom prst="rect">
            <a:avLst/>
          </a:prstGeom>
        </p:spPr>
      </p:pic>
    </p:spTree>
    <p:extLst>
      <p:ext uri="{BB962C8B-B14F-4D97-AF65-F5344CB8AC3E}">
        <p14:creationId xmlns:p14="http://schemas.microsoft.com/office/powerpoint/2010/main" val="1340291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EF2E69E1-35FE-6F94-B9E6-1E0009BCE557}"/>
              </a:ext>
            </a:extLst>
          </p:cNvPr>
          <p:cNvSpPr>
            <a:spLocks noGrp="1"/>
          </p:cNvSpPr>
          <p:nvPr>
            <p:ph type="title"/>
          </p:nvPr>
        </p:nvSpPr>
        <p:spPr>
          <a:xfrm>
            <a:off x="6243782" y="124691"/>
            <a:ext cx="5135418" cy="1708244"/>
          </a:xfrm>
        </p:spPr>
        <p:txBody>
          <a:bodyPr anchor="ctr">
            <a:normAutofit fontScale="90000"/>
          </a:bodyPr>
          <a:lstStyle/>
          <a:p>
            <a:r>
              <a:rPr lang="es-ES" sz="4000" dirty="0"/>
              <a:t>Infodemia: La cantidad de conocimiento médico se duplica cada 72 días</a:t>
            </a:r>
          </a:p>
        </p:txBody>
      </p:sp>
      <p:pic>
        <p:nvPicPr>
          <p:cNvPr id="4" name="Imagen 3">
            <a:extLst>
              <a:ext uri="{FF2B5EF4-FFF2-40B4-BE49-F238E27FC236}">
                <a16:creationId xmlns:a16="http://schemas.microsoft.com/office/drawing/2014/main" id="{CF571910-649F-B9C2-61E8-176FB88287C4}"/>
              </a:ext>
            </a:extLst>
          </p:cNvPr>
          <p:cNvPicPr>
            <a:picLocks noChangeAspect="1"/>
          </p:cNvPicPr>
          <p:nvPr/>
        </p:nvPicPr>
        <p:blipFill>
          <a:blip r:embed="rId2"/>
          <a:srcRect l="18616" r="22050" b="-2"/>
          <a:stretch>
            <a:fillRect/>
          </a:stretch>
        </p:blipFill>
        <p:spPr>
          <a:xfrm>
            <a:off x="-1" y="-2"/>
            <a:ext cx="6096001" cy="6858002"/>
          </a:xfrm>
          <a:prstGeom prst="rect">
            <a:avLst/>
          </a:prstGeom>
        </p:spPr>
      </p:pic>
      <p:sp>
        <p:nvSpPr>
          <p:cNvPr id="3" name="Marcador de contenido 2">
            <a:extLst>
              <a:ext uri="{FF2B5EF4-FFF2-40B4-BE49-F238E27FC236}">
                <a16:creationId xmlns:a16="http://schemas.microsoft.com/office/drawing/2014/main" id="{82BE9899-6D24-0461-40A2-2F8480A47621}"/>
              </a:ext>
            </a:extLst>
          </p:cNvPr>
          <p:cNvSpPr>
            <a:spLocks noGrp="1"/>
          </p:cNvSpPr>
          <p:nvPr>
            <p:ph idx="1"/>
          </p:nvPr>
        </p:nvSpPr>
        <p:spPr>
          <a:xfrm>
            <a:off x="6216073" y="1727200"/>
            <a:ext cx="5135418" cy="5006109"/>
          </a:xfrm>
        </p:spPr>
        <p:txBody>
          <a:bodyPr anchor="ctr">
            <a:normAutofit/>
          </a:bodyPr>
          <a:lstStyle/>
          <a:p>
            <a:r>
              <a:rPr lang="es-ES" sz="1900" b="0" i="0" dirty="0">
                <a:effectLst/>
              </a:rPr>
              <a:t>Superando la capacidad de los sentidos </a:t>
            </a:r>
            <a:r>
              <a:rPr lang="es-ES" sz="1900" dirty="0"/>
              <a:t>y del procesamiento humano.</a:t>
            </a:r>
          </a:p>
          <a:p>
            <a:r>
              <a:rPr lang="es-ES" sz="1900" dirty="0"/>
              <a:t>No vemos que no vemos, o percibimos problemas perversos: volátiles, inciertos, complejos, ambiguos, inabarcables.</a:t>
            </a:r>
          </a:p>
          <a:p>
            <a:r>
              <a:rPr lang="es-ES" sz="1900" dirty="0"/>
              <a:t>Imposibilidad de detectar patrones para superar lo episódico, lo perentorio, lo evidente, lo afectado.</a:t>
            </a:r>
          </a:p>
          <a:p>
            <a:r>
              <a:rPr lang="es-ES" sz="1900" dirty="0"/>
              <a:t>Transdisciplina derivada de la Especilización genera un choque de enfoques difícil de problematizar para alcanzar consensos sin IA</a:t>
            </a:r>
          </a:p>
          <a:p>
            <a:r>
              <a:rPr lang="es-ES" sz="1900" dirty="0"/>
              <a:t>Ineficacia relativa de las intervenciones asincrónicas o reactivas basadas en estáticas comparativa  desprovistas de la dinámica de los fenómenos.</a:t>
            </a:r>
          </a:p>
          <a:p>
            <a:pPr marL="0" indent="0">
              <a:buNone/>
            </a:pPr>
            <a:r>
              <a:rPr lang="es-ES" sz="1800" dirty="0">
                <a:latin typeface="montserrat" panose="00000500000000000000" pitchFamily="2" charset="0"/>
              </a:rPr>
              <a:t> </a:t>
            </a:r>
          </a:p>
        </p:txBody>
      </p:sp>
      <p:pic>
        <p:nvPicPr>
          <p:cNvPr id="5" name="Imagen 4">
            <a:extLst>
              <a:ext uri="{FF2B5EF4-FFF2-40B4-BE49-F238E27FC236}">
                <a16:creationId xmlns:a16="http://schemas.microsoft.com/office/drawing/2014/main" id="{23DBF822-537F-3B69-BD04-08F3790D282A}"/>
              </a:ext>
            </a:extLst>
          </p:cNvPr>
          <p:cNvPicPr>
            <a:picLocks noChangeAspect="1"/>
          </p:cNvPicPr>
          <p:nvPr/>
        </p:nvPicPr>
        <p:blipFill>
          <a:blip r:embed="rId3"/>
          <a:stretch>
            <a:fillRect/>
          </a:stretch>
        </p:blipFill>
        <p:spPr>
          <a:xfrm>
            <a:off x="9727373" y="6033589"/>
            <a:ext cx="2316681" cy="762066"/>
          </a:xfrm>
          <a:prstGeom prst="rect">
            <a:avLst/>
          </a:prstGeom>
        </p:spPr>
      </p:pic>
    </p:spTree>
    <p:extLst>
      <p:ext uri="{BB962C8B-B14F-4D97-AF65-F5344CB8AC3E}">
        <p14:creationId xmlns:p14="http://schemas.microsoft.com/office/powerpoint/2010/main" val="3892739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6E171DCE-CFD2-3C46-C9AB-D74A6D82CDBA}"/>
              </a:ext>
            </a:extLst>
          </p:cNvPr>
          <p:cNvGraphicFramePr>
            <a:graphicFrameLocks noGrp="1"/>
          </p:cNvGraphicFramePr>
          <p:nvPr/>
        </p:nvGraphicFramePr>
        <p:xfrm>
          <a:off x="1" y="2"/>
          <a:ext cx="12192000" cy="6614160"/>
        </p:xfrm>
        <a:graphic>
          <a:graphicData uri="http://schemas.openxmlformats.org/drawingml/2006/table">
            <a:tbl>
              <a:tblPr firstRow="1" bandRow="1">
                <a:tableStyleId>{5C22544A-7EE6-4342-B048-85BDC9FD1C3A}</a:tableStyleId>
              </a:tblPr>
              <a:tblGrid>
                <a:gridCol w="2013742">
                  <a:extLst>
                    <a:ext uri="{9D8B030D-6E8A-4147-A177-3AD203B41FA5}">
                      <a16:colId xmlns:a16="http://schemas.microsoft.com/office/drawing/2014/main" val="737398047"/>
                    </a:ext>
                  </a:extLst>
                </a:gridCol>
                <a:gridCol w="3082149">
                  <a:extLst>
                    <a:ext uri="{9D8B030D-6E8A-4147-A177-3AD203B41FA5}">
                      <a16:colId xmlns:a16="http://schemas.microsoft.com/office/drawing/2014/main" val="1228429050"/>
                    </a:ext>
                  </a:extLst>
                </a:gridCol>
                <a:gridCol w="3311286">
                  <a:extLst>
                    <a:ext uri="{9D8B030D-6E8A-4147-A177-3AD203B41FA5}">
                      <a16:colId xmlns:a16="http://schemas.microsoft.com/office/drawing/2014/main" val="3636689572"/>
                    </a:ext>
                  </a:extLst>
                </a:gridCol>
                <a:gridCol w="3784823">
                  <a:extLst>
                    <a:ext uri="{9D8B030D-6E8A-4147-A177-3AD203B41FA5}">
                      <a16:colId xmlns:a16="http://schemas.microsoft.com/office/drawing/2014/main" val="2097295379"/>
                    </a:ext>
                  </a:extLst>
                </a:gridCol>
              </a:tblGrid>
              <a:tr h="377371">
                <a:tc>
                  <a:txBody>
                    <a:bodyPr/>
                    <a:lstStyle/>
                    <a:p>
                      <a:pPr algn="ctr">
                        <a:buNone/>
                      </a:pPr>
                      <a:r>
                        <a:rPr lang="es-ES" sz="2000" dirty="0"/>
                        <a:t>Tipo de IA</a:t>
                      </a:r>
                    </a:p>
                  </a:txBody>
                  <a:tcPr anchor="ctr">
                    <a:solidFill>
                      <a:srgbClr val="0070C0"/>
                    </a:solidFill>
                  </a:tcPr>
                </a:tc>
                <a:tc>
                  <a:txBody>
                    <a:bodyPr/>
                    <a:lstStyle/>
                    <a:p>
                      <a:pPr algn="ctr">
                        <a:buNone/>
                      </a:pPr>
                      <a:r>
                        <a:rPr lang="es-ES" sz="2000" dirty="0"/>
                        <a:t>Definición</a:t>
                      </a:r>
                    </a:p>
                  </a:txBody>
                  <a:tcPr anchor="ctr"/>
                </a:tc>
                <a:tc>
                  <a:txBody>
                    <a:bodyPr/>
                    <a:lstStyle/>
                    <a:p>
                      <a:pPr algn="ctr">
                        <a:buNone/>
                      </a:pPr>
                      <a:r>
                        <a:rPr lang="es-ES" sz="2000" dirty="0"/>
                        <a:t>Ventajas en Salud Digital</a:t>
                      </a:r>
                    </a:p>
                  </a:txBody>
                  <a:tcPr anchor="ctr"/>
                </a:tc>
                <a:tc>
                  <a:txBody>
                    <a:bodyPr/>
                    <a:lstStyle/>
                    <a:p>
                      <a:pPr algn="ctr">
                        <a:buNone/>
                      </a:pPr>
                      <a:r>
                        <a:rPr lang="es-ES" sz="2000" dirty="0"/>
                        <a:t>Limitaciones o Riesgos</a:t>
                      </a:r>
                    </a:p>
                  </a:txBody>
                  <a:tcPr anchor="ctr"/>
                </a:tc>
                <a:extLst>
                  <a:ext uri="{0D108BD9-81ED-4DB2-BD59-A6C34878D82A}">
                    <a16:rowId xmlns:a16="http://schemas.microsoft.com/office/drawing/2014/main" val="4040793079"/>
                  </a:ext>
                </a:extLst>
              </a:tr>
              <a:tr h="1654628">
                <a:tc>
                  <a:txBody>
                    <a:bodyPr/>
                    <a:lstStyle/>
                    <a:p>
                      <a:pPr>
                        <a:buNone/>
                      </a:pPr>
                      <a:r>
                        <a:rPr lang="es-ES" sz="1800" b="1">
                          <a:solidFill>
                            <a:srgbClr val="FFFF00"/>
                          </a:solidFill>
                        </a:rPr>
                        <a:t>Soberana</a:t>
                      </a:r>
                      <a:endParaRPr lang="es-ES" sz="1800">
                        <a:solidFill>
                          <a:srgbClr val="FFFF00"/>
                        </a:solidFill>
                      </a:endParaRPr>
                    </a:p>
                  </a:txBody>
                  <a:tcPr anchor="ctr">
                    <a:solidFill>
                      <a:srgbClr val="0070C0"/>
                    </a:solidFill>
                  </a:tcPr>
                </a:tc>
                <a:tc>
                  <a:txBody>
                    <a:bodyPr/>
                    <a:lstStyle/>
                    <a:p>
                      <a:pPr>
                        <a:buNone/>
                      </a:pPr>
                      <a:r>
                        <a:rPr lang="es-ES" dirty="0"/>
                        <a:t>IA desarrollada y gobernada por instituciones nacionales o regionales, con autonomía tecnológica y control sobre sus datos, algoritmos y decisiones.</a:t>
                      </a:r>
                    </a:p>
                  </a:txBody>
                  <a:tcPr anchor="ctr"/>
                </a:tc>
                <a:tc>
                  <a:txBody>
                    <a:bodyPr/>
                    <a:lstStyle/>
                    <a:p>
                      <a:pPr>
                        <a:buNone/>
                      </a:pPr>
                      <a:r>
                        <a:rPr lang="es-ES" dirty="0"/>
                        <a:t>Refuerza la soberanía sanitaria y la protección de datos Permite adaptar modelos a realidades locales- Reduce dependencia de corporaciones globales</a:t>
                      </a:r>
                    </a:p>
                  </a:txBody>
                  <a:tcPr anchor="ctr"/>
                </a:tc>
                <a:tc>
                  <a:txBody>
                    <a:bodyPr/>
                    <a:lstStyle/>
                    <a:p>
                      <a:pPr>
                        <a:buNone/>
                      </a:pPr>
                      <a:r>
                        <a:rPr lang="es-ES" dirty="0"/>
                        <a:t>Requiere inversión estatal sostenida- Puede tener menor escalabilidad o interoperabilidad internacional Riesgo de politización o burocratización</a:t>
                      </a:r>
                    </a:p>
                  </a:txBody>
                  <a:tcPr anchor="ctr"/>
                </a:tc>
                <a:extLst>
                  <a:ext uri="{0D108BD9-81ED-4DB2-BD59-A6C34878D82A}">
                    <a16:rowId xmlns:a16="http://schemas.microsoft.com/office/drawing/2014/main" val="3775534482"/>
                  </a:ext>
                </a:extLst>
              </a:tr>
              <a:tr h="1393371">
                <a:tc>
                  <a:txBody>
                    <a:bodyPr/>
                    <a:lstStyle/>
                    <a:p>
                      <a:pPr>
                        <a:buNone/>
                      </a:pPr>
                      <a:r>
                        <a:rPr lang="es-ES" sz="1800" b="1">
                          <a:solidFill>
                            <a:srgbClr val="FFFF00"/>
                          </a:solidFill>
                        </a:rPr>
                        <a:t>Explicable</a:t>
                      </a:r>
                      <a:endParaRPr lang="es-ES" sz="1800">
                        <a:solidFill>
                          <a:srgbClr val="FFFF00"/>
                        </a:solidFill>
                      </a:endParaRPr>
                    </a:p>
                  </a:txBody>
                  <a:tcPr anchor="ctr">
                    <a:solidFill>
                      <a:srgbClr val="0070C0"/>
                    </a:solidFill>
                  </a:tcPr>
                </a:tc>
                <a:tc>
                  <a:txBody>
                    <a:bodyPr/>
                    <a:lstStyle/>
                    <a:p>
                      <a:pPr>
                        <a:buNone/>
                      </a:pPr>
                      <a:r>
                        <a:rPr lang="es-ES" dirty="0"/>
                        <a:t>IA de </a:t>
                      </a:r>
                      <a:r>
                        <a:rPr lang="es-ES" dirty="0">
                          <a:solidFill>
                            <a:srgbClr val="FF0000"/>
                          </a:solidFill>
                          <a:highlight>
                            <a:srgbClr val="FFFF00"/>
                          </a:highlight>
                        </a:rPr>
                        <a:t>Código Libre, </a:t>
                      </a:r>
                      <a:r>
                        <a:rPr lang="es-ES" dirty="0"/>
                        <a:t>que permite comprender cómo y por qué toma decisiones, con trazabilidad lógica y transparencia algorítmica.</a:t>
                      </a:r>
                    </a:p>
                  </a:txBody>
                  <a:tcPr anchor="ctr"/>
                </a:tc>
                <a:tc>
                  <a:txBody>
                    <a:bodyPr/>
                    <a:lstStyle/>
                    <a:p>
                      <a:pPr>
                        <a:buNone/>
                      </a:pPr>
                      <a:r>
                        <a:rPr lang="es-ES" dirty="0"/>
                        <a:t>Mejora la confianza clínica y ética. Facilita auditorías y validación científica. Favorece la formación profesional y el consentimiento informado</a:t>
                      </a:r>
                    </a:p>
                  </a:txBody>
                  <a:tcPr anchor="ctr"/>
                </a:tc>
                <a:tc>
                  <a:txBody>
                    <a:bodyPr/>
                    <a:lstStyle/>
                    <a:p>
                      <a:pPr>
                        <a:buNone/>
                      </a:pPr>
                      <a:r>
                        <a:rPr lang="es-ES" dirty="0"/>
                        <a:t>Puede ser menos eficiente que modelos </a:t>
                      </a:r>
                      <a:r>
                        <a:rPr lang="es-ES" b="1" dirty="0">
                          <a:solidFill>
                            <a:srgbClr val="7030A0"/>
                          </a:solidFill>
                          <a:highlight>
                            <a:srgbClr val="FFFF00"/>
                          </a:highlight>
                        </a:rPr>
                        <a:t>“caja negra”. </a:t>
                      </a:r>
                      <a:r>
                        <a:rPr lang="es-ES" dirty="0"/>
                        <a:t>Dificultad técnica para explicar modelos complejos como redes neuronales profundas</a:t>
                      </a:r>
                    </a:p>
                  </a:txBody>
                  <a:tcPr anchor="ctr"/>
                </a:tc>
                <a:extLst>
                  <a:ext uri="{0D108BD9-81ED-4DB2-BD59-A6C34878D82A}">
                    <a16:rowId xmlns:a16="http://schemas.microsoft.com/office/drawing/2014/main" val="1387275892"/>
                  </a:ext>
                </a:extLst>
              </a:tr>
              <a:tr h="1393371">
                <a:tc>
                  <a:txBody>
                    <a:bodyPr/>
                    <a:lstStyle/>
                    <a:p>
                      <a:pPr>
                        <a:buNone/>
                      </a:pPr>
                      <a:r>
                        <a:rPr lang="es-ES" sz="1800" b="1">
                          <a:solidFill>
                            <a:srgbClr val="FFFF00"/>
                          </a:solidFill>
                        </a:rPr>
                        <a:t>Contextualizada</a:t>
                      </a:r>
                      <a:endParaRPr lang="es-ES" sz="1800">
                        <a:solidFill>
                          <a:srgbClr val="FFFF00"/>
                        </a:solidFill>
                      </a:endParaRPr>
                    </a:p>
                  </a:txBody>
                  <a:tcPr anchor="ctr">
                    <a:solidFill>
                      <a:srgbClr val="0070C0"/>
                    </a:solidFill>
                  </a:tcPr>
                </a:tc>
                <a:tc>
                  <a:txBody>
                    <a:bodyPr/>
                    <a:lstStyle/>
                    <a:p>
                      <a:pPr>
                        <a:buNone/>
                      </a:pPr>
                      <a:r>
                        <a:rPr lang="es-ES" dirty="0"/>
                        <a:t>IA diseñada para operar en entornos específicos, considerando variables sociales, culturales, territoriales/epidemiológicas.</a:t>
                      </a:r>
                    </a:p>
                  </a:txBody>
                  <a:tcPr anchor="ctr"/>
                </a:tc>
                <a:tc>
                  <a:txBody>
                    <a:bodyPr/>
                    <a:lstStyle/>
                    <a:p>
                      <a:pPr>
                        <a:buNone/>
                      </a:pPr>
                      <a:r>
                        <a:rPr lang="es-ES" dirty="0"/>
                        <a:t>Mejora la pertinencia clínica y territorial Reduce sesgos y errores por falta de representatividad Favorece la equidad digital</a:t>
                      </a:r>
                    </a:p>
                  </a:txBody>
                  <a:tcPr anchor="ctr"/>
                </a:tc>
                <a:tc>
                  <a:txBody>
                    <a:bodyPr/>
                    <a:lstStyle/>
                    <a:p>
                      <a:pPr>
                        <a:buNone/>
                      </a:pPr>
                      <a:r>
                        <a:rPr lang="es-ES" dirty="0"/>
                        <a:t>Requiere datos locales de calidad Puede limitar la generalización de resultados Riesgo de sobreajuste a contextos muy acotados</a:t>
                      </a:r>
                    </a:p>
                  </a:txBody>
                  <a:tcPr anchor="ctr"/>
                </a:tc>
                <a:extLst>
                  <a:ext uri="{0D108BD9-81ED-4DB2-BD59-A6C34878D82A}">
                    <a16:rowId xmlns:a16="http://schemas.microsoft.com/office/drawing/2014/main" val="1022596427"/>
                  </a:ext>
                </a:extLst>
              </a:tr>
              <a:tr h="1480457">
                <a:tc>
                  <a:txBody>
                    <a:bodyPr/>
                    <a:lstStyle/>
                    <a:p>
                      <a:pPr>
                        <a:buNone/>
                      </a:pPr>
                      <a:r>
                        <a:rPr lang="es-ES" sz="1800" b="1" dirty="0">
                          <a:solidFill>
                            <a:srgbClr val="FFFF00"/>
                          </a:solidFill>
                        </a:rPr>
                        <a:t>Especializada</a:t>
                      </a:r>
                      <a:endParaRPr lang="es-ES" sz="1800" dirty="0">
                        <a:solidFill>
                          <a:srgbClr val="FFFF00"/>
                        </a:solidFill>
                      </a:endParaRPr>
                    </a:p>
                  </a:txBody>
                  <a:tcPr anchor="ctr">
                    <a:solidFill>
                      <a:srgbClr val="0070C0"/>
                    </a:solidFill>
                  </a:tcPr>
                </a:tc>
                <a:tc>
                  <a:txBody>
                    <a:bodyPr/>
                    <a:lstStyle/>
                    <a:p>
                      <a:pPr>
                        <a:buNone/>
                      </a:pPr>
                      <a:r>
                        <a:rPr lang="es-ES"/>
                        <a:t>IA entrenada para tareas concretas en dominios específicos (ej. dermatología, gestión hospitalaria, salud mental).</a:t>
                      </a:r>
                    </a:p>
                  </a:txBody>
                  <a:tcPr anchor="ctr"/>
                </a:tc>
                <a:tc>
                  <a:txBody>
                    <a:bodyPr/>
                    <a:lstStyle/>
                    <a:p>
                      <a:pPr>
                        <a:buNone/>
                      </a:pPr>
                      <a:r>
                        <a:rPr lang="es-ES" dirty="0"/>
                        <a:t>- Alta precisión en tareas clínicas específicas&lt;</a:t>
                      </a:r>
                      <a:r>
                        <a:rPr lang="es-ES" dirty="0" err="1"/>
                        <a:t>br</a:t>
                      </a:r>
                      <a:r>
                        <a:rPr lang="es-ES" dirty="0"/>
                        <a:t>&gt;- Mejora la eficiencia operativa- Facilita la integración en flujos asistenciales</a:t>
                      </a:r>
                    </a:p>
                  </a:txBody>
                  <a:tcPr anchor="ctr"/>
                </a:tc>
                <a:tc>
                  <a:txBody>
                    <a:bodyPr/>
                    <a:lstStyle/>
                    <a:p>
                      <a:pPr>
                        <a:buNone/>
                      </a:pPr>
                      <a:r>
                        <a:rPr lang="es-ES" sz="1600" b="1" dirty="0"/>
                        <a:t>- Menor capacidad de adaptación a nuevos contextos. Riesgo de fragmentación si no se integra con sistemas generales Dependencia de expertos para entrenamiento y validación</a:t>
                      </a:r>
                    </a:p>
                  </a:txBody>
                  <a:tcPr anchor="ctr"/>
                </a:tc>
                <a:extLst>
                  <a:ext uri="{0D108BD9-81ED-4DB2-BD59-A6C34878D82A}">
                    <a16:rowId xmlns:a16="http://schemas.microsoft.com/office/drawing/2014/main" val="3709347598"/>
                  </a:ext>
                </a:extLst>
              </a:tr>
            </a:tbl>
          </a:graphicData>
        </a:graphic>
      </p:graphicFrame>
      <p:pic>
        <p:nvPicPr>
          <p:cNvPr id="3" name="Imagen 2">
            <a:extLst>
              <a:ext uri="{FF2B5EF4-FFF2-40B4-BE49-F238E27FC236}">
                <a16:creationId xmlns:a16="http://schemas.microsoft.com/office/drawing/2014/main" id="{3F66C786-E56C-6C89-19E0-850F58BD0810}"/>
              </a:ext>
            </a:extLst>
          </p:cNvPr>
          <p:cNvPicPr>
            <a:picLocks noChangeAspect="1"/>
          </p:cNvPicPr>
          <p:nvPr/>
        </p:nvPicPr>
        <p:blipFill>
          <a:blip r:embed="rId2"/>
          <a:stretch>
            <a:fillRect/>
          </a:stretch>
        </p:blipFill>
        <p:spPr>
          <a:xfrm>
            <a:off x="9875319" y="6095932"/>
            <a:ext cx="2316681" cy="762066"/>
          </a:xfrm>
          <a:prstGeom prst="rect">
            <a:avLst/>
          </a:prstGeom>
        </p:spPr>
      </p:pic>
    </p:spTree>
    <p:extLst>
      <p:ext uri="{BB962C8B-B14F-4D97-AF65-F5344CB8AC3E}">
        <p14:creationId xmlns:p14="http://schemas.microsoft.com/office/powerpoint/2010/main" val="3108984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BE3F55-662B-FFDB-AB9F-8A094DB871D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DC8CB26-EC86-B230-0A01-A76784120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5B967AC-5C90-E0E6-43E3-1BF71C9BF2D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Picture 2" descr="No hay descripción alternativa para esta imagen">
            <a:extLst>
              <a:ext uri="{FF2B5EF4-FFF2-40B4-BE49-F238E27FC236}">
                <a16:creationId xmlns:a16="http://schemas.microsoft.com/office/drawing/2014/main" id="{670C15C9-6166-3D1F-3BC4-29E139CD3246}"/>
              </a:ext>
            </a:extLst>
          </p:cNvPr>
          <p:cNvPicPr>
            <a:picLocks noChangeAspect="1" noChangeArrowheads="1"/>
          </p:cNvPicPr>
          <p:nvPr/>
        </p:nvPicPr>
        <p:blipFill>
          <a:blip r:embed="rId3">
            <a:alphaModFix amt="60000"/>
            <a:extLst>
              <a:ext uri="{28A0092B-C50C-407E-A947-70E740481C1C}">
                <a14:useLocalDpi xmlns:a14="http://schemas.microsoft.com/office/drawing/2010/main" val="0"/>
              </a:ext>
            </a:extLst>
          </a:blip>
          <a:srcRect t="3139" r="-1" b="-1"/>
          <a:stretch>
            <a:fillRect/>
          </a:stretch>
        </p:blipFill>
        <p:spPr bwMode="auto">
          <a:xfrm>
            <a:off x="124576" y="-121185"/>
            <a:ext cx="12065900" cy="5881066"/>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1752142B-422E-63B6-0B1F-C5EA238949F1}"/>
              </a:ext>
            </a:extLst>
          </p:cNvPr>
          <p:cNvSpPr txBox="1"/>
          <p:nvPr/>
        </p:nvSpPr>
        <p:spPr>
          <a:xfrm>
            <a:off x="215660" y="141692"/>
            <a:ext cx="3752491" cy="5324535"/>
          </a:xfrm>
          <a:prstGeom prst="rect">
            <a:avLst/>
          </a:prstGeom>
          <a:solidFill>
            <a:srgbClr val="FBFCF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DLaM Display" panose="02010000000000000000" pitchFamily="2" charset="0"/>
                <a:ea typeface="ADLaM Display" panose="02010000000000000000" pitchFamily="2" charset="0"/>
                <a:cs typeface="ADLaM Display" panose="02010000000000000000" pitchFamily="2" charset="0"/>
              </a:rPr>
              <a:t>El Capital de Riesgo invertido en IA fue el mayor de todos los tiempos en 2024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Aptos" panose="02110004020202020204"/>
                <a:ea typeface="ADLaM Display" panose="02010000000000000000" pitchFamily="2" charset="0"/>
                <a:cs typeface="ADLaM Display" panose="02010000000000000000" pitchFamily="2" charset="0"/>
              </a:rPr>
              <a:t>La </a:t>
            </a:r>
            <a:r>
              <a:rPr kumimoji="0" lang="es-ES" sz="1600" b="0" i="0" u="none" strike="noStrike" kern="1200" cap="none" spc="0" normalizeH="0" baseline="0" noProof="0" dirty="0">
                <a:ln>
                  <a:noFill/>
                </a:ln>
                <a:solidFill>
                  <a:prstClr val="black"/>
                </a:solidFill>
                <a:effectLst/>
                <a:highlight>
                  <a:srgbClr val="00FFFF"/>
                </a:highlight>
                <a:uLnTx/>
                <a:uFillTx/>
                <a:latin typeface="Aptos" panose="02110004020202020204"/>
                <a:ea typeface="ADLaM Display" panose="02010000000000000000" pitchFamily="2" charset="0"/>
                <a:cs typeface="ADLaM Display" panose="02010000000000000000" pitchFamily="2" charset="0"/>
              </a:rPr>
              <a:t>inversión global </a:t>
            </a:r>
            <a:r>
              <a:rPr kumimoji="0" lang="es-ES" sz="1600" b="0" i="0" u="none" strike="noStrike" kern="1200" cap="none" spc="0" normalizeH="0" baseline="0" noProof="0" dirty="0">
                <a:ln>
                  <a:noFill/>
                </a:ln>
                <a:solidFill>
                  <a:prstClr val="black"/>
                </a:solidFill>
                <a:effectLst/>
                <a:uLnTx/>
                <a:uFillTx/>
                <a:latin typeface="Aptos" panose="02110004020202020204"/>
                <a:ea typeface="ADLaM Display" panose="02010000000000000000" pitchFamily="2" charset="0"/>
                <a:cs typeface="ADLaM Display" panose="02010000000000000000" pitchFamily="2" charset="0"/>
              </a:rPr>
              <a:t>en Inteligencia Artificial creció un </a:t>
            </a:r>
            <a:r>
              <a:rPr kumimoji="0" lang="es-ES" sz="2400" b="1" i="0" u="none" strike="noStrike" kern="1200" cap="none" spc="0" normalizeH="0" baseline="0" noProof="0" dirty="0">
                <a:ln>
                  <a:noFill/>
                </a:ln>
                <a:solidFill>
                  <a:srgbClr val="0070C0"/>
                </a:solidFill>
                <a:effectLst/>
                <a:uLnTx/>
                <a:uFillTx/>
                <a:latin typeface="Aptos" panose="02110004020202020204"/>
                <a:ea typeface="ADLaM Display" panose="02010000000000000000" pitchFamily="2" charset="0"/>
                <a:cs typeface="ADLaM Display" panose="02010000000000000000" pitchFamily="2" charset="0"/>
              </a:rPr>
              <a:t>62% </a:t>
            </a:r>
            <a:r>
              <a:rPr kumimoji="0" lang="es-ES" sz="1600" b="0" i="0" u="none" strike="noStrike" kern="1200" cap="none" spc="0" normalizeH="0" baseline="0" noProof="0" dirty="0">
                <a:ln>
                  <a:noFill/>
                </a:ln>
                <a:solidFill>
                  <a:prstClr val="black"/>
                </a:solidFill>
                <a:effectLst/>
                <a:uLnTx/>
                <a:uFillTx/>
                <a:latin typeface="Aptos" panose="02110004020202020204"/>
                <a:ea typeface="ADLaM Display" panose="02010000000000000000" pitchFamily="2" charset="0"/>
                <a:cs typeface="ADLaM Display" panose="02010000000000000000" pitchFamily="2" charset="0"/>
              </a:rPr>
              <a:t>interanual. Comparativamente el resto de la Inversiones de riesgo en tecnología cayó globalmente un </a:t>
            </a:r>
            <a:r>
              <a:rPr kumimoji="0" lang="es-ES" sz="1600" b="0" i="0" u="none" strike="noStrike" kern="1200" cap="none" spc="0" normalizeH="0" baseline="0" noProof="0" dirty="0">
                <a:ln>
                  <a:noFill/>
                </a:ln>
                <a:solidFill>
                  <a:prstClr val="black"/>
                </a:solidFill>
                <a:effectLst/>
                <a:highlight>
                  <a:srgbClr val="FFFF00"/>
                </a:highlight>
                <a:uLnTx/>
                <a:uFillTx/>
                <a:latin typeface="Aptos" panose="02110004020202020204"/>
                <a:ea typeface="ADLaM Display" panose="02010000000000000000" pitchFamily="2" charset="0"/>
                <a:cs typeface="ADLaM Display" panose="02010000000000000000" pitchFamily="2" charset="0"/>
              </a:rPr>
              <a:t>-</a:t>
            </a:r>
            <a:r>
              <a:rPr kumimoji="0" lang="es-ES" sz="2400" b="0" i="0" u="none" strike="noStrike" kern="1200" cap="none" spc="0" normalizeH="0" baseline="0" noProof="0" dirty="0">
                <a:ln>
                  <a:noFill/>
                </a:ln>
                <a:solidFill>
                  <a:prstClr val="black"/>
                </a:solidFill>
                <a:effectLst/>
                <a:highlight>
                  <a:srgbClr val="FFFF00"/>
                </a:highlight>
                <a:uLnTx/>
                <a:uFillTx/>
                <a:latin typeface="Aptos" panose="02110004020202020204"/>
                <a:ea typeface="ADLaM Display" panose="02010000000000000000" pitchFamily="2" charset="0"/>
                <a:cs typeface="ADLaM Display" panose="02010000000000000000" pitchFamily="2" charset="0"/>
              </a:rPr>
              <a:t>9%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black"/>
              </a:solidFill>
              <a:effectLst/>
              <a:highlight>
                <a:srgbClr val="FFFF00"/>
              </a:highlight>
              <a:uLnTx/>
              <a:uFillTx/>
              <a:latin typeface="Aptos" panose="02110004020202020204"/>
              <a:ea typeface="ADLaM Display" panose="02010000000000000000" pitchFamily="2" charset="0"/>
              <a:cs typeface="ADLaM Display" panose="0201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highlight>
                  <a:srgbClr val="FFFF00"/>
                </a:highlight>
                <a:uLnTx/>
                <a:uFillTx/>
                <a:latin typeface="Aptos" panose="02110004020202020204"/>
                <a:ea typeface="ADLaM Display" panose="02010000000000000000" pitchFamily="2" charset="0"/>
                <a:cs typeface="ADLaM Display" panose="02010000000000000000" pitchFamily="2" charset="0"/>
              </a:rPr>
              <a:t>Entre 150 y 430 Millones de Trabajadores de Datos (BM)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black"/>
              </a:solidFill>
              <a:effectLst/>
              <a:highlight>
                <a:srgbClr val="FFFF00"/>
              </a:highlight>
              <a:uLnTx/>
              <a:uFillTx/>
              <a:latin typeface="Aptos" panose="02110004020202020204"/>
              <a:ea typeface="ADLaM Display" panose="02010000000000000000" pitchFamily="2" charset="0"/>
              <a:cs typeface="ADLaM Display" panose="0201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FFFF00"/>
                </a:solidFill>
                <a:effectLst/>
                <a:highlight>
                  <a:srgbClr val="FF0000"/>
                </a:highlight>
                <a:uLnTx/>
                <a:uFillTx/>
                <a:latin typeface="Aeonik"/>
                <a:ea typeface="+mn-ea"/>
                <a:cs typeface="+mn-cs"/>
              </a:rPr>
              <a:t>Latinoamérica solo cuenta con el </a:t>
            </a:r>
            <a:r>
              <a:rPr kumimoji="0" lang="es-ES" sz="2000" b="1" i="0" u="none" strike="noStrike" kern="1200" cap="none" spc="0" normalizeH="0" baseline="0" noProof="0" dirty="0">
                <a:ln>
                  <a:noFill/>
                </a:ln>
                <a:solidFill>
                  <a:srgbClr val="FFFF00"/>
                </a:solidFill>
                <a:effectLst/>
                <a:highlight>
                  <a:srgbClr val="FF0000"/>
                </a:highlight>
                <a:uLnTx/>
                <a:uFillTx/>
                <a:latin typeface="Aeonik"/>
                <a:ea typeface="+mn-ea"/>
                <a:cs typeface="+mn-cs"/>
              </a:rPr>
              <a:t>1,28% </a:t>
            </a:r>
            <a:r>
              <a:rPr kumimoji="0" lang="es-ES" sz="1600" b="0" i="0" u="none" strike="noStrike" kern="1200" cap="none" spc="0" normalizeH="0" baseline="0" noProof="0" dirty="0">
                <a:ln>
                  <a:noFill/>
                </a:ln>
                <a:solidFill>
                  <a:srgbClr val="FFFF00"/>
                </a:solidFill>
                <a:effectLst/>
                <a:highlight>
                  <a:srgbClr val="FF0000"/>
                </a:highlight>
                <a:uLnTx/>
                <a:uFillTx/>
                <a:latin typeface="Aeonik"/>
                <a:ea typeface="+mn-ea"/>
                <a:cs typeface="+mn-cs"/>
              </a:rPr>
              <a:t>de la inversión en IA en el mundo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FFFF00"/>
              </a:solidFill>
              <a:effectLst/>
              <a:highlight>
                <a:srgbClr val="FF0000"/>
              </a:highlight>
              <a:uLnTx/>
              <a:uFillTx/>
              <a:latin typeface="Aptos" panose="02110004020202020204"/>
              <a:ea typeface="ADLaM Display" panose="02010000000000000000" pitchFamily="2" charset="0"/>
              <a:cs typeface="ADLaM Display" panose="0201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262626"/>
                </a:solidFill>
                <a:effectLst/>
                <a:highlight>
                  <a:srgbClr val="FFFF00"/>
                </a:highlight>
                <a:uLnTx/>
                <a:uFillTx/>
                <a:latin typeface="Aeonik"/>
                <a:ea typeface="+mn-ea"/>
                <a:cs typeface="+mn-cs"/>
              </a:rPr>
              <a:t>Solo Brasil y México concentran el </a:t>
            </a:r>
            <a:r>
              <a:rPr kumimoji="0" lang="es-ES" sz="2400" b="1" i="0" u="none" strike="noStrike" kern="1200" cap="none" spc="0" normalizeH="0" baseline="0" noProof="0" dirty="0">
                <a:ln>
                  <a:noFill/>
                </a:ln>
                <a:solidFill>
                  <a:srgbClr val="262626"/>
                </a:solidFill>
                <a:effectLst/>
                <a:highlight>
                  <a:srgbClr val="FFFF00"/>
                </a:highlight>
                <a:uLnTx/>
                <a:uFillTx/>
                <a:latin typeface="Aeonik"/>
                <a:ea typeface="+mn-ea"/>
                <a:cs typeface="+mn-cs"/>
              </a:rPr>
              <a:t>68% </a:t>
            </a:r>
            <a:r>
              <a:rPr kumimoji="0" lang="es-ES" sz="1600" b="1" i="0" u="none" strike="noStrike" kern="1200" cap="none" spc="0" normalizeH="0" baseline="0" noProof="0" dirty="0">
                <a:ln>
                  <a:noFill/>
                </a:ln>
                <a:solidFill>
                  <a:srgbClr val="262626"/>
                </a:solidFill>
                <a:effectLst/>
                <a:highlight>
                  <a:srgbClr val="FFFF00"/>
                </a:highlight>
                <a:uLnTx/>
                <a:uFillTx/>
                <a:latin typeface="Aeonik"/>
                <a:ea typeface="+mn-ea"/>
                <a:cs typeface="+mn-cs"/>
              </a:rPr>
              <a:t>de los investigadores activos de IA de la región </a:t>
            </a:r>
            <a:endParaRPr kumimoji="0" lang="es-ES" sz="1600" b="1" i="0" u="none" strike="noStrike" kern="1200" cap="none" spc="0" normalizeH="0" baseline="0" noProof="0" dirty="0">
              <a:ln>
                <a:noFill/>
              </a:ln>
              <a:solidFill>
                <a:prstClr val="black"/>
              </a:solidFill>
              <a:effectLst/>
              <a:highlight>
                <a:srgbClr val="FFFF00"/>
              </a:highlight>
              <a:uLnTx/>
              <a:uFillTx/>
              <a:latin typeface="Aptos" panose="02110004020202020204"/>
              <a:ea typeface="ADLaM Display" panose="02010000000000000000" pitchFamily="2" charset="0"/>
              <a:cs typeface="ADLaM Display" panose="02010000000000000000" pitchFamily="2" charset="0"/>
            </a:endParaRPr>
          </a:p>
        </p:txBody>
      </p:sp>
      <p:sp>
        <p:nvSpPr>
          <p:cNvPr id="5" name="CuadroTexto 4">
            <a:extLst>
              <a:ext uri="{FF2B5EF4-FFF2-40B4-BE49-F238E27FC236}">
                <a16:creationId xmlns:a16="http://schemas.microsoft.com/office/drawing/2014/main" id="{33F0F6A2-65B2-ABCA-8E9D-46EC9C54B984}"/>
              </a:ext>
            </a:extLst>
          </p:cNvPr>
          <p:cNvSpPr txBox="1"/>
          <p:nvPr/>
        </p:nvSpPr>
        <p:spPr>
          <a:xfrm>
            <a:off x="11001375" y="5314950"/>
            <a:ext cx="1028700" cy="385763"/>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4041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5421C7E-AA0B-9539-13D0-6BD12C74FDD7}"/>
              </a:ext>
            </a:extLst>
          </p:cNvPr>
          <p:cNvPicPr>
            <a:picLocks noChangeAspect="1"/>
          </p:cNvPicPr>
          <p:nvPr/>
        </p:nvPicPr>
        <p:blipFill>
          <a:blip r:embed="rId2"/>
          <a:stretch>
            <a:fillRect/>
          </a:stretch>
        </p:blipFill>
        <p:spPr>
          <a:xfrm>
            <a:off x="0" y="1154055"/>
            <a:ext cx="12192000" cy="5072403"/>
          </a:xfrm>
          <a:prstGeom prst="rect">
            <a:avLst/>
          </a:prstGeom>
        </p:spPr>
      </p:pic>
      <p:sp>
        <p:nvSpPr>
          <p:cNvPr id="3" name="CuadroTexto 2">
            <a:extLst>
              <a:ext uri="{FF2B5EF4-FFF2-40B4-BE49-F238E27FC236}">
                <a16:creationId xmlns:a16="http://schemas.microsoft.com/office/drawing/2014/main" id="{E775339D-F764-09E7-73D0-364A0D466C5C}"/>
              </a:ext>
            </a:extLst>
          </p:cNvPr>
          <p:cNvSpPr txBox="1"/>
          <p:nvPr/>
        </p:nvSpPr>
        <p:spPr>
          <a:xfrm>
            <a:off x="3846287" y="123357"/>
            <a:ext cx="6241142"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400" b="0" i="0" u="none" strike="noStrike" kern="1200" cap="none" spc="0" normalizeH="0" baseline="0" noProof="0" dirty="0">
                <a:ln>
                  <a:noFill/>
                </a:ln>
                <a:solidFill>
                  <a:prstClr val="black"/>
                </a:solidFill>
                <a:effectLst/>
                <a:uLnTx/>
                <a:uFillTx/>
                <a:latin typeface="Aptos Display" panose="02110004020202020204"/>
                <a:ea typeface="+mn-ea"/>
                <a:cs typeface="+mn-cs"/>
              </a:rPr>
              <a:t>Informe de CEPAL </a:t>
            </a: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9F352AF5-D791-FF32-AD62-3D4603CE440A}"/>
              </a:ext>
            </a:extLst>
          </p:cNvPr>
          <p:cNvPicPr>
            <a:picLocks noChangeAspect="1"/>
          </p:cNvPicPr>
          <p:nvPr/>
        </p:nvPicPr>
        <p:blipFill>
          <a:blip r:embed="rId3"/>
          <a:stretch>
            <a:fillRect/>
          </a:stretch>
        </p:blipFill>
        <p:spPr>
          <a:xfrm>
            <a:off x="9875319" y="6095934"/>
            <a:ext cx="2316681" cy="762066"/>
          </a:xfrm>
          <a:prstGeom prst="rect">
            <a:avLst/>
          </a:prstGeom>
        </p:spPr>
      </p:pic>
    </p:spTree>
    <p:extLst>
      <p:ext uri="{BB962C8B-B14F-4D97-AF65-F5344CB8AC3E}">
        <p14:creationId xmlns:p14="http://schemas.microsoft.com/office/powerpoint/2010/main" val="3794518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4FC6CAC-341A-36C6-1623-F0D1745E88F6}"/>
              </a:ext>
            </a:extLst>
          </p:cNvPr>
          <p:cNvPicPr>
            <a:picLocks noChangeAspect="1"/>
          </p:cNvPicPr>
          <p:nvPr/>
        </p:nvPicPr>
        <p:blipFill>
          <a:blip r:embed="rId2"/>
          <a:stretch>
            <a:fillRect/>
          </a:stretch>
        </p:blipFill>
        <p:spPr>
          <a:xfrm>
            <a:off x="0" y="1369762"/>
            <a:ext cx="12192000" cy="4640988"/>
          </a:xfrm>
          <a:prstGeom prst="rect">
            <a:avLst/>
          </a:prstGeom>
        </p:spPr>
      </p:pic>
      <p:sp>
        <p:nvSpPr>
          <p:cNvPr id="4" name="CuadroTexto 3">
            <a:extLst>
              <a:ext uri="{FF2B5EF4-FFF2-40B4-BE49-F238E27FC236}">
                <a16:creationId xmlns:a16="http://schemas.microsoft.com/office/drawing/2014/main" id="{135547D7-4B78-E19D-98A2-1DB62804572A}"/>
              </a:ext>
            </a:extLst>
          </p:cNvPr>
          <p:cNvSpPr txBox="1"/>
          <p:nvPr/>
        </p:nvSpPr>
        <p:spPr>
          <a:xfrm>
            <a:off x="4078515" y="145051"/>
            <a:ext cx="6241142"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400" b="0" i="0" u="none" strike="noStrike" kern="1200" cap="none" spc="0" normalizeH="0" baseline="0" noProof="0" dirty="0">
                <a:ln>
                  <a:noFill/>
                </a:ln>
                <a:solidFill>
                  <a:prstClr val="black"/>
                </a:solidFill>
                <a:effectLst/>
                <a:uLnTx/>
                <a:uFillTx/>
                <a:latin typeface="Aptos Display" panose="02110004020202020204"/>
                <a:ea typeface="+mn-ea"/>
                <a:cs typeface="+mn-cs"/>
              </a:rPr>
              <a:t>Informe de CEPAL </a:t>
            </a: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18EFB1A0-0F7C-A753-92F3-F8C8C03F2D60}"/>
              </a:ext>
            </a:extLst>
          </p:cNvPr>
          <p:cNvPicPr>
            <a:picLocks noChangeAspect="1"/>
          </p:cNvPicPr>
          <p:nvPr/>
        </p:nvPicPr>
        <p:blipFill>
          <a:blip r:embed="rId3"/>
          <a:stretch>
            <a:fillRect/>
          </a:stretch>
        </p:blipFill>
        <p:spPr>
          <a:xfrm>
            <a:off x="9875319" y="6095934"/>
            <a:ext cx="2316681" cy="762066"/>
          </a:xfrm>
          <a:prstGeom prst="rect">
            <a:avLst/>
          </a:prstGeom>
        </p:spPr>
      </p:pic>
    </p:spTree>
    <p:extLst>
      <p:ext uri="{BB962C8B-B14F-4D97-AF65-F5344CB8AC3E}">
        <p14:creationId xmlns:p14="http://schemas.microsoft.com/office/powerpoint/2010/main" val="2809196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F2B91E3-D088-2EE6-3A44-119874D05C7A}"/>
              </a:ext>
            </a:extLst>
          </p:cNvPr>
          <p:cNvPicPr>
            <a:picLocks noChangeAspect="1"/>
          </p:cNvPicPr>
          <p:nvPr/>
        </p:nvPicPr>
        <p:blipFill>
          <a:blip r:embed="rId2"/>
          <a:stretch>
            <a:fillRect/>
          </a:stretch>
        </p:blipFill>
        <p:spPr>
          <a:xfrm>
            <a:off x="94142" y="114189"/>
            <a:ext cx="9103021" cy="5695793"/>
          </a:xfrm>
          <a:prstGeom prst="rect">
            <a:avLst/>
          </a:prstGeom>
        </p:spPr>
      </p:pic>
      <p:sp>
        <p:nvSpPr>
          <p:cNvPr id="4" name="CuadroTexto 3">
            <a:extLst>
              <a:ext uri="{FF2B5EF4-FFF2-40B4-BE49-F238E27FC236}">
                <a16:creationId xmlns:a16="http://schemas.microsoft.com/office/drawing/2014/main" id="{42270F5E-35DE-43D9-4E5F-46221FDE444F}"/>
              </a:ext>
            </a:extLst>
          </p:cNvPr>
          <p:cNvSpPr txBox="1"/>
          <p:nvPr/>
        </p:nvSpPr>
        <p:spPr>
          <a:xfrm>
            <a:off x="8822365" y="2519916"/>
            <a:ext cx="3275493"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“La tecnología no resuelve todo, pero sin ella, algunas preguntas ni siquiera se pueden formular.”</a:t>
            </a:r>
          </a:p>
        </p:txBody>
      </p:sp>
      <p:pic>
        <p:nvPicPr>
          <p:cNvPr id="2" name="Imagen 1">
            <a:extLst>
              <a:ext uri="{FF2B5EF4-FFF2-40B4-BE49-F238E27FC236}">
                <a16:creationId xmlns:a16="http://schemas.microsoft.com/office/drawing/2014/main" id="{BA016978-B0EA-74F6-73CC-B4626211C0E3}"/>
              </a:ext>
            </a:extLst>
          </p:cNvPr>
          <p:cNvPicPr>
            <a:picLocks noChangeAspect="1"/>
          </p:cNvPicPr>
          <p:nvPr/>
        </p:nvPicPr>
        <p:blipFill>
          <a:blip r:embed="rId3"/>
          <a:stretch>
            <a:fillRect/>
          </a:stretch>
        </p:blipFill>
        <p:spPr>
          <a:xfrm>
            <a:off x="4937659" y="3047967"/>
            <a:ext cx="2316681" cy="762066"/>
          </a:xfrm>
          <a:prstGeom prst="rect">
            <a:avLst/>
          </a:prstGeom>
        </p:spPr>
      </p:pic>
      <p:pic>
        <p:nvPicPr>
          <p:cNvPr id="5" name="Imagen 4">
            <a:extLst>
              <a:ext uri="{FF2B5EF4-FFF2-40B4-BE49-F238E27FC236}">
                <a16:creationId xmlns:a16="http://schemas.microsoft.com/office/drawing/2014/main" id="{BE423379-7E04-543D-EB2F-9EB181E8BDC6}"/>
              </a:ext>
            </a:extLst>
          </p:cNvPr>
          <p:cNvPicPr>
            <a:picLocks noChangeAspect="1"/>
          </p:cNvPicPr>
          <p:nvPr/>
        </p:nvPicPr>
        <p:blipFill>
          <a:blip r:embed="rId3"/>
          <a:stretch>
            <a:fillRect/>
          </a:stretch>
        </p:blipFill>
        <p:spPr>
          <a:xfrm>
            <a:off x="9781177" y="6095934"/>
            <a:ext cx="2316681" cy="762066"/>
          </a:xfrm>
          <a:prstGeom prst="rect">
            <a:avLst/>
          </a:prstGeom>
        </p:spPr>
      </p:pic>
    </p:spTree>
    <p:extLst>
      <p:ext uri="{BB962C8B-B14F-4D97-AF65-F5344CB8AC3E}">
        <p14:creationId xmlns:p14="http://schemas.microsoft.com/office/powerpoint/2010/main" val="430780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E81020A-4458-D390-F202-7054FD5A17FB}"/>
              </a:ext>
            </a:extLst>
          </p:cNvPr>
          <p:cNvPicPr>
            <a:picLocks noChangeAspect="1"/>
          </p:cNvPicPr>
          <p:nvPr/>
        </p:nvPicPr>
        <p:blipFill>
          <a:blip r:embed="rId2"/>
          <a:stretch>
            <a:fillRect/>
          </a:stretch>
        </p:blipFill>
        <p:spPr>
          <a:xfrm>
            <a:off x="0" y="317700"/>
            <a:ext cx="12192000" cy="6222600"/>
          </a:xfrm>
          <a:prstGeom prst="rect">
            <a:avLst/>
          </a:prstGeom>
        </p:spPr>
      </p:pic>
      <p:sp>
        <p:nvSpPr>
          <p:cNvPr id="6" name="CuadroTexto 5">
            <a:extLst>
              <a:ext uri="{FF2B5EF4-FFF2-40B4-BE49-F238E27FC236}">
                <a16:creationId xmlns:a16="http://schemas.microsoft.com/office/drawing/2014/main" id="{31193847-D64B-16B0-B01D-4F4E48F8DC00}"/>
              </a:ext>
            </a:extLst>
          </p:cNvPr>
          <p:cNvSpPr txBox="1"/>
          <p:nvPr/>
        </p:nvSpPr>
        <p:spPr>
          <a:xfrm>
            <a:off x="904126" y="410966"/>
            <a:ext cx="1222625" cy="369332"/>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1363356A-C3B6-0024-22CC-F7BFDA11D64D}"/>
              </a:ext>
            </a:extLst>
          </p:cNvPr>
          <p:cNvPicPr>
            <a:picLocks noChangeAspect="1"/>
          </p:cNvPicPr>
          <p:nvPr/>
        </p:nvPicPr>
        <p:blipFill>
          <a:blip r:embed="rId3"/>
          <a:stretch>
            <a:fillRect/>
          </a:stretch>
        </p:blipFill>
        <p:spPr>
          <a:xfrm>
            <a:off x="4937659" y="3047967"/>
            <a:ext cx="2316681" cy="762066"/>
          </a:xfrm>
          <a:prstGeom prst="rect">
            <a:avLst/>
          </a:prstGeom>
        </p:spPr>
      </p:pic>
      <p:pic>
        <p:nvPicPr>
          <p:cNvPr id="3" name="Imagen 2">
            <a:extLst>
              <a:ext uri="{FF2B5EF4-FFF2-40B4-BE49-F238E27FC236}">
                <a16:creationId xmlns:a16="http://schemas.microsoft.com/office/drawing/2014/main" id="{03EE7749-126C-67B7-08F0-AB5F2B85FE32}"/>
              </a:ext>
            </a:extLst>
          </p:cNvPr>
          <p:cNvPicPr>
            <a:picLocks noChangeAspect="1"/>
          </p:cNvPicPr>
          <p:nvPr/>
        </p:nvPicPr>
        <p:blipFill>
          <a:blip r:embed="rId3"/>
          <a:stretch>
            <a:fillRect/>
          </a:stretch>
        </p:blipFill>
        <p:spPr>
          <a:xfrm>
            <a:off x="9734630" y="5667796"/>
            <a:ext cx="2316681" cy="762066"/>
          </a:xfrm>
          <a:prstGeom prst="rect">
            <a:avLst/>
          </a:prstGeom>
        </p:spPr>
      </p:pic>
    </p:spTree>
    <p:extLst>
      <p:ext uri="{BB962C8B-B14F-4D97-AF65-F5344CB8AC3E}">
        <p14:creationId xmlns:p14="http://schemas.microsoft.com/office/powerpoint/2010/main" val="645692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E651192-4256-12DD-43A4-80C66472A56C}"/>
              </a:ext>
            </a:extLst>
          </p:cNvPr>
          <p:cNvPicPr>
            <a:picLocks noChangeAspect="1"/>
          </p:cNvPicPr>
          <p:nvPr/>
        </p:nvPicPr>
        <p:blipFill>
          <a:blip r:embed="rId2"/>
          <a:stretch>
            <a:fillRect/>
          </a:stretch>
        </p:blipFill>
        <p:spPr>
          <a:xfrm>
            <a:off x="0" y="18574"/>
            <a:ext cx="12192000" cy="6820852"/>
          </a:xfrm>
          <a:prstGeom prst="rect">
            <a:avLst/>
          </a:prstGeom>
        </p:spPr>
      </p:pic>
      <p:sp>
        <p:nvSpPr>
          <p:cNvPr id="4" name="CuadroTexto 3">
            <a:extLst>
              <a:ext uri="{FF2B5EF4-FFF2-40B4-BE49-F238E27FC236}">
                <a16:creationId xmlns:a16="http://schemas.microsoft.com/office/drawing/2014/main" id="{0B50D223-07F2-C9FF-F492-1F536DE554E3}"/>
              </a:ext>
            </a:extLst>
          </p:cNvPr>
          <p:cNvSpPr txBox="1"/>
          <p:nvPr/>
        </p:nvSpPr>
        <p:spPr>
          <a:xfrm>
            <a:off x="720436" y="415636"/>
            <a:ext cx="1043709" cy="369332"/>
          </a:xfrm>
          <a:prstGeom prst="rect">
            <a:avLst/>
          </a:prstGeom>
          <a:solidFill>
            <a:srgbClr val="F7974D"/>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28F83F55-9DFE-383F-2957-61F832D93977}"/>
              </a:ext>
            </a:extLst>
          </p:cNvPr>
          <p:cNvPicPr>
            <a:picLocks noChangeAspect="1"/>
          </p:cNvPicPr>
          <p:nvPr/>
        </p:nvPicPr>
        <p:blipFill>
          <a:blip r:embed="rId3"/>
          <a:stretch>
            <a:fillRect/>
          </a:stretch>
        </p:blipFill>
        <p:spPr>
          <a:xfrm>
            <a:off x="293088" y="4092996"/>
            <a:ext cx="2316681" cy="762066"/>
          </a:xfrm>
          <a:prstGeom prst="rect">
            <a:avLst/>
          </a:prstGeom>
        </p:spPr>
      </p:pic>
    </p:spTree>
    <p:extLst>
      <p:ext uri="{BB962C8B-B14F-4D97-AF65-F5344CB8AC3E}">
        <p14:creationId xmlns:p14="http://schemas.microsoft.com/office/powerpoint/2010/main" val="3512857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graphicFrame>
        <p:nvGraphicFramePr>
          <p:cNvPr id="6" name="Tabla 5">
            <a:extLst>
              <a:ext uri="{FF2B5EF4-FFF2-40B4-BE49-F238E27FC236}">
                <a16:creationId xmlns:a16="http://schemas.microsoft.com/office/drawing/2014/main" id="{0ED5332C-75FC-5B9A-DBA1-74BD9D2F3836}"/>
              </a:ext>
            </a:extLst>
          </p:cNvPr>
          <p:cNvGraphicFramePr>
            <a:graphicFrameLocks noGrp="1"/>
          </p:cNvGraphicFramePr>
          <p:nvPr/>
        </p:nvGraphicFramePr>
        <p:xfrm>
          <a:off x="1" y="0"/>
          <a:ext cx="12115132" cy="6251813"/>
        </p:xfrm>
        <a:graphic>
          <a:graphicData uri="http://schemas.openxmlformats.org/drawingml/2006/table">
            <a:tbl>
              <a:tblPr firstRow="1" bandRow="1">
                <a:tableStyleId>{5C22544A-7EE6-4342-B048-85BDC9FD1C3A}</a:tableStyleId>
              </a:tblPr>
              <a:tblGrid>
                <a:gridCol w="1407885">
                  <a:extLst>
                    <a:ext uri="{9D8B030D-6E8A-4147-A177-3AD203B41FA5}">
                      <a16:colId xmlns:a16="http://schemas.microsoft.com/office/drawing/2014/main" val="2371348038"/>
                    </a:ext>
                  </a:extLst>
                </a:gridCol>
                <a:gridCol w="1199394">
                  <a:extLst>
                    <a:ext uri="{9D8B030D-6E8A-4147-A177-3AD203B41FA5}">
                      <a16:colId xmlns:a16="http://schemas.microsoft.com/office/drawing/2014/main" val="1692914571"/>
                    </a:ext>
                  </a:extLst>
                </a:gridCol>
                <a:gridCol w="2835577">
                  <a:extLst>
                    <a:ext uri="{9D8B030D-6E8A-4147-A177-3AD203B41FA5}">
                      <a16:colId xmlns:a16="http://schemas.microsoft.com/office/drawing/2014/main" val="2499155078"/>
                    </a:ext>
                  </a:extLst>
                </a:gridCol>
                <a:gridCol w="3004457">
                  <a:extLst>
                    <a:ext uri="{9D8B030D-6E8A-4147-A177-3AD203B41FA5}">
                      <a16:colId xmlns:a16="http://schemas.microsoft.com/office/drawing/2014/main" val="2587215912"/>
                    </a:ext>
                  </a:extLst>
                </a:gridCol>
                <a:gridCol w="3667819">
                  <a:extLst>
                    <a:ext uri="{9D8B030D-6E8A-4147-A177-3AD203B41FA5}">
                      <a16:colId xmlns:a16="http://schemas.microsoft.com/office/drawing/2014/main" val="2678187605"/>
                    </a:ext>
                  </a:extLst>
                </a:gridCol>
              </a:tblGrid>
              <a:tr h="606226">
                <a:tc>
                  <a:txBody>
                    <a:bodyPr/>
                    <a:lstStyle/>
                    <a:p>
                      <a:pPr>
                        <a:buNone/>
                      </a:pPr>
                      <a:r>
                        <a:rPr lang="es-ES" dirty="0"/>
                        <a:t>Tipo de entidad</a:t>
                      </a:r>
                    </a:p>
                  </a:txBody>
                  <a:tcPr anchor="ctr"/>
                </a:tc>
                <a:tc>
                  <a:txBody>
                    <a:bodyPr/>
                    <a:lstStyle/>
                    <a:p>
                      <a:pPr>
                        <a:buNone/>
                      </a:pPr>
                      <a:r>
                        <a:rPr lang="es-ES"/>
                        <a:t>Caso concreto</a:t>
                      </a:r>
                    </a:p>
                  </a:txBody>
                  <a:tcPr anchor="ctr"/>
                </a:tc>
                <a:tc>
                  <a:txBody>
                    <a:bodyPr/>
                    <a:lstStyle/>
                    <a:p>
                      <a:pPr>
                        <a:buNone/>
                      </a:pPr>
                      <a:r>
                        <a:rPr lang="es-ES"/>
                        <a:t>Proyecto digital implementado</a:t>
                      </a:r>
                    </a:p>
                  </a:txBody>
                  <a:tcPr anchor="ctr"/>
                </a:tc>
                <a:tc>
                  <a:txBody>
                    <a:bodyPr/>
                    <a:lstStyle/>
                    <a:p>
                      <a:pPr algn="ctr">
                        <a:buNone/>
                      </a:pPr>
                      <a:r>
                        <a:rPr lang="es-ES" b="1" dirty="0">
                          <a:solidFill>
                            <a:srgbClr val="FF0000"/>
                          </a:solidFill>
                        </a:rPr>
                        <a:t>Indicador de impacto medible</a:t>
                      </a:r>
                    </a:p>
                  </a:txBody>
                  <a:tcPr anchor="ctr">
                    <a:solidFill>
                      <a:srgbClr val="FFFF00"/>
                    </a:solidFill>
                  </a:tcPr>
                </a:tc>
                <a:tc>
                  <a:txBody>
                    <a:bodyPr/>
                    <a:lstStyle/>
                    <a:p>
                      <a:pPr>
                        <a:buNone/>
                      </a:pPr>
                      <a:r>
                        <a:rPr lang="es-ES" dirty="0"/>
                        <a:t>Aplicabilidad territorial sugerida</a:t>
                      </a:r>
                    </a:p>
                  </a:txBody>
                  <a:tcPr anchor="ctr"/>
                </a:tc>
                <a:extLst>
                  <a:ext uri="{0D108BD9-81ED-4DB2-BD59-A6C34878D82A}">
                    <a16:rowId xmlns:a16="http://schemas.microsoft.com/office/drawing/2014/main" val="3789782737"/>
                  </a:ext>
                </a:extLst>
              </a:tr>
              <a:tr h="866037">
                <a:tc>
                  <a:txBody>
                    <a:bodyPr/>
                    <a:lstStyle/>
                    <a:p>
                      <a:pPr>
                        <a:buNone/>
                      </a:pPr>
                      <a:r>
                        <a:rPr lang="es-ES" dirty="0"/>
                        <a:t>Prepaga</a:t>
                      </a:r>
                    </a:p>
                  </a:txBody>
                  <a:tcPr anchor="ctr"/>
                </a:tc>
                <a:tc>
                  <a:txBody>
                    <a:bodyPr/>
                    <a:lstStyle/>
                    <a:p>
                      <a:pPr>
                        <a:buNone/>
                      </a:pPr>
                      <a:r>
                        <a:rPr lang="es-ES"/>
                        <a:t>Swiss Medical</a:t>
                      </a:r>
                    </a:p>
                  </a:txBody>
                  <a:tcPr anchor="ctr"/>
                </a:tc>
                <a:tc>
                  <a:txBody>
                    <a:bodyPr/>
                    <a:lstStyle/>
                    <a:p>
                      <a:pPr>
                        <a:buNone/>
                      </a:pPr>
                      <a:r>
                        <a:rPr lang="es-ES"/>
                        <a:t>IA para triage digital y ajuste de demanda</a:t>
                      </a:r>
                    </a:p>
                  </a:txBody>
                  <a:tcPr anchor="ctr"/>
                </a:tc>
                <a:tc>
                  <a:txBody>
                    <a:bodyPr/>
                    <a:lstStyle/>
                    <a:p>
                      <a:pPr algn="ctr">
                        <a:buNone/>
                      </a:pPr>
                      <a:r>
                        <a:rPr lang="es-ES" b="1" dirty="0">
                          <a:solidFill>
                            <a:srgbClr val="FF0000"/>
                          </a:solidFill>
                        </a:rPr>
                        <a:t>–50% consultas presenciales innecesarias</a:t>
                      </a:r>
                    </a:p>
                  </a:txBody>
                  <a:tcPr anchor="ctr">
                    <a:solidFill>
                      <a:srgbClr val="FFFF00"/>
                    </a:solidFill>
                  </a:tcPr>
                </a:tc>
                <a:tc>
                  <a:txBody>
                    <a:bodyPr/>
                    <a:lstStyle/>
                    <a:p>
                      <a:pPr>
                        <a:buNone/>
                      </a:pPr>
                      <a:r>
                        <a:rPr lang="es-ES"/>
                        <a:t>Áreas urbanas con alta demanda espontánea (CABA, Rosario, Córdoba)</a:t>
                      </a:r>
                    </a:p>
                  </a:txBody>
                  <a:tcPr anchor="ctr"/>
                </a:tc>
                <a:extLst>
                  <a:ext uri="{0D108BD9-81ED-4DB2-BD59-A6C34878D82A}">
                    <a16:rowId xmlns:a16="http://schemas.microsoft.com/office/drawing/2014/main" val="1160741635"/>
                  </a:ext>
                </a:extLst>
              </a:tr>
              <a:tr h="866037">
                <a:tc>
                  <a:txBody>
                    <a:bodyPr/>
                    <a:lstStyle/>
                    <a:p>
                      <a:pPr>
                        <a:buNone/>
                      </a:pPr>
                      <a:r>
                        <a:rPr lang="es-ES" dirty="0"/>
                        <a:t>Prepaga</a:t>
                      </a:r>
                    </a:p>
                  </a:txBody>
                  <a:tcPr anchor="ctr"/>
                </a:tc>
                <a:tc>
                  <a:txBody>
                    <a:bodyPr/>
                    <a:lstStyle/>
                    <a:p>
                      <a:pPr>
                        <a:buNone/>
                      </a:pPr>
                      <a:r>
                        <a:rPr lang="es-ES"/>
                        <a:t>OSDE</a:t>
                      </a:r>
                    </a:p>
                  </a:txBody>
                  <a:tcPr anchor="ctr"/>
                </a:tc>
                <a:tc>
                  <a:txBody>
                    <a:bodyPr/>
                    <a:lstStyle/>
                    <a:p>
                      <a:pPr>
                        <a:buNone/>
                      </a:pPr>
                      <a:r>
                        <a:rPr lang="es-ES"/>
                        <a:t>Auditoría médica y gestión de turnos</a:t>
                      </a:r>
                    </a:p>
                  </a:txBody>
                  <a:tcPr anchor="ctr"/>
                </a:tc>
                <a:tc>
                  <a:txBody>
                    <a:bodyPr/>
                    <a:lstStyle/>
                    <a:p>
                      <a:pPr algn="ctr">
                        <a:buNone/>
                      </a:pPr>
                      <a:r>
                        <a:rPr lang="es-ES" b="1" dirty="0">
                          <a:solidFill>
                            <a:srgbClr val="FF0000"/>
                          </a:solidFill>
                        </a:rPr>
                        <a:t>+33% eficiencia en validación de prácticas</a:t>
                      </a:r>
                    </a:p>
                  </a:txBody>
                  <a:tcPr anchor="ctr">
                    <a:solidFill>
                      <a:srgbClr val="FFFF00"/>
                    </a:solidFill>
                  </a:tcPr>
                </a:tc>
                <a:tc>
                  <a:txBody>
                    <a:bodyPr/>
                    <a:lstStyle/>
                    <a:p>
                      <a:pPr>
                        <a:buNone/>
                      </a:pPr>
                      <a:r>
                        <a:rPr lang="es-ES" dirty="0"/>
                        <a:t>Regiones con alta judicialización y cobertura extendida (Buenos Aires, Mendoza)</a:t>
                      </a:r>
                    </a:p>
                  </a:txBody>
                  <a:tcPr anchor="ctr"/>
                </a:tc>
                <a:extLst>
                  <a:ext uri="{0D108BD9-81ED-4DB2-BD59-A6C34878D82A}">
                    <a16:rowId xmlns:a16="http://schemas.microsoft.com/office/drawing/2014/main" val="1273283529"/>
                  </a:ext>
                </a:extLst>
              </a:tr>
              <a:tr h="1001248">
                <a:tc>
                  <a:txBody>
                    <a:bodyPr/>
                    <a:lstStyle/>
                    <a:p>
                      <a:pPr>
                        <a:buNone/>
                      </a:pPr>
                      <a:r>
                        <a:rPr lang="es-ES" dirty="0"/>
                        <a:t>Obras Sociales Provincial</a:t>
                      </a:r>
                    </a:p>
                  </a:txBody>
                  <a:tcPr anchor="ctr"/>
                </a:tc>
                <a:tc>
                  <a:txBody>
                    <a:bodyPr/>
                    <a:lstStyle/>
                    <a:p>
                      <a:pPr>
                        <a:buNone/>
                      </a:pPr>
                      <a:r>
                        <a:rPr lang="es-ES"/>
                        <a:t>IOMA</a:t>
                      </a:r>
                    </a:p>
                  </a:txBody>
                  <a:tcPr anchor="ctr"/>
                </a:tc>
                <a:tc>
                  <a:txBody>
                    <a:bodyPr/>
                    <a:lstStyle/>
                    <a:p>
                      <a:pPr>
                        <a:buNone/>
                      </a:pPr>
                      <a:r>
                        <a:rPr lang="es-ES"/>
                        <a:t>Recetas digitales y validación automática</a:t>
                      </a:r>
                    </a:p>
                  </a:txBody>
                  <a:tcPr anchor="ctr"/>
                </a:tc>
                <a:tc>
                  <a:txBody>
                    <a:bodyPr/>
                    <a:lstStyle/>
                    <a:p>
                      <a:pPr algn="ctr">
                        <a:buNone/>
                      </a:pPr>
                      <a:r>
                        <a:rPr lang="pt-BR" b="1" dirty="0">
                          <a:solidFill>
                            <a:srgbClr val="FF0000"/>
                          </a:solidFill>
                        </a:rPr>
                        <a:t>USD 12M </a:t>
                      </a:r>
                      <a:r>
                        <a:rPr lang="pt-BR" b="1" dirty="0" err="1">
                          <a:solidFill>
                            <a:srgbClr val="FF0000"/>
                          </a:solidFill>
                        </a:rPr>
                        <a:t>ahorro</a:t>
                      </a:r>
                      <a:r>
                        <a:rPr lang="pt-BR" b="1" dirty="0">
                          <a:solidFill>
                            <a:srgbClr val="FF0000"/>
                          </a:solidFill>
                        </a:rPr>
                        <a:t> operativo anual</a:t>
                      </a:r>
                    </a:p>
                  </a:txBody>
                  <a:tcPr anchor="ctr">
                    <a:solidFill>
                      <a:srgbClr val="FFFF00"/>
                    </a:solidFill>
                  </a:tcPr>
                </a:tc>
                <a:tc>
                  <a:txBody>
                    <a:bodyPr/>
                    <a:lstStyle/>
                    <a:p>
                      <a:pPr>
                        <a:buNone/>
                      </a:pPr>
                      <a:r>
                        <a:rPr lang="es-ES"/>
                        <a:t>Provincia de Buenos Aires (interior y conurbano)</a:t>
                      </a:r>
                    </a:p>
                  </a:txBody>
                  <a:tcPr anchor="ctr"/>
                </a:tc>
                <a:extLst>
                  <a:ext uri="{0D108BD9-81ED-4DB2-BD59-A6C34878D82A}">
                    <a16:rowId xmlns:a16="http://schemas.microsoft.com/office/drawing/2014/main" val="2001404905"/>
                  </a:ext>
                </a:extLst>
              </a:tr>
              <a:tr h="1001248">
                <a:tc>
                  <a:txBody>
                    <a:bodyPr/>
                    <a:lstStyle/>
                    <a:p>
                      <a:pPr>
                        <a:buNone/>
                      </a:pPr>
                      <a:r>
                        <a:rPr lang="es-ES" dirty="0"/>
                        <a:t>Obras Sociales Provincial</a:t>
                      </a:r>
                    </a:p>
                  </a:txBody>
                  <a:tcPr anchor="ctr"/>
                </a:tc>
                <a:tc>
                  <a:txBody>
                    <a:bodyPr/>
                    <a:lstStyle/>
                    <a:p>
                      <a:pPr>
                        <a:buNone/>
                      </a:pPr>
                      <a:r>
                        <a:rPr lang="es-ES"/>
                        <a:t>OSEP</a:t>
                      </a:r>
                    </a:p>
                  </a:txBody>
                  <a:tcPr anchor="ctr"/>
                </a:tc>
                <a:tc>
                  <a:txBody>
                    <a:bodyPr/>
                    <a:lstStyle/>
                    <a:p>
                      <a:pPr>
                        <a:buNone/>
                      </a:pPr>
                      <a:r>
                        <a:rPr lang="es-ES"/>
                        <a:t>IoT para monitoreo de pacientes crónicos</a:t>
                      </a:r>
                    </a:p>
                  </a:txBody>
                  <a:tcPr anchor="ctr"/>
                </a:tc>
                <a:tc>
                  <a:txBody>
                    <a:bodyPr/>
                    <a:lstStyle/>
                    <a:p>
                      <a:pPr algn="ctr">
                        <a:buNone/>
                      </a:pPr>
                      <a:r>
                        <a:rPr lang="es-ES" b="1">
                          <a:solidFill>
                            <a:srgbClr val="FF0000"/>
                          </a:solidFill>
                        </a:rPr>
                        <a:t>–25% internaciones evitables</a:t>
                      </a:r>
                    </a:p>
                  </a:txBody>
                  <a:tcPr anchor="ctr">
                    <a:solidFill>
                      <a:srgbClr val="FFFF00"/>
                    </a:solidFill>
                  </a:tcPr>
                </a:tc>
                <a:tc>
                  <a:txBody>
                    <a:bodyPr/>
                    <a:lstStyle/>
                    <a:p>
                      <a:pPr>
                        <a:buNone/>
                      </a:pPr>
                      <a:r>
                        <a:rPr lang="es-ES" dirty="0"/>
                        <a:t>Mendoza, San Juan, zonas con buen acceso a conectividad</a:t>
                      </a:r>
                    </a:p>
                  </a:txBody>
                  <a:tcPr anchor="ctr"/>
                </a:tc>
                <a:extLst>
                  <a:ext uri="{0D108BD9-81ED-4DB2-BD59-A6C34878D82A}">
                    <a16:rowId xmlns:a16="http://schemas.microsoft.com/office/drawing/2014/main" val="1727349970"/>
                  </a:ext>
                </a:extLst>
              </a:tr>
              <a:tr h="866037">
                <a:tc>
                  <a:txBody>
                    <a:bodyPr/>
                    <a:lstStyle/>
                    <a:p>
                      <a:pPr>
                        <a:buNone/>
                      </a:pPr>
                      <a:r>
                        <a:rPr lang="es-ES" dirty="0"/>
                        <a:t>Hospital público</a:t>
                      </a:r>
                    </a:p>
                  </a:txBody>
                  <a:tcPr anchor="ctr"/>
                </a:tc>
                <a:tc>
                  <a:txBody>
                    <a:bodyPr/>
                    <a:lstStyle/>
                    <a:p>
                      <a:pPr>
                        <a:buNone/>
                      </a:pPr>
                      <a:r>
                        <a:rPr lang="es-ES"/>
                        <a:t>Hospital El Cruce</a:t>
                      </a:r>
                    </a:p>
                  </a:txBody>
                  <a:tcPr anchor="ctr"/>
                </a:tc>
                <a:tc>
                  <a:txBody>
                    <a:bodyPr/>
                    <a:lstStyle/>
                    <a:p>
                      <a:pPr>
                        <a:buNone/>
                      </a:pPr>
                      <a:r>
                        <a:rPr lang="es-ES"/>
                        <a:t>IA en tableros de gestión y seguimiento clínico</a:t>
                      </a:r>
                    </a:p>
                  </a:txBody>
                  <a:tcPr anchor="ctr"/>
                </a:tc>
                <a:tc>
                  <a:txBody>
                    <a:bodyPr/>
                    <a:lstStyle/>
                    <a:p>
                      <a:pPr algn="ctr">
                        <a:buNone/>
                      </a:pPr>
                      <a:r>
                        <a:rPr lang="es-ES" b="1" dirty="0">
                          <a:solidFill>
                            <a:srgbClr val="FF0000"/>
                          </a:solidFill>
                        </a:rPr>
                        <a:t>–35% reingresos evitables</a:t>
                      </a:r>
                    </a:p>
                  </a:txBody>
                  <a:tcPr anchor="ctr">
                    <a:solidFill>
                      <a:srgbClr val="FFFF00"/>
                    </a:solidFill>
                  </a:tcPr>
                </a:tc>
                <a:tc>
                  <a:txBody>
                    <a:bodyPr/>
                    <a:lstStyle/>
                    <a:p>
                      <a:pPr>
                        <a:buNone/>
                      </a:pPr>
                      <a:r>
                        <a:rPr lang="es-ES"/>
                        <a:t>Centros de referencia regional (Florencio Varela, Mar del Plata)</a:t>
                      </a:r>
                    </a:p>
                  </a:txBody>
                  <a:tcPr anchor="ctr"/>
                </a:tc>
                <a:extLst>
                  <a:ext uri="{0D108BD9-81ED-4DB2-BD59-A6C34878D82A}">
                    <a16:rowId xmlns:a16="http://schemas.microsoft.com/office/drawing/2014/main" val="459713240"/>
                  </a:ext>
                </a:extLst>
              </a:tr>
              <a:tr h="606226">
                <a:tc>
                  <a:txBody>
                    <a:bodyPr/>
                    <a:lstStyle/>
                    <a:p>
                      <a:pPr>
                        <a:buNone/>
                      </a:pPr>
                      <a:r>
                        <a:rPr lang="es-ES" dirty="0"/>
                        <a:t>Hospital privado</a:t>
                      </a:r>
                    </a:p>
                  </a:txBody>
                  <a:tcPr anchor="ctr"/>
                </a:tc>
                <a:tc>
                  <a:txBody>
                    <a:bodyPr/>
                    <a:lstStyle/>
                    <a:p>
                      <a:pPr>
                        <a:buNone/>
                      </a:pPr>
                      <a:r>
                        <a:rPr lang="es-ES"/>
                        <a:t>Hospital Italiano</a:t>
                      </a:r>
                    </a:p>
                  </a:txBody>
                  <a:tcPr anchor="ctr"/>
                </a:tc>
                <a:tc>
                  <a:txBody>
                    <a:bodyPr/>
                    <a:lstStyle/>
                    <a:p>
                      <a:pPr>
                        <a:buNone/>
                      </a:pPr>
                      <a:r>
                        <a:rPr lang="es-ES"/>
                        <a:t>Historia clínica interoperable</a:t>
                      </a:r>
                    </a:p>
                  </a:txBody>
                  <a:tcPr anchor="ctr"/>
                </a:tc>
                <a:tc>
                  <a:txBody>
                    <a:bodyPr/>
                    <a:lstStyle/>
                    <a:p>
                      <a:pPr algn="ctr">
                        <a:buNone/>
                      </a:pPr>
                      <a:r>
                        <a:rPr lang="es-ES" b="1" dirty="0">
                          <a:solidFill>
                            <a:srgbClr val="FF0000"/>
                          </a:solidFill>
                        </a:rPr>
                        <a:t>–40% errores de medicación</a:t>
                      </a:r>
                    </a:p>
                  </a:txBody>
                  <a:tcPr anchor="ctr">
                    <a:solidFill>
                      <a:srgbClr val="FFFF00"/>
                    </a:solidFill>
                  </a:tcPr>
                </a:tc>
                <a:tc>
                  <a:txBody>
                    <a:bodyPr/>
                    <a:lstStyle/>
                    <a:p>
                      <a:pPr>
                        <a:buNone/>
                      </a:pPr>
                      <a:r>
                        <a:rPr lang="es-ES" dirty="0"/>
                        <a:t>Provincias con redes hospitalarias fragmentadas (Santa Fe, Tucumán, Chaco)</a:t>
                      </a:r>
                    </a:p>
                  </a:txBody>
                  <a:tcPr anchor="ctr"/>
                </a:tc>
                <a:extLst>
                  <a:ext uri="{0D108BD9-81ED-4DB2-BD59-A6C34878D82A}">
                    <a16:rowId xmlns:a16="http://schemas.microsoft.com/office/drawing/2014/main" val="153267667"/>
                  </a:ext>
                </a:extLst>
              </a:tr>
            </a:tbl>
          </a:graphicData>
        </a:graphic>
      </p:graphicFrame>
      <p:pic>
        <p:nvPicPr>
          <p:cNvPr id="2" name="Imagen 1">
            <a:extLst>
              <a:ext uri="{FF2B5EF4-FFF2-40B4-BE49-F238E27FC236}">
                <a16:creationId xmlns:a16="http://schemas.microsoft.com/office/drawing/2014/main" id="{DF78DDE8-0255-9EAE-9182-EA77B0E226DA}"/>
              </a:ext>
            </a:extLst>
          </p:cNvPr>
          <p:cNvPicPr>
            <a:picLocks noChangeAspect="1"/>
          </p:cNvPicPr>
          <p:nvPr/>
        </p:nvPicPr>
        <p:blipFill>
          <a:blip r:embed="rId3"/>
          <a:stretch>
            <a:fillRect/>
          </a:stretch>
        </p:blipFill>
        <p:spPr>
          <a:xfrm>
            <a:off x="9873795" y="6017995"/>
            <a:ext cx="2316681" cy="762066"/>
          </a:xfrm>
          <a:prstGeom prst="rect">
            <a:avLst/>
          </a:prstGeom>
        </p:spPr>
      </p:pic>
    </p:spTree>
    <p:extLst>
      <p:ext uri="{BB962C8B-B14F-4D97-AF65-F5344CB8AC3E}">
        <p14:creationId xmlns:p14="http://schemas.microsoft.com/office/powerpoint/2010/main" val="3900521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369D3973-54E8-45BF-FF38-A28E4CA77157}"/>
              </a:ext>
            </a:extLst>
          </p:cNvPr>
          <p:cNvSpPr>
            <a:spLocks noGrp="1"/>
          </p:cNvSpPr>
          <p:nvPr>
            <p:ph type="title"/>
          </p:nvPr>
        </p:nvSpPr>
        <p:spPr>
          <a:xfrm>
            <a:off x="838200" y="365125"/>
            <a:ext cx="10515600" cy="1325563"/>
          </a:xfrm>
        </p:spPr>
        <p:txBody>
          <a:bodyPr>
            <a:noAutofit/>
          </a:bodyPr>
          <a:lstStyle/>
          <a:p>
            <a:r>
              <a:rPr lang="es-ES" sz="2400" dirty="0">
                <a:highlight>
                  <a:srgbClr val="00FFFF"/>
                </a:highlight>
              </a:rPr>
              <a:t>Accesibilidad: Portal Telemedicina en Brasil:  </a:t>
            </a:r>
            <a:r>
              <a:rPr lang="es-ES" sz="2400" dirty="0"/>
              <a:t>Brasil tiene más de 121.000 </a:t>
            </a:r>
            <a:r>
              <a:rPr lang="es-ES" sz="2400" dirty="0" err="1"/>
              <a:t>teraflops</a:t>
            </a:r>
            <a:r>
              <a:rPr lang="es-ES" sz="2400" dirty="0"/>
              <a:t> por segundo de capacidad cómputo de alto rendimiento, equivalente a más del 90% del total regional, seguido a gran distancia por Argentina (8.582)</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aphicFrame>
        <p:nvGraphicFramePr>
          <p:cNvPr id="6" name="Marcador de contenido 2">
            <a:extLst>
              <a:ext uri="{FF2B5EF4-FFF2-40B4-BE49-F238E27FC236}">
                <a16:creationId xmlns:a16="http://schemas.microsoft.com/office/drawing/2014/main" id="{98200A88-9C8C-7F0A-2448-8BFF362F577F}"/>
              </a:ext>
            </a:extLst>
          </p:cNvPr>
          <p:cNvGraphicFramePr>
            <a:graphicFrameLocks noGrp="1"/>
          </p:cNvGraphicFramePr>
          <p:nvPr>
            <p:ph idx="1"/>
          </p:nvPr>
        </p:nvGraphicFramePr>
        <p:xfrm>
          <a:off x="129309" y="1883601"/>
          <a:ext cx="11905673" cy="4785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6A83BA0C-990D-C534-AE8C-010B9089CAA5}"/>
              </a:ext>
            </a:extLst>
          </p:cNvPr>
          <p:cNvPicPr>
            <a:picLocks noChangeAspect="1"/>
          </p:cNvPicPr>
          <p:nvPr/>
        </p:nvPicPr>
        <p:blipFill>
          <a:blip r:embed="rId7"/>
          <a:stretch>
            <a:fillRect/>
          </a:stretch>
        </p:blipFill>
        <p:spPr>
          <a:xfrm>
            <a:off x="9718301" y="6001446"/>
            <a:ext cx="2316681" cy="762066"/>
          </a:xfrm>
          <a:prstGeom prst="rect">
            <a:avLst/>
          </a:prstGeom>
        </p:spPr>
      </p:pic>
    </p:spTree>
    <p:extLst>
      <p:ext uri="{BB962C8B-B14F-4D97-AF65-F5344CB8AC3E}">
        <p14:creationId xmlns:p14="http://schemas.microsoft.com/office/powerpoint/2010/main" val="3249378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531BFFE7-B861-F968-07D1-C8EA510737A8}"/>
              </a:ext>
            </a:extLst>
          </p:cNvPr>
          <p:cNvSpPr>
            <a:spLocks noGrp="1"/>
          </p:cNvSpPr>
          <p:nvPr>
            <p:ph type="title"/>
          </p:nvPr>
        </p:nvSpPr>
        <p:spPr>
          <a:xfrm>
            <a:off x="841248" y="256032"/>
            <a:ext cx="10506456" cy="1014984"/>
          </a:xfrm>
        </p:spPr>
        <p:txBody>
          <a:bodyPr anchor="b">
            <a:normAutofit/>
          </a:bodyPr>
          <a:lstStyle/>
          <a:p>
            <a:r>
              <a:rPr lang="es-ES" sz="2100" b="1" dirty="0"/>
              <a:t>Medicare (EE.UU.), se estimó que la telemedicina </a:t>
            </a:r>
            <a:r>
              <a:rPr lang="es-ES" sz="2100" b="1" i="1" dirty="0"/>
              <a:t>ahorró a los pacientes unos $60 millones de dólares en gastos de traslado en un año</a:t>
            </a:r>
            <a:r>
              <a:rPr lang="es-ES" sz="2100" b="1" dirty="0"/>
              <a:t>, y se proyecta un ahorro de $100 millones para 2024 solo en costos de viaje evitados</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Marcador de contenido 2">
            <a:extLst>
              <a:ext uri="{FF2B5EF4-FFF2-40B4-BE49-F238E27FC236}">
                <a16:creationId xmlns:a16="http://schemas.microsoft.com/office/drawing/2014/main" id="{2AEE9FC5-D32C-9E81-F926-A881E0A97753}"/>
              </a:ext>
            </a:extLst>
          </p:cNvPr>
          <p:cNvGraphicFramePr>
            <a:graphicFrameLocks noGrp="1"/>
          </p:cNvGraphicFramePr>
          <p:nvPr>
            <p:ph idx="1"/>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8A4E372C-2E82-F243-7FF1-ACE196AD7624}"/>
              </a:ext>
            </a:extLst>
          </p:cNvPr>
          <p:cNvPicPr>
            <a:picLocks noChangeAspect="1"/>
          </p:cNvPicPr>
          <p:nvPr/>
        </p:nvPicPr>
        <p:blipFill>
          <a:blip r:embed="rId7"/>
          <a:stretch>
            <a:fillRect/>
          </a:stretch>
        </p:blipFill>
        <p:spPr>
          <a:xfrm>
            <a:off x="9712859" y="6042526"/>
            <a:ext cx="2316681" cy="762066"/>
          </a:xfrm>
          <a:prstGeom prst="rect">
            <a:avLst/>
          </a:prstGeom>
        </p:spPr>
      </p:pic>
    </p:spTree>
    <p:extLst>
      <p:ext uri="{BB962C8B-B14F-4D97-AF65-F5344CB8AC3E}">
        <p14:creationId xmlns:p14="http://schemas.microsoft.com/office/powerpoint/2010/main" val="4092279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D90592E2-11F1-6387-6695-B1284E68D3CA}"/>
              </a:ext>
            </a:extLst>
          </p:cNvPr>
          <p:cNvSpPr>
            <a:spLocks noGrp="1"/>
          </p:cNvSpPr>
          <p:nvPr>
            <p:ph type="title"/>
          </p:nvPr>
        </p:nvSpPr>
        <p:spPr>
          <a:xfrm>
            <a:off x="4654296" y="329184"/>
            <a:ext cx="6894576" cy="1783080"/>
          </a:xfrm>
        </p:spPr>
        <p:txBody>
          <a:bodyPr anchor="b">
            <a:normAutofit/>
          </a:bodyPr>
          <a:lstStyle/>
          <a:p>
            <a:r>
              <a:rPr kumimoji="0" lang="es-ES" sz="4200" b="0" i="0" u="none" strike="noStrike" kern="1200" cap="none" spc="0" normalizeH="0" baseline="0" noProof="0">
                <a:ln>
                  <a:noFill/>
                </a:ln>
                <a:effectLst/>
                <a:uLnTx/>
                <a:uFillTx/>
                <a:latin typeface="Aptos" panose="02110004020202020204"/>
                <a:ea typeface="+mn-ea"/>
                <a:cs typeface="+mn-cs"/>
              </a:rPr>
              <a:t>La IA también puede “escuchar” señales clínicas.</a:t>
            </a:r>
            <a:endParaRPr lang="es-ES" sz="4200"/>
          </a:p>
        </p:txBody>
      </p:sp>
      <p:pic>
        <p:nvPicPr>
          <p:cNvPr id="4" name="Imagen 3" descr="Interfaz de usuario gráfica, Texto, Aplicación, Chat o mensaje de texto&#10;&#10;El contenido generado por IA puede ser incorrecto.">
            <a:extLst>
              <a:ext uri="{FF2B5EF4-FFF2-40B4-BE49-F238E27FC236}">
                <a16:creationId xmlns:a16="http://schemas.microsoft.com/office/drawing/2014/main" id="{676B3D10-4A9C-0223-A389-F27139835ABF}"/>
              </a:ext>
            </a:extLst>
          </p:cNvPr>
          <p:cNvPicPr>
            <a:picLocks noChangeAspect="1"/>
          </p:cNvPicPr>
          <p:nvPr/>
        </p:nvPicPr>
        <p:blipFill>
          <a:blip r:embed="rId2"/>
          <a:srcRect l="686"/>
          <a:stretch>
            <a:fillRect/>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contenido 2">
            <a:extLst>
              <a:ext uri="{FF2B5EF4-FFF2-40B4-BE49-F238E27FC236}">
                <a16:creationId xmlns:a16="http://schemas.microsoft.com/office/drawing/2014/main" id="{F5801C24-35C7-575A-E538-19CBCDD2A056}"/>
              </a:ext>
            </a:extLst>
          </p:cNvPr>
          <p:cNvSpPr>
            <a:spLocks noGrp="1"/>
          </p:cNvSpPr>
          <p:nvPr>
            <p:ph idx="1"/>
          </p:nvPr>
        </p:nvSpPr>
        <p:spPr>
          <a:xfrm>
            <a:off x="4654295" y="2706623"/>
            <a:ext cx="7370927" cy="3927089"/>
          </a:xfrm>
        </p:spPr>
        <p:txBody>
          <a:bodyPr>
            <a:normAutofit fontScale="92500" lnSpcReduction="20000"/>
          </a:bodyPr>
          <a:lstStyle/>
          <a:p>
            <a:pPr marL="0" indent="0">
              <a:buNone/>
            </a:pPr>
            <a:r>
              <a:rPr lang="es-ES" sz="2400" dirty="0"/>
              <a:t>Mediante el análisis de la tos o el llanto a través del </a:t>
            </a:r>
            <a:r>
              <a:rPr lang="es-ES" sz="2400" dirty="0">
                <a:solidFill>
                  <a:srgbClr val="FF0000"/>
                </a:solidFill>
                <a:highlight>
                  <a:srgbClr val="FFFF00"/>
                </a:highlight>
              </a:rPr>
              <a:t>micrófono del teléfono</a:t>
            </a:r>
            <a:r>
              <a:rPr lang="es-ES" sz="2400" dirty="0"/>
              <a:t>, algoritmos de audio ya distinguen la “tos ferina” de una tos común, o identifican en el llanto de un bebé patrones asociados al dolor. Detectan cuadros de neumonía infantil con hasta 90% de sensibilidad a partir del sonido de la tos. </a:t>
            </a:r>
          </a:p>
          <a:p>
            <a:r>
              <a:rPr lang="es-ES" sz="2400" dirty="0"/>
              <a:t>Se podría </a:t>
            </a:r>
            <a:r>
              <a:rPr lang="es-ES" sz="2400" b="1" dirty="0">
                <a:solidFill>
                  <a:srgbClr val="FF0000"/>
                </a:solidFill>
                <a:highlight>
                  <a:srgbClr val="FFFF00"/>
                </a:highlight>
              </a:rPr>
              <a:t>reducir la mortalidad por neumonía infantil </a:t>
            </a:r>
            <a:r>
              <a:rPr lang="es-ES" sz="2400" dirty="0"/>
              <a:t>en comunidades remotas, al no depender exclusivamente de la auscultación presencial de un médico.</a:t>
            </a:r>
          </a:p>
          <a:p>
            <a:r>
              <a:rPr lang="es-ES" sz="2400" dirty="0"/>
              <a:t>También plataformas de reconocimiento de voz que redactan las historias clínicas mientras el médico atiende, reduciendo en </a:t>
            </a:r>
            <a:r>
              <a:rPr lang="es-ES" sz="2600" b="1" dirty="0"/>
              <a:t>40% </a:t>
            </a:r>
            <a:r>
              <a:rPr lang="es-ES" sz="2400" dirty="0"/>
              <a:t>el tiempo de documentación y los errores en registros</a:t>
            </a:r>
          </a:p>
          <a:p>
            <a:endParaRPr lang="es-ES" sz="1900" dirty="0"/>
          </a:p>
        </p:txBody>
      </p:sp>
      <p:pic>
        <p:nvPicPr>
          <p:cNvPr id="5" name="Imagen 4">
            <a:extLst>
              <a:ext uri="{FF2B5EF4-FFF2-40B4-BE49-F238E27FC236}">
                <a16:creationId xmlns:a16="http://schemas.microsoft.com/office/drawing/2014/main" id="{A594EEF4-D7B7-AB27-8743-0B04A19D8D2D}"/>
              </a:ext>
            </a:extLst>
          </p:cNvPr>
          <p:cNvPicPr>
            <a:picLocks noChangeAspect="1"/>
          </p:cNvPicPr>
          <p:nvPr/>
        </p:nvPicPr>
        <p:blipFill>
          <a:blip r:embed="rId3"/>
          <a:stretch>
            <a:fillRect/>
          </a:stretch>
        </p:blipFill>
        <p:spPr>
          <a:xfrm>
            <a:off x="9708541" y="6095935"/>
            <a:ext cx="2316681" cy="762066"/>
          </a:xfrm>
          <a:prstGeom prst="rect">
            <a:avLst/>
          </a:prstGeom>
        </p:spPr>
      </p:pic>
    </p:spTree>
    <p:extLst>
      <p:ext uri="{BB962C8B-B14F-4D97-AF65-F5344CB8AC3E}">
        <p14:creationId xmlns:p14="http://schemas.microsoft.com/office/powerpoint/2010/main" val="1928120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67EDE28-D1ED-49C7-D668-1F425E9B7CBB}"/>
              </a:ext>
            </a:extLst>
          </p:cNvPr>
          <p:cNvPicPr>
            <a:picLocks noChangeAspect="1"/>
          </p:cNvPicPr>
          <p:nvPr/>
        </p:nvPicPr>
        <p:blipFill>
          <a:blip r:embed="rId2"/>
          <a:stretch>
            <a:fillRect/>
          </a:stretch>
        </p:blipFill>
        <p:spPr>
          <a:xfrm>
            <a:off x="0" y="-114780"/>
            <a:ext cx="12191999" cy="6972780"/>
          </a:xfrm>
          <a:prstGeom prst="rect">
            <a:avLst/>
          </a:prstGeom>
        </p:spPr>
      </p:pic>
      <p:sp>
        <p:nvSpPr>
          <p:cNvPr id="4" name="CuadroTexto 3">
            <a:extLst>
              <a:ext uri="{FF2B5EF4-FFF2-40B4-BE49-F238E27FC236}">
                <a16:creationId xmlns:a16="http://schemas.microsoft.com/office/drawing/2014/main" id="{F80B5B1E-88D0-6AD1-03AF-A3718BF6D82C}"/>
              </a:ext>
            </a:extLst>
          </p:cNvPr>
          <p:cNvSpPr txBox="1"/>
          <p:nvPr/>
        </p:nvSpPr>
        <p:spPr>
          <a:xfrm>
            <a:off x="138549" y="110836"/>
            <a:ext cx="1265382" cy="369332"/>
          </a:xfrm>
          <a:prstGeom prst="rect">
            <a:avLst/>
          </a:prstGeom>
          <a:solidFill>
            <a:srgbClr val="F7974D"/>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B00BE71A-A192-CC06-B0D0-FA9C98F51BFD}"/>
              </a:ext>
            </a:extLst>
          </p:cNvPr>
          <p:cNvPicPr>
            <a:picLocks noChangeAspect="1"/>
          </p:cNvPicPr>
          <p:nvPr/>
        </p:nvPicPr>
        <p:blipFill>
          <a:blip r:embed="rId3"/>
          <a:stretch>
            <a:fillRect/>
          </a:stretch>
        </p:blipFill>
        <p:spPr>
          <a:xfrm>
            <a:off x="9875318" y="4586482"/>
            <a:ext cx="2316681" cy="762066"/>
          </a:xfrm>
          <a:prstGeom prst="rect">
            <a:avLst/>
          </a:prstGeom>
        </p:spPr>
      </p:pic>
    </p:spTree>
    <p:extLst>
      <p:ext uri="{BB962C8B-B14F-4D97-AF65-F5344CB8AC3E}">
        <p14:creationId xmlns:p14="http://schemas.microsoft.com/office/powerpoint/2010/main" val="7307924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Hand with red strings">
            <a:extLst>
              <a:ext uri="{FF2B5EF4-FFF2-40B4-BE49-F238E27FC236}">
                <a16:creationId xmlns:a16="http://schemas.microsoft.com/office/drawing/2014/main" id="{414C0963-1E06-41A2-35C4-2585800E6F11}"/>
              </a:ext>
            </a:extLst>
          </p:cNvPr>
          <p:cNvPicPr>
            <a:picLocks noChangeAspect="1"/>
          </p:cNvPicPr>
          <p:nvPr/>
        </p:nvPicPr>
        <p:blipFill rotWithShape="1">
          <a:blip r:embed="rId2"/>
          <a:srcRect t="6050" b="968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33E516E-0754-622B-A04F-48B2D98E4561}"/>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1" dirty="0">
                <a:solidFill>
                  <a:srgbClr val="FFFFFF"/>
                </a:solidFill>
                <a:effectLst>
                  <a:outerShdw blurRad="38100" dist="38100" dir="2700000" algn="tl">
                    <a:srgbClr val="000000">
                      <a:alpha val="43137"/>
                    </a:srgbClr>
                  </a:outerShdw>
                </a:effectLst>
              </a:rPr>
              <a:t>Los </a:t>
            </a:r>
            <a:r>
              <a:rPr lang="en-US" sz="5200" b="1" dirty="0" err="1">
                <a:solidFill>
                  <a:srgbClr val="FFFFFF"/>
                </a:solidFill>
                <a:effectLst>
                  <a:outerShdw blurRad="38100" dist="38100" dir="2700000" algn="tl">
                    <a:srgbClr val="000000">
                      <a:alpha val="43137"/>
                    </a:srgbClr>
                  </a:outerShdw>
                </a:effectLst>
              </a:rPr>
              <a:t>métodos</a:t>
            </a:r>
            <a:r>
              <a:rPr lang="en-US" sz="5200" b="1" dirty="0">
                <a:solidFill>
                  <a:srgbClr val="FFFFFF"/>
                </a:solidFill>
                <a:effectLst>
                  <a:outerShdw blurRad="38100" dist="38100" dir="2700000" algn="tl">
                    <a:srgbClr val="000000">
                      <a:alpha val="43137"/>
                    </a:srgbClr>
                  </a:outerShdw>
                </a:effectLst>
              </a:rPr>
              <a:t> de </a:t>
            </a:r>
            <a:r>
              <a:rPr lang="en-US" sz="5200" b="1" dirty="0" err="1">
                <a:solidFill>
                  <a:srgbClr val="FFFFFF"/>
                </a:solidFill>
                <a:effectLst>
                  <a:outerShdw blurRad="38100" dist="38100" dir="2700000" algn="tl">
                    <a:srgbClr val="000000">
                      <a:alpha val="43137"/>
                    </a:srgbClr>
                  </a:outerShdw>
                </a:effectLst>
              </a:rPr>
              <a:t>trabajo</a:t>
            </a:r>
            <a:r>
              <a:rPr lang="en-US" sz="5200" b="1" dirty="0">
                <a:solidFill>
                  <a:srgbClr val="FFFFFF"/>
                </a:solidFill>
                <a:effectLst>
                  <a:outerShdw blurRad="38100" dist="38100" dir="2700000" algn="tl">
                    <a:srgbClr val="000000">
                      <a:alpha val="43137"/>
                    </a:srgbClr>
                  </a:outerShdw>
                </a:effectLst>
              </a:rPr>
              <a:t> son inseparables de un modo </a:t>
            </a:r>
            <a:r>
              <a:rPr lang="en-US" sz="5200" b="1" dirty="0" err="1">
                <a:solidFill>
                  <a:srgbClr val="FFFFFF"/>
                </a:solidFill>
                <a:effectLst>
                  <a:outerShdw blurRad="38100" dist="38100" dir="2700000" algn="tl">
                    <a:srgbClr val="000000">
                      <a:alpha val="43137"/>
                    </a:srgbClr>
                  </a:outerShdw>
                </a:effectLst>
              </a:rPr>
              <a:t>específico</a:t>
            </a:r>
            <a:r>
              <a:rPr lang="en-US" sz="5200" b="1" dirty="0">
                <a:solidFill>
                  <a:srgbClr val="FFFFFF"/>
                </a:solidFill>
                <a:effectLst>
                  <a:outerShdw blurRad="38100" dist="38100" dir="2700000" algn="tl">
                    <a:srgbClr val="000000">
                      <a:alpha val="43137"/>
                    </a:srgbClr>
                  </a:outerShdw>
                </a:effectLst>
              </a:rPr>
              <a:t> de </a:t>
            </a:r>
            <a:r>
              <a:rPr lang="en-US" sz="5200" b="1" dirty="0" err="1">
                <a:solidFill>
                  <a:srgbClr val="FFFFFF"/>
                </a:solidFill>
                <a:effectLst>
                  <a:outerShdw blurRad="38100" dist="38100" dir="2700000" algn="tl">
                    <a:srgbClr val="000000">
                      <a:alpha val="43137"/>
                    </a:srgbClr>
                  </a:outerShdw>
                </a:effectLst>
              </a:rPr>
              <a:t>vivir</a:t>
            </a:r>
            <a:r>
              <a:rPr lang="en-US" sz="5200" b="1" dirty="0">
                <a:solidFill>
                  <a:srgbClr val="FFFFFF"/>
                </a:solidFill>
                <a:effectLst>
                  <a:outerShdw blurRad="38100" dist="38100" dir="2700000" algn="tl">
                    <a:srgbClr val="000000">
                      <a:alpha val="43137"/>
                    </a:srgbClr>
                  </a:outerShdw>
                </a:effectLst>
              </a:rPr>
              <a:t>, </a:t>
            </a:r>
            <a:r>
              <a:rPr lang="en-US" sz="5200" b="1" dirty="0" err="1">
                <a:solidFill>
                  <a:srgbClr val="FFFFFF"/>
                </a:solidFill>
                <a:effectLst>
                  <a:outerShdw blurRad="38100" dist="38100" dir="2700000" algn="tl">
                    <a:srgbClr val="000000">
                      <a:alpha val="43137"/>
                    </a:srgbClr>
                  </a:outerShdw>
                </a:effectLst>
              </a:rPr>
              <a:t>pensar</a:t>
            </a:r>
            <a:r>
              <a:rPr lang="en-US" sz="5200" b="1" dirty="0">
                <a:solidFill>
                  <a:srgbClr val="FFFFFF"/>
                </a:solidFill>
                <a:effectLst>
                  <a:outerShdw blurRad="38100" dist="38100" dir="2700000" algn="tl">
                    <a:srgbClr val="000000">
                      <a:alpha val="43137"/>
                    </a:srgbClr>
                  </a:outerShdw>
                </a:effectLst>
              </a:rPr>
              <a:t> y </a:t>
            </a:r>
            <a:r>
              <a:rPr lang="en-US" sz="5200" b="1" dirty="0" err="1">
                <a:solidFill>
                  <a:srgbClr val="FFFFFF"/>
                </a:solidFill>
                <a:effectLst>
                  <a:outerShdw blurRad="38100" dist="38100" dir="2700000" algn="tl">
                    <a:srgbClr val="000000">
                      <a:alpha val="43137"/>
                    </a:srgbClr>
                  </a:outerShdw>
                </a:effectLst>
              </a:rPr>
              <a:t>sentir</a:t>
            </a:r>
            <a:r>
              <a:rPr lang="en-US" sz="5200" b="1" dirty="0">
                <a:solidFill>
                  <a:srgbClr val="FFFFFF"/>
                </a:solidFill>
                <a:effectLst>
                  <a:outerShdw blurRad="38100" dist="38100" dir="2700000" algn="tl">
                    <a:srgbClr val="000000">
                      <a:alpha val="43137"/>
                    </a:srgbClr>
                  </a:outerShdw>
                </a:effectLst>
              </a:rPr>
              <a:t>. </a:t>
            </a:r>
            <a:br>
              <a:rPr lang="en-US" sz="5200" b="1" dirty="0">
                <a:solidFill>
                  <a:srgbClr val="FFFF00"/>
                </a:solidFill>
              </a:rPr>
            </a:br>
            <a:r>
              <a:rPr lang="en-US" sz="5200" b="1" dirty="0">
                <a:solidFill>
                  <a:srgbClr val="FFFF00"/>
                </a:solidFill>
              </a:rPr>
              <a:t>Antonio Gramsci</a:t>
            </a:r>
            <a:endParaRPr lang="en-US" sz="5200" dirty="0">
              <a:solidFill>
                <a:srgbClr val="FFFFFF"/>
              </a:solidFill>
            </a:endParaRPr>
          </a:p>
        </p:txBody>
      </p:sp>
      <p:pic>
        <p:nvPicPr>
          <p:cNvPr id="3" name="Imagen 2">
            <a:extLst>
              <a:ext uri="{FF2B5EF4-FFF2-40B4-BE49-F238E27FC236}">
                <a16:creationId xmlns:a16="http://schemas.microsoft.com/office/drawing/2014/main" id="{93C8C3F6-FF53-8A8B-7B84-8E4412D4E7B8}"/>
              </a:ext>
            </a:extLst>
          </p:cNvPr>
          <p:cNvPicPr>
            <a:picLocks noChangeAspect="1"/>
          </p:cNvPicPr>
          <p:nvPr/>
        </p:nvPicPr>
        <p:blipFill>
          <a:blip r:embed="rId3"/>
          <a:stretch>
            <a:fillRect/>
          </a:stretch>
        </p:blipFill>
        <p:spPr>
          <a:xfrm>
            <a:off x="9872270" y="6095924"/>
            <a:ext cx="2316681" cy="762066"/>
          </a:xfrm>
          <a:prstGeom prst="rect">
            <a:avLst/>
          </a:prstGeom>
        </p:spPr>
      </p:pic>
    </p:spTree>
    <p:extLst>
      <p:ext uri="{BB962C8B-B14F-4D97-AF65-F5344CB8AC3E}">
        <p14:creationId xmlns:p14="http://schemas.microsoft.com/office/powerpoint/2010/main" val="3781177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21" name="Rectangle 2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descr="Un dibujo de una persona&#10;&#10;El contenido generado por IA puede ser incorrecto.">
            <a:extLst>
              <a:ext uri="{FF2B5EF4-FFF2-40B4-BE49-F238E27FC236}">
                <a16:creationId xmlns:a16="http://schemas.microsoft.com/office/drawing/2014/main" id="{09B5C55F-1194-DD8D-015D-257E2E8E78BB}"/>
              </a:ext>
            </a:extLst>
          </p:cNvPr>
          <p:cNvPicPr>
            <a:picLocks noChangeAspect="1"/>
          </p:cNvPicPr>
          <p:nvPr/>
        </p:nvPicPr>
        <p:blipFill>
          <a:blip r:embed="rId2"/>
          <a:srcRect l="28499" r="25723" b="-1"/>
          <a:stretch>
            <a:fillRect/>
          </a:stretch>
        </p:blipFill>
        <p:spPr>
          <a:xfrm>
            <a:off x="-1" y="-2"/>
            <a:ext cx="6096001" cy="6858002"/>
          </a:xfrm>
          <a:prstGeom prst="rect">
            <a:avLst/>
          </a:prstGeom>
        </p:spPr>
      </p:pic>
      <p:sp>
        <p:nvSpPr>
          <p:cNvPr id="5" name="CuadroTexto 4">
            <a:extLst>
              <a:ext uri="{FF2B5EF4-FFF2-40B4-BE49-F238E27FC236}">
                <a16:creationId xmlns:a16="http://schemas.microsoft.com/office/drawing/2014/main" id="{42779B55-AFF3-BFCA-BFB2-17FADA1DBB22}"/>
              </a:ext>
            </a:extLst>
          </p:cNvPr>
          <p:cNvSpPr txBox="1"/>
          <p:nvPr/>
        </p:nvSpPr>
        <p:spPr>
          <a:xfrm>
            <a:off x="6416298" y="3436427"/>
            <a:ext cx="4850970" cy="2803653"/>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1" u="none" strike="noStrike" kern="1200" cap="none" spc="0" normalizeH="0" baseline="0" noProof="0" dirty="0">
              <a:ln>
                <a:noFill/>
              </a:ln>
              <a:solidFill>
                <a:prstClr val="white"/>
              </a:solidFill>
              <a:effectLst/>
              <a:highlight>
                <a:srgbClr val="0000FF"/>
              </a:highligh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3CBC1EF-90A7-4CE1-438D-DD94953FF8E4}"/>
              </a:ext>
            </a:extLst>
          </p:cNvPr>
          <p:cNvSpPr txBox="1"/>
          <p:nvPr/>
        </p:nvSpPr>
        <p:spPr>
          <a:xfrm>
            <a:off x="6300061" y="743918"/>
            <a:ext cx="4850970" cy="63709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1" u="none" strike="noStrike" kern="1200" cap="none" spc="0" normalizeH="0" baseline="0" noProof="0" dirty="0">
                <a:ln>
                  <a:noFill/>
                </a:ln>
                <a:solidFill>
                  <a:prstClr val="black"/>
                </a:solidFill>
                <a:effectLst/>
                <a:uLnTx/>
                <a:uFillTx/>
                <a:latin typeface="-apple-system"/>
                <a:ea typeface="+mn-ea"/>
                <a:cs typeface="+mn-cs"/>
              </a:rPr>
              <a:t>Según la revista TIME, 1 de cada 4 adultos menores de 30 años ya recurre a ChatGPT para resolver dudas sobre su salud.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black"/>
              </a:solidFill>
              <a:effectLst/>
              <a:uLnTx/>
              <a:uFillTx/>
              <a:latin typeface="-apple-syste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1" u="sng" strike="noStrike" kern="1200" cap="none" spc="0" normalizeH="0" baseline="0" noProof="0" dirty="0">
                <a:ln>
                  <a:noFill/>
                </a:ln>
                <a:solidFill>
                  <a:prstClr val="black"/>
                </a:solidFill>
                <a:effectLst/>
                <a:uLnTx/>
                <a:uFillTx/>
                <a:latin typeface="-apple-system"/>
                <a:ea typeface="+mn-ea"/>
                <a:cs typeface="+mn-cs"/>
              </a:rPr>
              <a:t>La forma en que se realiza la pregunta condiciona las respuestas.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black"/>
              </a:solidFill>
              <a:effectLst/>
              <a:uLnTx/>
              <a:uFillTx/>
              <a:latin typeface="-apple-syste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apple-system"/>
                <a:ea typeface="+mn-ea"/>
                <a:cs typeface="+mn-cs"/>
              </a:rPr>
              <a:t>La IA puede anticipar dolencias como el </a:t>
            </a:r>
            <a:r>
              <a:rPr kumimoji="0" lang="es-ES" sz="2400" b="0" i="0" u="none" strike="noStrike" kern="1200" cap="none" spc="0" normalizeH="0" baseline="0" noProof="0" dirty="0" err="1">
                <a:ln>
                  <a:noFill/>
                </a:ln>
                <a:solidFill>
                  <a:prstClr val="black"/>
                </a:solidFill>
                <a:effectLst/>
                <a:uLnTx/>
                <a:uFillTx/>
                <a:latin typeface="-apple-system"/>
                <a:ea typeface="+mn-ea"/>
                <a:cs typeface="+mn-cs"/>
              </a:rPr>
              <a:t>Cancer</a:t>
            </a:r>
            <a:r>
              <a:rPr kumimoji="0" lang="es-ES" sz="2400" b="0" i="0" u="none" strike="noStrike" kern="1200" cap="none" spc="0" normalizeH="0" baseline="0" noProof="0" dirty="0">
                <a:ln>
                  <a:noFill/>
                </a:ln>
                <a:solidFill>
                  <a:prstClr val="black"/>
                </a:solidFill>
                <a:effectLst/>
                <a:uLnTx/>
                <a:uFillTx/>
                <a:latin typeface="-apple-system"/>
                <a:ea typeface="+mn-ea"/>
                <a:cs typeface="+mn-cs"/>
              </a:rPr>
              <a:t> de Mama con 5 años de antelación, destacándose su capacidad predictiva en Alzheimer, Cardiopatías, enfermedad pulmonar o renal crónicas.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black"/>
              </a:solidFill>
              <a:effectLst/>
              <a:uLnTx/>
              <a:uFillTx/>
              <a:latin typeface="-apple-syste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black"/>
              </a:solidFill>
              <a:effectLst/>
              <a:uLnTx/>
              <a:uFillTx/>
              <a:latin typeface="-apple-syste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apple-system"/>
                <a:ea typeface="+mn-ea"/>
                <a:cs typeface="+mn-cs"/>
              </a:rPr>
              <a:t> </a:t>
            </a:r>
            <a:endParaRPr kumimoji="0" lang="es-E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3B193B92-D8BE-516F-270E-98AAD0B823FA}"/>
              </a:ext>
            </a:extLst>
          </p:cNvPr>
          <p:cNvPicPr>
            <a:picLocks noChangeAspect="1"/>
          </p:cNvPicPr>
          <p:nvPr/>
        </p:nvPicPr>
        <p:blipFill>
          <a:blip r:embed="rId3"/>
          <a:stretch>
            <a:fillRect/>
          </a:stretch>
        </p:blipFill>
        <p:spPr>
          <a:xfrm>
            <a:off x="9875319" y="6095934"/>
            <a:ext cx="2316681" cy="762066"/>
          </a:xfrm>
          <a:prstGeom prst="rect">
            <a:avLst/>
          </a:prstGeom>
        </p:spPr>
      </p:pic>
    </p:spTree>
    <p:extLst>
      <p:ext uri="{BB962C8B-B14F-4D97-AF65-F5344CB8AC3E}">
        <p14:creationId xmlns:p14="http://schemas.microsoft.com/office/powerpoint/2010/main" val="1407598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Resultados del análisis de un cerebro humano en una clínica neurológica">
            <a:extLst>
              <a:ext uri="{FF2B5EF4-FFF2-40B4-BE49-F238E27FC236}">
                <a16:creationId xmlns:a16="http://schemas.microsoft.com/office/drawing/2014/main" id="{A249A344-9A37-891F-B396-1A3110A1B5FF}"/>
              </a:ext>
            </a:extLst>
          </p:cNvPr>
          <p:cNvPicPr>
            <a:picLocks noChangeAspect="1"/>
          </p:cNvPicPr>
          <p:nvPr/>
        </p:nvPicPr>
        <p:blipFill>
          <a:blip r:embed="rId2"/>
          <a:srcRect l="40833"/>
          <a:stretch>
            <a:fillRect/>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2885A5A8-EBA6-3471-2F01-8B17FA11EEAE}"/>
              </a:ext>
            </a:extLst>
          </p:cNvPr>
          <p:cNvSpPr>
            <a:spLocks noGrp="1"/>
          </p:cNvSpPr>
          <p:nvPr>
            <p:ph type="title"/>
          </p:nvPr>
        </p:nvSpPr>
        <p:spPr>
          <a:xfrm>
            <a:off x="6115317" y="405685"/>
            <a:ext cx="5464968" cy="1559301"/>
          </a:xfrm>
        </p:spPr>
        <p:txBody>
          <a:bodyPr>
            <a:normAutofit/>
          </a:bodyPr>
          <a:lstStyle/>
          <a:p>
            <a:r>
              <a:rPr lang="es-ES" sz="4000" dirty="0"/>
              <a:t>IA en Rehabilitación</a:t>
            </a:r>
          </a:p>
        </p:txBody>
      </p:sp>
      <p:sp>
        <p:nvSpPr>
          <p:cNvPr id="3" name="Marcador de contenido 2">
            <a:extLst>
              <a:ext uri="{FF2B5EF4-FFF2-40B4-BE49-F238E27FC236}">
                <a16:creationId xmlns:a16="http://schemas.microsoft.com/office/drawing/2014/main" id="{90DF13AF-C7AD-C952-F033-B2DB13B8F7CA}"/>
              </a:ext>
            </a:extLst>
          </p:cNvPr>
          <p:cNvSpPr>
            <a:spLocks noGrp="1"/>
          </p:cNvSpPr>
          <p:nvPr>
            <p:ph idx="1"/>
          </p:nvPr>
        </p:nvSpPr>
        <p:spPr>
          <a:xfrm>
            <a:off x="5704114" y="1596571"/>
            <a:ext cx="6226629" cy="4855744"/>
          </a:xfrm>
        </p:spPr>
        <p:txBody>
          <a:bodyPr anchor="ctr">
            <a:normAutofit fontScale="92500" lnSpcReduction="10000"/>
          </a:bodyPr>
          <a:lstStyle/>
          <a:p>
            <a:r>
              <a:rPr lang="es-ES" sz="2400" dirty="0"/>
              <a:t>En 2022 tres pacientes parapléjicos volvieran a caminar gracias a implantes medulares controlados por una aplicación con inteligencia artificial . </a:t>
            </a:r>
          </a:p>
          <a:p>
            <a:r>
              <a:rPr lang="es-ES" sz="2400" dirty="0"/>
              <a:t>El sistema estimula eléctricamente la médula espinal imitando las órdenes que el cerebro daría para ponerse de pie y andar; con este apoyo tecnológico, quienes tenían una lesión </a:t>
            </a:r>
            <a:r>
              <a:rPr lang="es-ES" sz="2400" dirty="0" err="1"/>
              <a:t>comple</a:t>
            </a:r>
            <a:r>
              <a:rPr lang="es-ES" sz="2400" dirty="0"/>
              <a:t> </a:t>
            </a:r>
            <a:r>
              <a:rPr lang="es-ES" sz="2400" dirty="0" err="1"/>
              <a:t>ta</a:t>
            </a:r>
            <a:r>
              <a:rPr lang="es-ES" sz="2400" dirty="0"/>
              <a:t> de médula pudieron dar pasos de nuevo, subiendo incluso escaleras con ayuda de un andador . </a:t>
            </a:r>
          </a:p>
          <a:p>
            <a:r>
              <a:rPr lang="es-ES" sz="2400" dirty="0"/>
              <a:t>Este avance, digno de ciencia ficción, ilustra cómo los límites de la rehabilitación se están expandiendo gracias a la IA, devolviendo esperanza y autonomía a pacientes antes condenados a la silla de ruedas</a:t>
            </a:r>
          </a:p>
        </p:txBody>
      </p:sp>
      <p:pic>
        <p:nvPicPr>
          <p:cNvPr id="4" name="Imagen 3">
            <a:extLst>
              <a:ext uri="{FF2B5EF4-FFF2-40B4-BE49-F238E27FC236}">
                <a16:creationId xmlns:a16="http://schemas.microsoft.com/office/drawing/2014/main" id="{82C012F5-1BEE-8D69-7A51-D128352ACA12}"/>
              </a:ext>
            </a:extLst>
          </p:cNvPr>
          <p:cNvPicPr>
            <a:picLocks noChangeAspect="1"/>
          </p:cNvPicPr>
          <p:nvPr/>
        </p:nvPicPr>
        <p:blipFill>
          <a:blip r:embed="rId3"/>
          <a:stretch>
            <a:fillRect/>
          </a:stretch>
        </p:blipFill>
        <p:spPr>
          <a:xfrm>
            <a:off x="9875318" y="5917744"/>
            <a:ext cx="2316681" cy="762066"/>
          </a:xfrm>
          <a:prstGeom prst="rect">
            <a:avLst/>
          </a:prstGeom>
        </p:spPr>
      </p:pic>
    </p:spTree>
    <p:extLst>
      <p:ext uri="{BB962C8B-B14F-4D97-AF65-F5344CB8AC3E}">
        <p14:creationId xmlns:p14="http://schemas.microsoft.com/office/powerpoint/2010/main" val="3627277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8A9529CD-2E9C-5CE0-60A7-AA72625BD264}"/>
              </a:ext>
            </a:extLst>
          </p:cNvPr>
          <p:cNvSpPr>
            <a:spLocks noGrp="1"/>
          </p:cNvSpPr>
          <p:nvPr>
            <p:ph type="title"/>
          </p:nvPr>
        </p:nvSpPr>
        <p:spPr>
          <a:xfrm>
            <a:off x="660200" y="265702"/>
            <a:ext cx="5334197" cy="953498"/>
          </a:xfrm>
        </p:spPr>
        <p:txBody>
          <a:bodyPr anchor="ctr">
            <a:normAutofit/>
          </a:bodyPr>
          <a:lstStyle/>
          <a:p>
            <a:r>
              <a:rPr lang="es-ES" sz="4000" dirty="0"/>
              <a:t>Infantes con hemiparesia</a:t>
            </a:r>
          </a:p>
        </p:txBody>
      </p:sp>
      <p:sp>
        <p:nvSpPr>
          <p:cNvPr id="3" name="Marcador de contenido 2">
            <a:extLst>
              <a:ext uri="{FF2B5EF4-FFF2-40B4-BE49-F238E27FC236}">
                <a16:creationId xmlns:a16="http://schemas.microsoft.com/office/drawing/2014/main" id="{8A0B5758-1CF5-3F4F-9A89-417CCFFB7A66}"/>
              </a:ext>
            </a:extLst>
          </p:cNvPr>
          <p:cNvSpPr>
            <a:spLocks noGrp="1"/>
          </p:cNvSpPr>
          <p:nvPr>
            <p:ph idx="1"/>
          </p:nvPr>
        </p:nvSpPr>
        <p:spPr>
          <a:xfrm>
            <a:off x="188686" y="1219200"/>
            <a:ext cx="6226628" cy="5373098"/>
          </a:xfrm>
        </p:spPr>
        <p:txBody>
          <a:bodyPr anchor="ctr">
            <a:normAutofit/>
          </a:bodyPr>
          <a:lstStyle/>
          <a:p>
            <a:r>
              <a:rPr lang="es-ES" sz="2400" dirty="0"/>
              <a:t>Un proyecto europeo reciente utiliza algoritmos de inteligencia artificial para guiar ejercicios de rehabilitación de niños con hemiparesia (parálisis cerebral) de forma remota, adaptando las actividades en tiempo real según el desempeño del niño . </a:t>
            </a:r>
          </a:p>
          <a:p>
            <a:r>
              <a:rPr lang="es-ES" sz="2400" dirty="0"/>
              <a:t>Los padres simplemente colocan sensores o usan la cámara de un dispositivo, y un sistema inteligente corrige las posturas, motiva al pequeño paciente con juegos y registra el progreso para el terapeuta. </a:t>
            </a:r>
          </a:p>
          <a:p>
            <a:r>
              <a:rPr lang="es-ES" sz="2400" dirty="0"/>
              <a:t>Esto democratiza el acceso a terapias de calidad fuera de los grandes centros urbanos.</a:t>
            </a:r>
          </a:p>
        </p:txBody>
      </p:sp>
      <p:pic>
        <p:nvPicPr>
          <p:cNvPr id="4" name="Marcador de contenido 3" descr="Antecedentes tecnológicos abstractos">
            <a:extLst>
              <a:ext uri="{FF2B5EF4-FFF2-40B4-BE49-F238E27FC236}">
                <a16:creationId xmlns:a16="http://schemas.microsoft.com/office/drawing/2014/main" id="{376A4198-197B-235B-3599-A97C22DF5B29}"/>
              </a:ext>
            </a:extLst>
          </p:cNvPr>
          <p:cNvPicPr>
            <a:picLocks noChangeAspect="1"/>
          </p:cNvPicPr>
          <p:nvPr/>
        </p:nvPicPr>
        <p:blipFill>
          <a:blip r:embed="rId2"/>
          <a:srcRect l="42202" r="14115" b="-1"/>
          <a:stretch>
            <a:fillRect/>
          </a:stretch>
        </p:blipFill>
        <p:spPr>
          <a:xfrm>
            <a:off x="6857797" y="-10886"/>
            <a:ext cx="5334204" cy="6868886"/>
          </a:xfrm>
          <a:prstGeom prst="rect">
            <a:avLst/>
          </a:prstGeom>
          <a:noFill/>
          <a:effectLst>
            <a:outerShdw blurRad="127000" dist="50800" dir="10800000" sx="99000" sy="99000" algn="r" rotWithShape="0">
              <a:prstClr val="black">
                <a:alpha val="40000"/>
              </a:prstClr>
            </a:outerShdw>
          </a:effectLst>
        </p:spPr>
      </p:pic>
      <p:pic>
        <p:nvPicPr>
          <p:cNvPr id="5" name="Imagen 4">
            <a:extLst>
              <a:ext uri="{FF2B5EF4-FFF2-40B4-BE49-F238E27FC236}">
                <a16:creationId xmlns:a16="http://schemas.microsoft.com/office/drawing/2014/main" id="{F7794E89-23E7-86E9-FB27-87C9AEC6C113}"/>
              </a:ext>
            </a:extLst>
          </p:cNvPr>
          <p:cNvPicPr>
            <a:picLocks noChangeAspect="1"/>
          </p:cNvPicPr>
          <p:nvPr/>
        </p:nvPicPr>
        <p:blipFill>
          <a:blip r:embed="rId3"/>
          <a:stretch>
            <a:fillRect/>
          </a:stretch>
        </p:blipFill>
        <p:spPr>
          <a:xfrm>
            <a:off x="9875319" y="6095934"/>
            <a:ext cx="2316681" cy="762066"/>
          </a:xfrm>
          <a:prstGeom prst="rect">
            <a:avLst/>
          </a:prstGeom>
        </p:spPr>
      </p:pic>
    </p:spTree>
    <p:extLst>
      <p:ext uri="{BB962C8B-B14F-4D97-AF65-F5344CB8AC3E}">
        <p14:creationId xmlns:p14="http://schemas.microsoft.com/office/powerpoint/2010/main" val="1165275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7E20CA-270B-723A-C0E2-C5E74E75AE8B}"/>
              </a:ext>
            </a:extLst>
          </p:cNvPr>
          <p:cNvSpPr>
            <a:spLocks noGrp="1"/>
          </p:cNvSpPr>
          <p:nvPr>
            <p:ph type="title"/>
          </p:nvPr>
        </p:nvSpPr>
        <p:spPr/>
        <p:txBody>
          <a:bodyPr/>
          <a:lstStyle/>
          <a:p>
            <a:r>
              <a:rPr lang="es-ES" dirty="0"/>
              <a:t>El salto de la rana (</a:t>
            </a:r>
            <a:r>
              <a:rPr lang="es-ES" dirty="0" err="1"/>
              <a:t>Leapfrogging</a:t>
            </a:r>
            <a:r>
              <a:rPr lang="es-ES" dirty="0"/>
              <a:t>)</a:t>
            </a:r>
          </a:p>
        </p:txBody>
      </p:sp>
      <p:graphicFrame>
        <p:nvGraphicFramePr>
          <p:cNvPr id="6" name="Marcador de contenido 2">
            <a:extLst>
              <a:ext uri="{FF2B5EF4-FFF2-40B4-BE49-F238E27FC236}">
                <a16:creationId xmlns:a16="http://schemas.microsoft.com/office/drawing/2014/main" id="{7A3F23FC-72FA-44F4-2B4F-5EE818C8F1BA}"/>
              </a:ext>
            </a:extLst>
          </p:cNvPr>
          <p:cNvGraphicFramePr>
            <a:graphicFrameLocks noGrp="1"/>
          </p:cNvGraphicFramePr>
          <p:nvPr>
            <p:ph idx="1"/>
          </p:nvPr>
        </p:nvGraphicFramePr>
        <p:xfrm>
          <a:off x="191387" y="1467293"/>
          <a:ext cx="11642650" cy="3689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D705C729-1E36-82B4-A27B-6B508D712F59}"/>
              </a:ext>
            </a:extLst>
          </p:cNvPr>
          <p:cNvSpPr txBox="1"/>
          <p:nvPr/>
        </p:nvSpPr>
        <p:spPr>
          <a:xfrm>
            <a:off x="191387" y="4873964"/>
            <a:ext cx="11642650"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70C0"/>
                </a:solidFill>
                <a:effectLst/>
                <a:uLnTx/>
                <a:uFillTx/>
                <a:latin typeface="Aptos" panose="02110004020202020204"/>
                <a:ea typeface="+mn-ea"/>
                <a:cs typeface="+mn-cs"/>
              </a:rPr>
              <a:t>“Transformar digitalmente una organización es como querer cambiar el motor de un colectivo… mientras sigue en marcha y con pasajeros que no quieren bajarse.”</a:t>
            </a:r>
          </a:p>
        </p:txBody>
      </p:sp>
      <p:pic>
        <p:nvPicPr>
          <p:cNvPr id="5" name="Imagen 4" descr="Un reptil verde&#10;&#10;El contenido generado por IA puede ser incorrecto.">
            <a:extLst>
              <a:ext uri="{FF2B5EF4-FFF2-40B4-BE49-F238E27FC236}">
                <a16:creationId xmlns:a16="http://schemas.microsoft.com/office/drawing/2014/main" id="{A9497981-AE96-2FDD-0D11-20F2AD8E0DDE}"/>
              </a:ext>
            </a:extLst>
          </p:cNvPr>
          <p:cNvPicPr>
            <a:picLocks noChangeAspect="1"/>
          </p:cNvPicPr>
          <p:nvPr/>
        </p:nvPicPr>
        <p:blipFill>
          <a:blip r:embed="rId7"/>
          <a:stretch>
            <a:fillRect/>
          </a:stretch>
        </p:blipFill>
        <p:spPr>
          <a:xfrm>
            <a:off x="8417791" y="0"/>
            <a:ext cx="2705100" cy="1971675"/>
          </a:xfrm>
          <a:prstGeom prst="rect">
            <a:avLst/>
          </a:prstGeom>
        </p:spPr>
      </p:pic>
      <p:pic>
        <p:nvPicPr>
          <p:cNvPr id="3" name="Imagen 2">
            <a:extLst>
              <a:ext uri="{FF2B5EF4-FFF2-40B4-BE49-F238E27FC236}">
                <a16:creationId xmlns:a16="http://schemas.microsoft.com/office/drawing/2014/main" id="{7636544A-B095-7949-28C3-05DA4AC19D49}"/>
              </a:ext>
            </a:extLst>
          </p:cNvPr>
          <p:cNvPicPr>
            <a:picLocks noChangeAspect="1"/>
          </p:cNvPicPr>
          <p:nvPr/>
        </p:nvPicPr>
        <p:blipFill>
          <a:blip r:embed="rId8"/>
          <a:stretch>
            <a:fillRect/>
          </a:stretch>
        </p:blipFill>
        <p:spPr>
          <a:xfrm>
            <a:off x="9770341" y="6095934"/>
            <a:ext cx="2316681" cy="762066"/>
          </a:xfrm>
          <a:prstGeom prst="rect">
            <a:avLst/>
          </a:prstGeom>
        </p:spPr>
      </p:pic>
    </p:spTree>
    <p:extLst>
      <p:ext uri="{BB962C8B-B14F-4D97-AF65-F5344CB8AC3E}">
        <p14:creationId xmlns:p14="http://schemas.microsoft.com/office/powerpoint/2010/main" val="3382053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6ECA74F5-D813-2E90-34E9-FDCD4C1BDFF8}"/>
              </a:ext>
            </a:extLst>
          </p:cNvPr>
          <p:cNvSpPr>
            <a:spLocks noGrp="1"/>
          </p:cNvSpPr>
          <p:nvPr>
            <p:ph type="title"/>
          </p:nvPr>
        </p:nvSpPr>
        <p:spPr>
          <a:xfrm>
            <a:off x="572493" y="238539"/>
            <a:ext cx="11018520" cy="1434415"/>
          </a:xfrm>
        </p:spPr>
        <p:txBody>
          <a:bodyPr anchor="b">
            <a:normAutofit/>
          </a:bodyPr>
          <a:lstStyle/>
          <a:p>
            <a:r>
              <a:rPr kumimoji="0" lang="es-ES" sz="4600" b="1" i="0" u="none" strike="noStrike" kern="1200" cap="none" spc="0" normalizeH="0" baseline="0" noProof="0">
                <a:ln>
                  <a:noFill/>
                </a:ln>
                <a:effectLst/>
                <a:uLnTx/>
                <a:uFillTx/>
                <a:latin typeface="Aptos" panose="02110004020202020204"/>
                <a:ea typeface="+mn-ea"/>
                <a:cs typeface="+mn-cs"/>
              </a:rPr>
              <a:t>Adoptar asistentes virtuales (chatbots)</a:t>
            </a:r>
            <a:endParaRPr lang="es-ES" sz="4600"/>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926A610A-E541-4A45-4ABD-05BE440DC953}"/>
              </a:ext>
            </a:extLst>
          </p:cNvPr>
          <p:cNvPicPr>
            <a:picLocks noChangeAspect="1"/>
          </p:cNvPicPr>
          <p:nvPr/>
        </p:nvPicPr>
        <p:blipFill>
          <a:blip r:embed="rId2"/>
          <a:srcRect r="3798" b="3"/>
          <a:stretch>
            <a:fillRect/>
          </a:stretch>
        </p:blipFill>
        <p:spPr>
          <a:xfrm>
            <a:off x="7675658" y="2093976"/>
            <a:ext cx="3941064" cy="4096512"/>
          </a:xfrm>
          <a:prstGeom prst="rect">
            <a:avLst/>
          </a:prstGeom>
        </p:spPr>
      </p:pic>
      <p:graphicFrame>
        <p:nvGraphicFramePr>
          <p:cNvPr id="5" name="Marcador de contenido 2">
            <a:extLst>
              <a:ext uri="{FF2B5EF4-FFF2-40B4-BE49-F238E27FC236}">
                <a16:creationId xmlns:a16="http://schemas.microsoft.com/office/drawing/2014/main" id="{8A35E294-87D2-EFCD-E663-4F7EB6A40C2E}"/>
              </a:ext>
            </a:extLst>
          </p:cNvPr>
          <p:cNvGraphicFramePr>
            <a:graphicFrameLocks noGrp="1"/>
          </p:cNvGraphicFramePr>
          <p:nvPr>
            <p:ph idx="1"/>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n 2">
            <a:extLst>
              <a:ext uri="{FF2B5EF4-FFF2-40B4-BE49-F238E27FC236}">
                <a16:creationId xmlns:a16="http://schemas.microsoft.com/office/drawing/2014/main" id="{23B8C4A6-EB91-A46A-005A-BF5887AEE60E}"/>
              </a:ext>
            </a:extLst>
          </p:cNvPr>
          <p:cNvPicPr>
            <a:picLocks noChangeAspect="1"/>
          </p:cNvPicPr>
          <p:nvPr/>
        </p:nvPicPr>
        <p:blipFill>
          <a:blip r:embed="rId8"/>
          <a:stretch>
            <a:fillRect/>
          </a:stretch>
        </p:blipFill>
        <p:spPr>
          <a:xfrm>
            <a:off x="9689654" y="5925412"/>
            <a:ext cx="2316681" cy="762066"/>
          </a:xfrm>
          <a:prstGeom prst="rect">
            <a:avLst/>
          </a:prstGeom>
        </p:spPr>
      </p:pic>
    </p:spTree>
    <p:extLst>
      <p:ext uri="{BB962C8B-B14F-4D97-AF65-F5344CB8AC3E}">
        <p14:creationId xmlns:p14="http://schemas.microsoft.com/office/powerpoint/2010/main" val="1032029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5EB1CA-B3D8-2FE0-65B3-44A0249975A4}"/>
              </a:ext>
            </a:extLst>
          </p:cNvPr>
          <p:cNvSpPr>
            <a:spLocks noGrp="1"/>
          </p:cNvSpPr>
          <p:nvPr>
            <p:ph type="title"/>
          </p:nvPr>
        </p:nvSpPr>
        <p:spPr/>
        <p:txBody>
          <a:bodyPr>
            <a:normAutofit/>
          </a:bodyPr>
          <a:lstStyle/>
          <a:p>
            <a:r>
              <a:rPr lang="es-ES" dirty="0"/>
              <a:t>1. Salto de la Auditoría Manual al Control integral identificando las Excepciones  💰</a:t>
            </a:r>
          </a:p>
        </p:txBody>
      </p:sp>
      <p:graphicFrame>
        <p:nvGraphicFramePr>
          <p:cNvPr id="4" name="Marcador de contenido 3">
            <a:extLst>
              <a:ext uri="{FF2B5EF4-FFF2-40B4-BE49-F238E27FC236}">
                <a16:creationId xmlns:a16="http://schemas.microsoft.com/office/drawing/2014/main" id="{6CFEA0D6-42A1-044D-D2F0-08D87AF70EF4}"/>
              </a:ext>
            </a:extLst>
          </p:cNvPr>
          <p:cNvGraphicFramePr>
            <a:graphicFrameLocks noGrp="1"/>
          </p:cNvGraphicFramePr>
          <p:nvPr>
            <p:ph idx="1"/>
          </p:nvPr>
        </p:nvGraphicFramePr>
        <p:xfrm>
          <a:off x="190006" y="1876301"/>
          <a:ext cx="11863449" cy="2874776"/>
        </p:xfrm>
        <a:graphic>
          <a:graphicData uri="http://schemas.openxmlformats.org/drawingml/2006/table">
            <a:tbl>
              <a:tblPr firstRow="1" bandRow="1">
                <a:tableStyleId>{5C22544A-7EE6-4342-B048-85BDC9FD1C3A}</a:tableStyleId>
              </a:tblPr>
              <a:tblGrid>
                <a:gridCol w="2460603">
                  <a:extLst>
                    <a:ext uri="{9D8B030D-6E8A-4147-A177-3AD203B41FA5}">
                      <a16:colId xmlns:a16="http://schemas.microsoft.com/office/drawing/2014/main" val="2136448529"/>
                    </a:ext>
                  </a:extLst>
                </a:gridCol>
                <a:gridCol w="3970705">
                  <a:extLst>
                    <a:ext uri="{9D8B030D-6E8A-4147-A177-3AD203B41FA5}">
                      <a16:colId xmlns:a16="http://schemas.microsoft.com/office/drawing/2014/main" val="1064498189"/>
                    </a:ext>
                  </a:extLst>
                </a:gridCol>
                <a:gridCol w="5432141">
                  <a:extLst>
                    <a:ext uri="{9D8B030D-6E8A-4147-A177-3AD203B41FA5}">
                      <a16:colId xmlns:a16="http://schemas.microsoft.com/office/drawing/2014/main" val="2869040115"/>
                    </a:ext>
                  </a:extLst>
                </a:gridCol>
              </a:tblGrid>
              <a:tr h="628950">
                <a:tc>
                  <a:txBody>
                    <a:bodyPr/>
                    <a:lstStyle/>
                    <a:p>
                      <a:pPr algn="ctr">
                        <a:buNone/>
                      </a:pPr>
                      <a:r>
                        <a:rPr lang="es-ES" dirty="0"/>
                        <a:t>Etapa Antigua a Saltarse</a:t>
                      </a:r>
                    </a:p>
                  </a:txBody>
                  <a:tcPr anchor="ctr"/>
                </a:tc>
                <a:tc>
                  <a:txBody>
                    <a:bodyPr/>
                    <a:lstStyle/>
                    <a:p>
                      <a:pPr algn="ctr">
                        <a:buNone/>
                      </a:pPr>
                      <a:r>
                        <a:rPr lang="es-ES"/>
                        <a:t>Salto Cualitativo (</a:t>
                      </a:r>
                      <a:r>
                        <a:rPr lang="es-ES" i="1"/>
                        <a:t>Leapfrogging</a:t>
                      </a:r>
                      <a:r>
                        <a:rPr lang="es-ES"/>
                        <a:t>)</a:t>
                      </a:r>
                    </a:p>
                  </a:txBody>
                  <a:tcPr anchor="ctr"/>
                </a:tc>
                <a:tc>
                  <a:txBody>
                    <a:bodyPr/>
                    <a:lstStyle/>
                    <a:p>
                      <a:pPr algn="ctr">
                        <a:buNone/>
                      </a:pPr>
                      <a:r>
                        <a:rPr lang="es-ES" dirty="0"/>
                        <a:t>Impacto Directo </a:t>
                      </a:r>
                    </a:p>
                  </a:txBody>
                  <a:tcPr anchor="ctr"/>
                </a:tc>
                <a:extLst>
                  <a:ext uri="{0D108BD9-81ED-4DB2-BD59-A6C34878D82A}">
                    <a16:rowId xmlns:a16="http://schemas.microsoft.com/office/drawing/2014/main" val="2471367226"/>
                  </a:ext>
                </a:extLst>
              </a:tr>
              <a:tr h="2234696">
                <a:tc>
                  <a:txBody>
                    <a:bodyPr/>
                    <a:lstStyle/>
                    <a:p>
                      <a:pPr>
                        <a:buNone/>
                      </a:pPr>
                      <a:r>
                        <a:rPr lang="es-ES" b="1" dirty="0"/>
                        <a:t>Auditoría Manual y Muestreo:</a:t>
                      </a:r>
                      <a:r>
                        <a:rPr lang="es-ES" dirty="0"/>
                        <a:t> Revisar documentos, validar facturas al azar y detectar fraude con grandes equipos de profesionales.</a:t>
                      </a:r>
                    </a:p>
                  </a:txBody>
                  <a:tcPr anchor="ctr"/>
                </a:tc>
                <a:tc>
                  <a:txBody>
                    <a:bodyPr/>
                    <a:lstStyle/>
                    <a:p>
                      <a:pPr>
                        <a:buNone/>
                      </a:pPr>
                      <a:r>
                        <a:rPr lang="es-ES" b="0" dirty="0"/>
                        <a:t>Auditar el100% de las transacciones con predicción de gasto farmacéutico, identificación de casos atípicos, detección de prestadores singulares, para gestionar por la excepción con informes gráficos en tiempo real</a:t>
                      </a:r>
                    </a:p>
                  </a:txBody>
                  <a:tcPr anchor="ctr"/>
                </a:tc>
                <a:tc>
                  <a:txBody>
                    <a:bodyPr/>
                    <a:lstStyle/>
                    <a:p>
                      <a:pPr>
                        <a:buNone/>
                      </a:pPr>
                      <a:r>
                        <a:rPr lang="es-ES" b="1" dirty="0"/>
                        <a:t>Autofinanciamiento de la Transformación:</a:t>
                      </a:r>
                      <a:r>
                        <a:rPr lang="es-ES" dirty="0"/>
                        <a:t> </a:t>
                      </a:r>
                      <a:r>
                        <a:rPr lang="es-ES" i="1" dirty="0"/>
                        <a:t>Chile</a:t>
                      </a:r>
                      <a:r>
                        <a:rPr lang="es-ES" dirty="0"/>
                        <a:t>: FONASA implementó algoritmos para auditar prestaciones odontológicas, detectando un 18% de inconsistencias en prácticas facturadas. Se genera un ahorro inmediato del </a:t>
                      </a:r>
                      <a:r>
                        <a:rPr lang="es-ES" b="1" dirty="0"/>
                        <a:t>5% al 15% del gasto prestacional</a:t>
                      </a:r>
                      <a:r>
                        <a:rPr lang="es-ES" dirty="0"/>
                        <a:t> proveyendo el capital para financiar la siguiente etapa. </a:t>
                      </a:r>
                    </a:p>
                  </a:txBody>
                  <a:tcPr anchor="ctr"/>
                </a:tc>
                <a:extLst>
                  <a:ext uri="{0D108BD9-81ED-4DB2-BD59-A6C34878D82A}">
                    <a16:rowId xmlns:a16="http://schemas.microsoft.com/office/drawing/2014/main" val="820755531"/>
                  </a:ext>
                </a:extLst>
              </a:tr>
            </a:tbl>
          </a:graphicData>
        </a:graphic>
      </p:graphicFrame>
      <p:pic>
        <p:nvPicPr>
          <p:cNvPr id="5" name="Imagen 4">
            <a:extLst>
              <a:ext uri="{FF2B5EF4-FFF2-40B4-BE49-F238E27FC236}">
                <a16:creationId xmlns:a16="http://schemas.microsoft.com/office/drawing/2014/main" id="{AE6A5065-BD8F-90B9-ED41-5D70DF07DDFA}"/>
              </a:ext>
            </a:extLst>
          </p:cNvPr>
          <p:cNvPicPr>
            <a:picLocks noChangeAspect="1"/>
          </p:cNvPicPr>
          <p:nvPr/>
        </p:nvPicPr>
        <p:blipFill>
          <a:blip r:embed="rId2"/>
          <a:stretch>
            <a:fillRect/>
          </a:stretch>
        </p:blipFill>
        <p:spPr>
          <a:xfrm>
            <a:off x="83127" y="5493194"/>
            <a:ext cx="12192000" cy="602740"/>
          </a:xfrm>
          <a:prstGeom prst="rect">
            <a:avLst/>
          </a:prstGeom>
        </p:spPr>
      </p:pic>
      <p:pic>
        <p:nvPicPr>
          <p:cNvPr id="3" name="Imagen 2">
            <a:extLst>
              <a:ext uri="{FF2B5EF4-FFF2-40B4-BE49-F238E27FC236}">
                <a16:creationId xmlns:a16="http://schemas.microsoft.com/office/drawing/2014/main" id="{FC7116D0-92C1-1A58-FFD3-B0BC5C2E5587}"/>
              </a:ext>
            </a:extLst>
          </p:cNvPr>
          <p:cNvPicPr>
            <a:picLocks noChangeAspect="1"/>
          </p:cNvPicPr>
          <p:nvPr/>
        </p:nvPicPr>
        <p:blipFill>
          <a:blip r:embed="rId3"/>
          <a:stretch>
            <a:fillRect/>
          </a:stretch>
        </p:blipFill>
        <p:spPr>
          <a:xfrm>
            <a:off x="9792192" y="6095934"/>
            <a:ext cx="2316681" cy="762066"/>
          </a:xfrm>
          <a:prstGeom prst="rect">
            <a:avLst/>
          </a:prstGeom>
        </p:spPr>
      </p:pic>
    </p:spTree>
    <p:extLst>
      <p:ext uri="{BB962C8B-B14F-4D97-AF65-F5344CB8AC3E}">
        <p14:creationId xmlns:p14="http://schemas.microsoft.com/office/powerpoint/2010/main" val="2354661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6E0C7688-7EA5-A954-6587-AB4C52C53ADB}"/>
              </a:ext>
            </a:extLst>
          </p:cNvPr>
          <p:cNvSpPr>
            <a:spLocks noGrp="1"/>
          </p:cNvSpPr>
          <p:nvPr>
            <p:ph type="title"/>
          </p:nvPr>
        </p:nvSpPr>
        <p:spPr>
          <a:xfrm>
            <a:off x="572493" y="238539"/>
            <a:ext cx="11018520" cy="1434415"/>
          </a:xfrm>
        </p:spPr>
        <p:txBody>
          <a:bodyPr anchor="b">
            <a:normAutofit/>
          </a:bodyPr>
          <a:lstStyle/>
          <a:p>
            <a:r>
              <a:rPr lang="es-ES" sz="5400"/>
              <a:t>Auditoría Inteligente</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contenido 2">
            <a:extLst>
              <a:ext uri="{FF2B5EF4-FFF2-40B4-BE49-F238E27FC236}">
                <a16:creationId xmlns:a16="http://schemas.microsoft.com/office/drawing/2014/main" id="{74742CB0-C835-1796-457D-E63D0C84B3A4}"/>
              </a:ext>
            </a:extLst>
          </p:cNvPr>
          <p:cNvSpPr>
            <a:spLocks noGrp="1"/>
          </p:cNvSpPr>
          <p:nvPr>
            <p:ph idx="1"/>
          </p:nvPr>
        </p:nvSpPr>
        <p:spPr>
          <a:xfrm>
            <a:off x="572493" y="2071316"/>
            <a:ext cx="6713552" cy="4119172"/>
          </a:xfrm>
        </p:spPr>
        <p:txBody>
          <a:bodyPr anchor="t">
            <a:normAutofit/>
          </a:bodyPr>
          <a:lstStyle/>
          <a:p>
            <a:r>
              <a:rPr lang="es-ES" sz="2200" dirty="0"/>
              <a:t>Una obra social privada en Barcelona implementó un sistema de IA para revisar automáticamente sus reclamaciones y facturas médicas, logrando </a:t>
            </a:r>
            <a:r>
              <a:rPr lang="es-ES" sz="2200" b="1" dirty="0"/>
              <a:t>reducir en casi 19% los rechazos por facturación incorrecta</a:t>
            </a:r>
            <a:r>
              <a:rPr lang="es-ES" sz="2200" dirty="0"/>
              <a:t> en solo cuatro meses</a:t>
            </a:r>
          </a:p>
          <a:p>
            <a:pPr marL="0" indent="0">
              <a:buNone/>
            </a:pPr>
            <a:endParaRPr lang="es-ES" sz="2200" dirty="0"/>
          </a:p>
          <a:p>
            <a:r>
              <a:rPr lang="es-ES" sz="2200" dirty="0"/>
              <a:t>El </a:t>
            </a:r>
            <a:r>
              <a:rPr lang="es-ES" sz="2200" b="1" dirty="0"/>
              <a:t>NHS de Inglaterra ahorró £250 millones (aprox. 300 millones de USD) entre 2022 y 2024</a:t>
            </a:r>
            <a:r>
              <a:rPr lang="es-ES" sz="2200" dirty="0"/>
              <a:t> al adoptar </a:t>
            </a:r>
            <a:r>
              <a:rPr lang="es-ES" sz="2200" b="1" dirty="0" err="1"/>
              <a:t>chatbots</a:t>
            </a:r>
            <a:r>
              <a:rPr lang="es-ES" sz="2200" b="1" dirty="0"/>
              <a:t> de IA y herramientas de automatización para tramitar autorizaciones y codificación clínica</a:t>
            </a:r>
            <a:r>
              <a:rPr lang="es-ES" sz="2200" dirty="0"/>
              <a:t>.</a:t>
            </a:r>
          </a:p>
          <a:p>
            <a:pPr marL="0" indent="0">
              <a:buNone/>
            </a:pPr>
            <a:endParaRPr lang="es-ES" sz="2200" dirty="0"/>
          </a:p>
        </p:txBody>
      </p:sp>
      <p:pic>
        <p:nvPicPr>
          <p:cNvPr id="4" name="Marcador de contenido 4" descr="Fecha AI">
            <a:extLst>
              <a:ext uri="{FF2B5EF4-FFF2-40B4-BE49-F238E27FC236}">
                <a16:creationId xmlns:a16="http://schemas.microsoft.com/office/drawing/2014/main" id="{880B598B-6866-B279-27AF-7DD5E68968F7}"/>
              </a:ext>
            </a:extLst>
          </p:cNvPr>
          <p:cNvPicPr>
            <a:picLocks noChangeAspect="1"/>
          </p:cNvPicPr>
          <p:nvPr/>
        </p:nvPicPr>
        <p:blipFill>
          <a:blip r:embed="rId2"/>
          <a:srcRect l="19264" r="16520" b="2"/>
          <a:stretch>
            <a:fillRect/>
          </a:stretch>
        </p:blipFill>
        <p:spPr>
          <a:xfrm>
            <a:off x="7675658" y="2093976"/>
            <a:ext cx="3941064" cy="4096512"/>
          </a:xfrm>
          <a:prstGeom prst="rect">
            <a:avLst/>
          </a:prstGeom>
        </p:spPr>
      </p:pic>
      <p:pic>
        <p:nvPicPr>
          <p:cNvPr id="5" name="Imagen 4">
            <a:extLst>
              <a:ext uri="{FF2B5EF4-FFF2-40B4-BE49-F238E27FC236}">
                <a16:creationId xmlns:a16="http://schemas.microsoft.com/office/drawing/2014/main" id="{B6B8DDFD-5EA6-130A-CBB8-B4A24AEB6B12}"/>
              </a:ext>
            </a:extLst>
          </p:cNvPr>
          <p:cNvPicPr>
            <a:picLocks noChangeAspect="1"/>
          </p:cNvPicPr>
          <p:nvPr/>
        </p:nvPicPr>
        <p:blipFill>
          <a:blip r:embed="rId3"/>
          <a:stretch>
            <a:fillRect/>
          </a:stretch>
        </p:blipFill>
        <p:spPr>
          <a:xfrm>
            <a:off x="9875319" y="6048657"/>
            <a:ext cx="2316681" cy="762066"/>
          </a:xfrm>
          <a:prstGeom prst="rect">
            <a:avLst/>
          </a:prstGeom>
        </p:spPr>
      </p:pic>
    </p:spTree>
    <p:extLst>
      <p:ext uri="{BB962C8B-B14F-4D97-AF65-F5344CB8AC3E}">
        <p14:creationId xmlns:p14="http://schemas.microsoft.com/office/powerpoint/2010/main" val="719843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6DB808-30AB-FF05-2838-87902CA84B1E}"/>
              </a:ext>
            </a:extLst>
          </p:cNvPr>
          <p:cNvSpPr>
            <a:spLocks noGrp="1"/>
          </p:cNvSpPr>
          <p:nvPr>
            <p:ph type="title"/>
          </p:nvPr>
        </p:nvSpPr>
        <p:spPr>
          <a:xfrm>
            <a:off x="838197" y="63200"/>
            <a:ext cx="10515600" cy="1325563"/>
          </a:xfrm>
        </p:spPr>
        <p:txBody>
          <a:bodyPr>
            <a:normAutofit fontScale="90000"/>
          </a:bodyPr>
          <a:lstStyle/>
          <a:p>
            <a:r>
              <a:rPr lang="es-ES" dirty="0"/>
              <a:t>2. Salto de la Fragmentación a la Interoperabilidad (Red Nacional de Salud Digital) 🌐</a:t>
            </a:r>
          </a:p>
        </p:txBody>
      </p:sp>
      <p:graphicFrame>
        <p:nvGraphicFramePr>
          <p:cNvPr id="13" name="Marcador de contenido 12">
            <a:extLst>
              <a:ext uri="{FF2B5EF4-FFF2-40B4-BE49-F238E27FC236}">
                <a16:creationId xmlns:a16="http://schemas.microsoft.com/office/drawing/2014/main" id="{077D37D2-76D6-6509-F7B7-FA6B49FB28C4}"/>
              </a:ext>
            </a:extLst>
          </p:cNvPr>
          <p:cNvGraphicFramePr>
            <a:graphicFrameLocks noGrp="1"/>
          </p:cNvGraphicFramePr>
          <p:nvPr>
            <p:ph idx="1"/>
          </p:nvPr>
        </p:nvGraphicFramePr>
        <p:xfrm>
          <a:off x="120770" y="1388763"/>
          <a:ext cx="11904453" cy="3200400"/>
        </p:xfrm>
        <a:graphic>
          <a:graphicData uri="http://schemas.openxmlformats.org/drawingml/2006/table">
            <a:tbl>
              <a:tblPr firstRow="1" bandRow="1">
                <a:tableStyleId>{5C22544A-7EE6-4342-B048-85BDC9FD1C3A}</a:tableStyleId>
              </a:tblPr>
              <a:tblGrid>
                <a:gridCol w="2846717">
                  <a:extLst>
                    <a:ext uri="{9D8B030D-6E8A-4147-A177-3AD203B41FA5}">
                      <a16:colId xmlns:a16="http://schemas.microsoft.com/office/drawing/2014/main" val="2977110731"/>
                    </a:ext>
                  </a:extLst>
                </a:gridCol>
                <a:gridCol w="4761781">
                  <a:extLst>
                    <a:ext uri="{9D8B030D-6E8A-4147-A177-3AD203B41FA5}">
                      <a16:colId xmlns:a16="http://schemas.microsoft.com/office/drawing/2014/main" val="3493447632"/>
                    </a:ext>
                  </a:extLst>
                </a:gridCol>
                <a:gridCol w="4295955">
                  <a:extLst>
                    <a:ext uri="{9D8B030D-6E8A-4147-A177-3AD203B41FA5}">
                      <a16:colId xmlns:a16="http://schemas.microsoft.com/office/drawing/2014/main" val="1603397443"/>
                    </a:ext>
                  </a:extLst>
                </a:gridCol>
              </a:tblGrid>
              <a:tr h="255765">
                <a:tc>
                  <a:txBody>
                    <a:bodyPr/>
                    <a:lstStyle/>
                    <a:p>
                      <a:pPr algn="ctr">
                        <a:buNone/>
                      </a:pPr>
                      <a:r>
                        <a:rPr lang="es-ES" dirty="0"/>
                        <a:t>Etapa Antigua a Saltarse</a:t>
                      </a:r>
                    </a:p>
                  </a:txBody>
                  <a:tcPr anchor="ctr"/>
                </a:tc>
                <a:tc>
                  <a:txBody>
                    <a:bodyPr/>
                    <a:lstStyle/>
                    <a:p>
                      <a:pPr algn="ctr">
                        <a:buNone/>
                      </a:pPr>
                      <a:r>
                        <a:rPr lang="es-ES" dirty="0"/>
                        <a:t>Salto Cualitativo (</a:t>
                      </a:r>
                      <a:r>
                        <a:rPr lang="es-ES" i="1" dirty="0" err="1"/>
                        <a:t>Leapfrogging</a:t>
                      </a:r>
                      <a:r>
                        <a:rPr lang="es-ES" dirty="0"/>
                        <a:t>)</a:t>
                      </a:r>
                    </a:p>
                  </a:txBody>
                  <a:tcPr anchor="ctr"/>
                </a:tc>
                <a:tc>
                  <a:txBody>
                    <a:bodyPr/>
                    <a:lstStyle/>
                    <a:p>
                      <a:pPr algn="ctr">
                        <a:buNone/>
                      </a:pPr>
                      <a:r>
                        <a:rPr lang="es-ES" dirty="0"/>
                        <a:t>Impacto Directo </a:t>
                      </a:r>
                    </a:p>
                  </a:txBody>
                  <a:tcPr anchor="ctr"/>
                </a:tc>
                <a:extLst>
                  <a:ext uri="{0D108BD9-81ED-4DB2-BD59-A6C34878D82A}">
                    <a16:rowId xmlns:a16="http://schemas.microsoft.com/office/drawing/2014/main" val="528890834"/>
                  </a:ext>
                </a:extLst>
              </a:tr>
              <a:tr h="2711812">
                <a:tc>
                  <a:txBody>
                    <a:bodyPr/>
                    <a:lstStyle/>
                    <a:p>
                      <a:pPr>
                        <a:buNone/>
                      </a:pPr>
                      <a:r>
                        <a:rPr lang="es-ES" b="1" dirty="0"/>
                        <a:t>HCI Propietaria y Fragmentada:</a:t>
                      </a:r>
                      <a:r>
                        <a:rPr lang="es-ES" dirty="0"/>
                        <a:t> Pese a la ley </a:t>
                      </a:r>
                      <a:r>
                        <a:rPr lang="es-ES" dirty="0" err="1"/>
                        <a:t>Ley</a:t>
                      </a:r>
                      <a:r>
                        <a:rPr lang="es-ES" dirty="0"/>
                        <a:t> 27.706 solo 16 provincias han firmado el convenio del Programa Federal Único de Informatización y Digitalización de Historias Clínicas de Adhesión Voluntaria.</a:t>
                      </a:r>
                    </a:p>
                  </a:txBody>
                  <a:tcPr anchor="ctr"/>
                </a:tc>
                <a:tc>
                  <a:txBody>
                    <a:bodyPr/>
                    <a:lstStyle/>
                    <a:p>
                      <a:pPr>
                        <a:buNone/>
                      </a:pPr>
                      <a:r>
                        <a:rPr lang="es-ES" b="1" dirty="0"/>
                        <a:t>Gemelos Digitales: </a:t>
                      </a:r>
                      <a:r>
                        <a:rPr lang="es-ES" b="1" dirty="0" err="1"/>
                        <a:t>Palantir</a:t>
                      </a:r>
                      <a:r>
                        <a:rPr lang="es-ES" b="1" dirty="0"/>
                        <a:t> </a:t>
                      </a:r>
                      <a:r>
                        <a:rPr lang="es-ES" b="1" dirty="0" err="1"/>
                        <a:t>Foundry</a:t>
                      </a:r>
                      <a:r>
                        <a:rPr lang="es-ES" b="1" dirty="0"/>
                        <a:t> procesa datos de distinto origen y formato.</a:t>
                      </a:r>
                    </a:p>
                    <a:p>
                      <a:pPr>
                        <a:buNone/>
                      </a:pPr>
                      <a:r>
                        <a:rPr lang="es-ES" b="1" dirty="0"/>
                        <a:t>El p</a:t>
                      </a:r>
                      <a:r>
                        <a:rPr lang="es-ES" dirty="0"/>
                        <a:t>rograma federal </a:t>
                      </a:r>
                      <a:r>
                        <a:rPr lang="es-ES" b="1" dirty="0"/>
                        <a:t>IMPULSA</a:t>
                      </a:r>
                      <a:r>
                        <a:rPr lang="es-ES" dirty="0"/>
                        <a:t> ya busca conectar 4.000 centros de salud con HCE</a:t>
                      </a:r>
                    </a:p>
                    <a:p>
                      <a:pPr>
                        <a:buNone/>
                      </a:pPr>
                      <a:r>
                        <a:rPr lang="es-ES" dirty="0"/>
                        <a:t>.</a:t>
                      </a:r>
                      <a:r>
                        <a:rPr lang="es-ES" b="1" dirty="0"/>
                        <a:t>Estándares de Interoperabilidad e IA:</a:t>
                      </a:r>
                      <a:r>
                        <a:rPr lang="es-ES" dirty="0"/>
                        <a:t> Requerir a todos los prestadores el uso de un </a:t>
                      </a:r>
                      <a:r>
                        <a:rPr lang="es-ES" b="1" dirty="0"/>
                        <a:t>módulo de </a:t>
                      </a:r>
                      <a:r>
                        <a:rPr lang="es-ES" b="1" i="1" dirty="0"/>
                        <a:t>tokens</a:t>
                      </a:r>
                      <a:r>
                        <a:rPr lang="es-ES" b="1" dirty="0"/>
                        <a:t> y recetas electrónicas</a:t>
                      </a:r>
                      <a:r>
                        <a:rPr lang="es-ES" dirty="0"/>
                        <a:t> para comunicarse con la OSP a través de </a:t>
                      </a:r>
                      <a:r>
                        <a:rPr lang="es-ES" b="1" dirty="0"/>
                        <a:t>estándares abiertos (HL7)</a:t>
                      </a:r>
                      <a:r>
                        <a:rPr lang="es-ES" dirty="0"/>
                        <a:t>.</a:t>
                      </a:r>
                    </a:p>
                  </a:txBody>
                  <a:tcPr anchor="ctr"/>
                </a:tc>
                <a:tc>
                  <a:txBody>
                    <a:bodyPr/>
                    <a:lstStyle/>
                    <a:p>
                      <a:pPr>
                        <a:buNone/>
                      </a:pPr>
                      <a:r>
                        <a:rPr lang="es-ES" b="1" dirty="0"/>
                        <a:t>Captura las ventajas de la Telemedicina. Unificar el perfil de riesgo. Reducir las hospitalizaciones y mejorar el manejo de crónicos</a:t>
                      </a:r>
                      <a:r>
                        <a:rPr lang="es-ES" dirty="0"/>
                        <a:t> a distancia</a:t>
                      </a:r>
                      <a:r>
                        <a:rPr lang="es-ES" b="1" dirty="0"/>
                        <a:t> </a:t>
                      </a:r>
                    </a:p>
                    <a:p>
                      <a:pPr>
                        <a:buNone/>
                      </a:pPr>
                      <a:r>
                        <a:rPr lang="es-ES" b="1" dirty="0"/>
                        <a:t>Focaliza  en el Valor (Modelo KP): </a:t>
                      </a:r>
                      <a:r>
                        <a:rPr lang="es-ES" dirty="0"/>
                        <a:t> </a:t>
                      </a:r>
                      <a:r>
                        <a:rPr lang="es-ES" dirty="0" err="1"/>
                        <a:t>na</a:t>
                      </a:r>
                      <a:r>
                        <a:rPr lang="es-ES" dirty="0"/>
                        <a:t> </a:t>
                      </a:r>
                      <a:r>
                        <a:rPr lang="es-ES" b="1" dirty="0"/>
                        <a:t>visión 360° del paciente crónico</a:t>
                      </a:r>
                      <a:r>
                        <a:rPr lang="es-ES" dirty="0"/>
                        <a:t> con </a:t>
                      </a:r>
                      <a:r>
                        <a:rPr lang="es-ES" b="1" dirty="0"/>
                        <a:t>seguimiento proactivo (APS)</a:t>
                      </a:r>
                      <a:r>
                        <a:rPr lang="es-ES" dirty="0"/>
                        <a:t> y reduce el costo de derivaciones innecesarias.</a:t>
                      </a:r>
                    </a:p>
                  </a:txBody>
                  <a:tcPr anchor="ctr"/>
                </a:tc>
                <a:extLst>
                  <a:ext uri="{0D108BD9-81ED-4DB2-BD59-A6C34878D82A}">
                    <a16:rowId xmlns:a16="http://schemas.microsoft.com/office/drawing/2014/main" val="2883077988"/>
                  </a:ext>
                </a:extLst>
              </a:tr>
            </a:tbl>
          </a:graphicData>
        </a:graphic>
      </p:graphicFrame>
      <p:sp>
        <p:nvSpPr>
          <p:cNvPr id="4" name="CuadroTexto 3">
            <a:extLst>
              <a:ext uri="{FF2B5EF4-FFF2-40B4-BE49-F238E27FC236}">
                <a16:creationId xmlns:a16="http://schemas.microsoft.com/office/drawing/2014/main" id="{8CB11568-2374-AFFF-78EB-813867C34996}"/>
              </a:ext>
            </a:extLst>
          </p:cNvPr>
          <p:cNvSpPr txBox="1"/>
          <p:nvPr/>
        </p:nvSpPr>
        <p:spPr>
          <a:xfrm>
            <a:off x="838197" y="4848770"/>
            <a:ext cx="10815971"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prstClr val="black"/>
                </a:solidFill>
                <a:effectLst/>
                <a:uLnTx/>
                <a:uFillTx/>
                <a:latin typeface="Aptos" panose="02110004020202020204"/>
                <a:ea typeface="+mn-ea"/>
                <a:cs typeface="+mn-cs"/>
              </a:rPr>
              <a:t>“Nuestros sistemas no se hablan entre sí. Y cuando lo hacen, es para discutir sobre quién tiene la última versión del protocolo.”</a:t>
            </a:r>
          </a:p>
        </p:txBody>
      </p:sp>
      <p:pic>
        <p:nvPicPr>
          <p:cNvPr id="3" name="Imagen 2">
            <a:extLst>
              <a:ext uri="{FF2B5EF4-FFF2-40B4-BE49-F238E27FC236}">
                <a16:creationId xmlns:a16="http://schemas.microsoft.com/office/drawing/2014/main" id="{B9FE5FB8-8923-C6F3-826A-124D46FFD9F3}"/>
              </a:ext>
            </a:extLst>
          </p:cNvPr>
          <p:cNvPicPr>
            <a:picLocks noChangeAspect="1"/>
          </p:cNvPicPr>
          <p:nvPr/>
        </p:nvPicPr>
        <p:blipFill>
          <a:blip r:embed="rId2"/>
          <a:stretch>
            <a:fillRect/>
          </a:stretch>
        </p:blipFill>
        <p:spPr>
          <a:xfrm>
            <a:off x="4937659" y="3047967"/>
            <a:ext cx="2316681" cy="762066"/>
          </a:xfrm>
          <a:prstGeom prst="rect">
            <a:avLst/>
          </a:prstGeom>
        </p:spPr>
      </p:pic>
      <p:pic>
        <p:nvPicPr>
          <p:cNvPr id="5" name="Imagen 4">
            <a:extLst>
              <a:ext uri="{FF2B5EF4-FFF2-40B4-BE49-F238E27FC236}">
                <a16:creationId xmlns:a16="http://schemas.microsoft.com/office/drawing/2014/main" id="{810939D2-0526-AD49-BCDC-31806463FC61}"/>
              </a:ext>
            </a:extLst>
          </p:cNvPr>
          <p:cNvPicPr>
            <a:picLocks noChangeAspect="1"/>
          </p:cNvPicPr>
          <p:nvPr/>
        </p:nvPicPr>
        <p:blipFill>
          <a:blip r:embed="rId2"/>
          <a:stretch>
            <a:fillRect/>
          </a:stretch>
        </p:blipFill>
        <p:spPr>
          <a:xfrm>
            <a:off x="9875319" y="5990926"/>
            <a:ext cx="2316681" cy="762066"/>
          </a:xfrm>
          <a:prstGeom prst="rect">
            <a:avLst/>
          </a:prstGeom>
        </p:spPr>
      </p:pic>
    </p:spTree>
    <p:extLst>
      <p:ext uri="{BB962C8B-B14F-4D97-AF65-F5344CB8AC3E}">
        <p14:creationId xmlns:p14="http://schemas.microsoft.com/office/powerpoint/2010/main" val="36741427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608BE3BE-D76C-79DB-FBFD-3665CFF92146}"/>
              </a:ext>
            </a:extLst>
          </p:cNvPr>
          <p:cNvSpPr>
            <a:spLocks noGrp="1"/>
          </p:cNvSpPr>
          <p:nvPr>
            <p:ph type="title"/>
          </p:nvPr>
        </p:nvSpPr>
        <p:spPr>
          <a:xfrm>
            <a:off x="572493" y="238539"/>
            <a:ext cx="11018520" cy="1434415"/>
          </a:xfrm>
        </p:spPr>
        <p:txBody>
          <a:bodyPr anchor="b">
            <a:normAutofit/>
          </a:bodyPr>
          <a:lstStyle/>
          <a:p>
            <a:r>
              <a:rPr lang="es-ES" sz="5000"/>
              <a:t>Estonia: Plataforma Nacional HCE (2009)</a:t>
            </a: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n 3" descr="Mano de una persona con una camisa azul&#10;&#10;El contenido generado por IA puede ser incorrecto.">
            <a:extLst>
              <a:ext uri="{FF2B5EF4-FFF2-40B4-BE49-F238E27FC236}">
                <a16:creationId xmlns:a16="http://schemas.microsoft.com/office/drawing/2014/main" id="{4892A2EB-4E23-84B0-D37E-B1D529B3E12C}"/>
              </a:ext>
            </a:extLst>
          </p:cNvPr>
          <p:cNvPicPr>
            <a:picLocks noChangeAspect="1"/>
          </p:cNvPicPr>
          <p:nvPr/>
        </p:nvPicPr>
        <p:blipFill>
          <a:blip r:embed="rId2"/>
          <a:srcRect l="3795" r="3" b="3"/>
          <a:stretch>
            <a:fillRect/>
          </a:stretch>
        </p:blipFill>
        <p:spPr>
          <a:xfrm>
            <a:off x="7675658" y="2093976"/>
            <a:ext cx="3941064" cy="4096512"/>
          </a:xfrm>
          <a:prstGeom prst="rect">
            <a:avLst/>
          </a:prstGeom>
        </p:spPr>
      </p:pic>
      <p:graphicFrame>
        <p:nvGraphicFramePr>
          <p:cNvPr id="5" name="Marcador de contenido 2">
            <a:extLst>
              <a:ext uri="{FF2B5EF4-FFF2-40B4-BE49-F238E27FC236}">
                <a16:creationId xmlns:a16="http://schemas.microsoft.com/office/drawing/2014/main" id="{43915FF5-CA06-C6C9-B9D6-2D11E7A758FE}"/>
              </a:ext>
            </a:extLst>
          </p:cNvPr>
          <p:cNvGraphicFramePr>
            <a:graphicFrameLocks noGrp="1"/>
          </p:cNvGraphicFramePr>
          <p:nvPr>
            <p:ph idx="1"/>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n 2">
            <a:extLst>
              <a:ext uri="{FF2B5EF4-FFF2-40B4-BE49-F238E27FC236}">
                <a16:creationId xmlns:a16="http://schemas.microsoft.com/office/drawing/2014/main" id="{9E4FF9BD-9815-EDE4-CADF-95A7C60D7E0B}"/>
              </a:ext>
            </a:extLst>
          </p:cNvPr>
          <p:cNvPicPr>
            <a:picLocks noChangeAspect="1"/>
          </p:cNvPicPr>
          <p:nvPr/>
        </p:nvPicPr>
        <p:blipFill>
          <a:blip r:embed="rId8"/>
          <a:stretch>
            <a:fillRect/>
          </a:stretch>
        </p:blipFill>
        <p:spPr>
          <a:xfrm>
            <a:off x="9872271" y="6095934"/>
            <a:ext cx="2316681" cy="762066"/>
          </a:xfrm>
          <a:prstGeom prst="rect">
            <a:avLst/>
          </a:prstGeom>
        </p:spPr>
      </p:pic>
    </p:spTree>
    <p:extLst>
      <p:ext uri="{BB962C8B-B14F-4D97-AF65-F5344CB8AC3E}">
        <p14:creationId xmlns:p14="http://schemas.microsoft.com/office/powerpoint/2010/main" val="4264739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D24E7-0BF6-EA5D-5809-541AA2FB04FB}"/>
              </a:ext>
            </a:extLst>
          </p:cNvPr>
          <p:cNvSpPr>
            <a:spLocks noGrp="1"/>
          </p:cNvSpPr>
          <p:nvPr>
            <p:ph type="title"/>
          </p:nvPr>
        </p:nvSpPr>
        <p:spPr>
          <a:xfrm>
            <a:off x="838200" y="139494"/>
            <a:ext cx="10515600" cy="893659"/>
          </a:xfrm>
        </p:spPr>
        <p:txBody>
          <a:bodyPr/>
          <a:lstStyle/>
          <a:p>
            <a:r>
              <a:rPr lang="es-ES" dirty="0"/>
              <a:t>3. “Hacer mas con menos”</a:t>
            </a:r>
          </a:p>
        </p:txBody>
      </p:sp>
      <p:graphicFrame>
        <p:nvGraphicFramePr>
          <p:cNvPr id="9" name="Marcador de contenido 8">
            <a:extLst>
              <a:ext uri="{FF2B5EF4-FFF2-40B4-BE49-F238E27FC236}">
                <a16:creationId xmlns:a16="http://schemas.microsoft.com/office/drawing/2014/main" id="{74FAEF89-1895-FA75-6F6A-993F15EFC032}"/>
              </a:ext>
            </a:extLst>
          </p:cNvPr>
          <p:cNvGraphicFramePr>
            <a:graphicFrameLocks noGrp="1"/>
          </p:cNvGraphicFramePr>
          <p:nvPr>
            <p:ph idx="1"/>
          </p:nvPr>
        </p:nvGraphicFramePr>
        <p:xfrm>
          <a:off x="172528" y="878774"/>
          <a:ext cx="11775057" cy="4023360"/>
        </p:xfrm>
        <a:graphic>
          <a:graphicData uri="http://schemas.openxmlformats.org/drawingml/2006/table">
            <a:tbl>
              <a:tblPr firstRow="1" bandRow="1">
                <a:tableStyleId>{5C22544A-7EE6-4342-B048-85BDC9FD1C3A}</a:tableStyleId>
              </a:tblPr>
              <a:tblGrid>
                <a:gridCol w="2316696">
                  <a:extLst>
                    <a:ext uri="{9D8B030D-6E8A-4147-A177-3AD203B41FA5}">
                      <a16:colId xmlns:a16="http://schemas.microsoft.com/office/drawing/2014/main" val="279963754"/>
                    </a:ext>
                  </a:extLst>
                </a:gridCol>
                <a:gridCol w="3472189">
                  <a:extLst>
                    <a:ext uri="{9D8B030D-6E8A-4147-A177-3AD203B41FA5}">
                      <a16:colId xmlns:a16="http://schemas.microsoft.com/office/drawing/2014/main" val="3052022594"/>
                    </a:ext>
                  </a:extLst>
                </a:gridCol>
                <a:gridCol w="5986172">
                  <a:extLst>
                    <a:ext uri="{9D8B030D-6E8A-4147-A177-3AD203B41FA5}">
                      <a16:colId xmlns:a16="http://schemas.microsoft.com/office/drawing/2014/main" val="612021378"/>
                    </a:ext>
                  </a:extLst>
                </a:gridCol>
              </a:tblGrid>
              <a:tr h="602673">
                <a:tc>
                  <a:txBody>
                    <a:bodyPr/>
                    <a:lstStyle/>
                    <a:p>
                      <a:pPr>
                        <a:buNone/>
                      </a:pPr>
                      <a:r>
                        <a:rPr lang="es-ES" dirty="0"/>
                        <a:t>Etapa Antigua a Saltarse</a:t>
                      </a:r>
                    </a:p>
                  </a:txBody>
                  <a:tcPr anchor="ctr"/>
                </a:tc>
                <a:tc>
                  <a:txBody>
                    <a:bodyPr/>
                    <a:lstStyle/>
                    <a:p>
                      <a:pPr>
                        <a:buNone/>
                      </a:pPr>
                      <a:r>
                        <a:rPr lang="es-ES"/>
                        <a:t>Salto Cualitativo (</a:t>
                      </a:r>
                      <a:r>
                        <a:rPr lang="es-ES" i="1"/>
                        <a:t>Leapfrogging</a:t>
                      </a:r>
                      <a:r>
                        <a:rPr lang="es-ES"/>
                        <a:t>)</a:t>
                      </a:r>
                    </a:p>
                  </a:txBody>
                  <a:tcPr anchor="ctr"/>
                </a:tc>
                <a:tc>
                  <a:txBody>
                    <a:bodyPr/>
                    <a:lstStyle/>
                    <a:p>
                      <a:pPr>
                        <a:buNone/>
                      </a:pPr>
                      <a:r>
                        <a:rPr lang="es-ES"/>
                        <a:t>Impacto Directo en la OSP</a:t>
                      </a:r>
                    </a:p>
                  </a:txBody>
                  <a:tcPr anchor="ctr"/>
                </a:tc>
                <a:extLst>
                  <a:ext uri="{0D108BD9-81ED-4DB2-BD59-A6C34878D82A}">
                    <a16:rowId xmlns:a16="http://schemas.microsoft.com/office/drawing/2014/main" val="1890878307"/>
                  </a:ext>
                </a:extLst>
              </a:tr>
              <a:tr h="3185556">
                <a:tc>
                  <a:txBody>
                    <a:bodyPr/>
                    <a:lstStyle/>
                    <a:p>
                      <a:pPr>
                        <a:buNone/>
                      </a:pPr>
                      <a:r>
                        <a:rPr lang="es-ES" b="1" dirty="0"/>
                        <a:t>Medicina Reactiva:</a:t>
                      </a:r>
                      <a:r>
                        <a:rPr lang="es-ES" dirty="0"/>
                        <a:t> Esperar a que el paciente crónico se descompense para intervenir (generando alto gasto en internaciones y terapias intensivas). Baja participación de la APS, falta de médicos de familia.</a:t>
                      </a:r>
                    </a:p>
                  </a:txBody>
                  <a:tcPr anchor="ctr"/>
                </a:tc>
                <a:tc>
                  <a:txBody>
                    <a:bodyPr/>
                    <a:lstStyle/>
                    <a:p>
                      <a:pPr>
                        <a:buNone/>
                      </a:pPr>
                      <a:r>
                        <a:rPr lang="es-ES" b="1" dirty="0"/>
                        <a:t>Agentes Virtuales y Tele-Seguimiento (IA):</a:t>
                      </a:r>
                      <a:r>
                        <a:rPr lang="es-ES" dirty="0"/>
                        <a:t> Implementar </a:t>
                      </a:r>
                      <a:r>
                        <a:rPr lang="es-ES" b="1" dirty="0"/>
                        <a:t>agentes conversacionales (</a:t>
                      </a:r>
                      <a:r>
                        <a:rPr lang="es-ES" b="1" dirty="0" err="1"/>
                        <a:t>bots</a:t>
                      </a:r>
                      <a:r>
                        <a:rPr lang="es-ES" b="1" dirty="0"/>
                        <a:t>)</a:t>
                      </a:r>
                      <a:r>
                        <a:rPr lang="es-ES" dirty="0"/>
                        <a:t> basados en IA que interactúen proactivamente con pacientes de alto riesgo (ej. Diabéticos) a través de canales comunes (WhatsApp). El </a:t>
                      </a:r>
                      <a:r>
                        <a:rPr lang="es-ES" dirty="0" err="1"/>
                        <a:t>bot</a:t>
                      </a:r>
                      <a:r>
                        <a:rPr lang="es-ES" dirty="0"/>
                        <a:t> monitorea, educa y alerta al equipo humano </a:t>
                      </a:r>
                      <a:r>
                        <a:rPr lang="es-ES" b="1" dirty="0"/>
                        <a:t>antes</a:t>
                      </a:r>
                      <a:r>
                        <a:rPr lang="es-ES" dirty="0"/>
                        <a:t> de una crisis.</a:t>
                      </a:r>
                    </a:p>
                    <a:p>
                      <a:pPr>
                        <a:buNone/>
                      </a:pPr>
                      <a:r>
                        <a:rPr lang="es-ES" dirty="0"/>
                        <a:t> </a:t>
                      </a:r>
                    </a:p>
                  </a:txBody>
                  <a:tcPr anchor="ctr"/>
                </a:tc>
                <a:tc>
                  <a:txBody>
                    <a:bodyPr/>
                    <a:lstStyle/>
                    <a:p>
                      <a:pPr>
                        <a:buNone/>
                      </a:pPr>
                      <a:r>
                        <a:rPr lang="es-ES" b="1" dirty="0"/>
                        <a:t>Reducción del Gasto:</a:t>
                      </a:r>
                      <a:r>
                        <a:rPr lang="es-ES" dirty="0"/>
                        <a:t> Al prevenir internaciones, se protege el presupuesto y se mejora la calidad de vida del afiliado, evitando desplazamiento y horas de trabajo perdidas. La IA asume la carga operativa del seguimiento, que sería imposible de hacer manualmente. Intervenciones personalizadas con IA mejoraron la adherencia en 45%. Se ha verificado una disminución del 15% en visitas evitables a emergencias cuando clínicas utilizaron IA para score de riesgo en pacientes diabético. La combinación de </a:t>
                      </a:r>
                      <a:r>
                        <a:rPr lang="es-ES" dirty="0" err="1"/>
                        <a:t>telemonitorización</a:t>
                      </a:r>
                      <a:r>
                        <a:rPr lang="es-ES" dirty="0"/>
                        <a:t> + IA predictiva previene crisis de salud costosas.</a:t>
                      </a:r>
                    </a:p>
                  </a:txBody>
                  <a:tcPr anchor="ctr"/>
                </a:tc>
                <a:extLst>
                  <a:ext uri="{0D108BD9-81ED-4DB2-BD59-A6C34878D82A}">
                    <a16:rowId xmlns:a16="http://schemas.microsoft.com/office/drawing/2014/main" val="83025761"/>
                  </a:ext>
                </a:extLst>
              </a:tr>
            </a:tbl>
          </a:graphicData>
        </a:graphic>
      </p:graphicFrame>
      <p:graphicFrame>
        <p:nvGraphicFramePr>
          <p:cNvPr id="3" name="Tabla 2">
            <a:extLst>
              <a:ext uri="{FF2B5EF4-FFF2-40B4-BE49-F238E27FC236}">
                <a16:creationId xmlns:a16="http://schemas.microsoft.com/office/drawing/2014/main" id="{85C668D5-F665-4EA6-82EC-9BCB2F59A770}"/>
              </a:ext>
            </a:extLst>
          </p:cNvPr>
          <p:cNvGraphicFramePr>
            <a:graphicFrameLocks noGrp="1"/>
          </p:cNvGraphicFramePr>
          <p:nvPr/>
        </p:nvGraphicFramePr>
        <p:xfrm>
          <a:off x="160654" y="4902134"/>
          <a:ext cx="11775057" cy="1737360"/>
        </p:xfrm>
        <a:graphic>
          <a:graphicData uri="http://schemas.openxmlformats.org/drawingml/2006/table">
            <a:tbl>
              <a:tblPr firstRow="1" bandRow="1">
                <a:tableStyleId>{5C22544A-7EE6-4342-B048-85BDC9FD1C3A}</a:tableStyleId>
              </a:tblPr>
              <a:tblGrid>
                <a:gridCol w="2397005">
                  <a:extLst>
                    <a:ext uri="{9D8B030D-6E8A-4147-A177-3AD203B41FA5}">
                      <a16:colId xmlns:a16="http://schemas.microsoft.com/office/drawing/2014/main" val="690634283"/>
                    </a:ext>
                  </a:extLst>
                </a:gridCol>
                <a:gridCol w="5280360">
                  <a:extLst>
                    <a:ext uri="{9D8B030D-6E8A-4147-A177-3AD203B41FA5}">
                      <a16:colId xmlns:a16="http://schemas.microsoft.com/office/drawing/2014/main" val="1548331419"/>
                    </a:ext>
                  </a:extLst>
                </a:gridCol>
                <a:gridCol w="4097692">
                  <a:extLst>
                    <a:ext uri="{9D8B030D-6E8A-4147-A177-3AD203B41FA5}">
                      <a16:colId xmlns:a16="http://schemas.microsoft.com/office/drawing/2014/main" val="2701308552"/>
                    </a:ext>
                  </a:extLst>
                </a:gridCol>
              </a:tblGrid>
              <a:tr h="1672586">
                <a:tc>
                  <a:txBody>
                    <a:bodyPr/>
                    <a:lstStyle/>
                    <a:p>
                      <a:pPr>
                        <a:buNone/>
                      </a:pPr>
                      <a:r>
                        <a:rPr lang="es-ES" b="1" dirty="0"/>
                        <a:t>Citas Manuales y Físicas:</a:t>
                      </a:r>
                      <a:r>
                        <a:rPr lang="es-ES" dirty="0"/>
                        <a:t> El paciente llama o va a la OSP para obtener un turno. Filas, demoras y frustración.</a:t>
                      </a:r>
                    </a:p>
                  </a:txBody>
                  <a:tcPr anchor="ctr"/>
                </a:tc>
                <a:tc>
                  <a:txBody>
                    <a:bodyPr/>
                    <a:lstStyle/>
                    <a:p>
                      <a:pPr>
                        <a:buNone/>
                      </a:pPr>
                      <a:r>
                        <a:rPr lang="es-ES" b="1" dirty="0"/>
                        <a:t>Agentes Virtuales 24/7 con </a:t>
                      </a:r>
                      <a:r>
                        <a:rPr lang="es-ES" b="1" i="1" dirty="0" err="1"/>
                        <a:t>Booking</a:t>
                      </a:r>
                      <a:r>
                        <a:rPr lang="es-ES" b="1" dirty="0"/>
                        <a:t> Inteligente:</a:t>
                      </a:r>
                      <a:r>
                        <a:rPr lang="es-ES" dirty="0"/>
                        <a:t> Implementar un </a:t>
                      </a:r>
                      <a:r>
                        <a:rPr lang="es-ES" b="1" dirty="0"/>
                        <a:t>agente virtual cognitivo</a:t>
                      </a:r>
                      <a:r>
                        <a:rPr lang="es-ES" dirty="0"/>
                        <a:t> que no solo da turnos, sino que los asigna basándose en la </a:t>
                      </a:r>
                      <a:r>
                        <a:rPr lang="es-ES" b="1" dirty="0"/>
                        <a:t>historia clínica digital y el riesgo del paciente</a:t>
                      </a:r>
                      <a:r>
                        <a:rPr lang="es-ES" dirty="0"/>
                        <a:t>, priorizando urgencias reales sobre gestiones administrativas.</a:t>
                      </a:r>
                    </a:p>
                  </a:txBody>
                  <a:tcPr anchor="ctr"/>
                </a:tc>
                <a:tc>
                  <a:txBody>
                    <a:bodyPr/>
                    <a:lstStyle/>
                    <a:p>
                      <a:pPr>
                        <a:buNone/>
                      </a:pPr>
                      <a:r>
                        <a:rPr lang="es-ES" b="1" dirty="0"/>
                        <a:t>Atención Distal &gt; Eficiencia Operativa:</a:t>
                      </a:r>
                      <a:r>
                        <a:rPr lang="es-ES" dirty="0"/>
                        <a:t> Se eliminan las demoras, se libera al personal administrativo y se mejora la satisfacción del afiliado, logrando una atención digital 24/7 sin invertir en grandes </a:t>
                      </a:r>
                      <a:r>
                        <a:rPr lang="es-ES" i="1" dirty="0" err="1"/>
                        <a:t>call</a:t>
                      </a:r>
                      <a:r>
                        <a:rPr lang="es-ES" i="1" dirty="0"/>
                        <a:t> centers</a:t>
                      </a:r>
                      <a:r>
                        <a:rPr lang="es-ES" dirty="0"/>
                        <a:t>.</a:t>
                      </a:r>
                    </a:p>
                  </a:txBody>
                  <a:tcPr anchor="ctr"/>
                </a:tc>
                <a:extLst>
                  <a:ext uri="{0D108BD9-81ED-4DB2-BD59-A6C34878D82A}">
                    <a16:rowId xmlns:a16="http://schemas.microsoft.com/office/drawing/2014/main" val="3430475055"/>
                  </a:ext>
                </a:extLst>
              </a:tr>
            </a:tbl>
          </a:graphicData>
        </a:graphic>
      </p:graphicFrame>
      <p:pic>
        <p:nvPicPr>
          <p:cNvPr id="4" name="Imagen 3">
            <a:extLst>
              <a:ext uri="{FF2B5EF4-FFF2-40B4-BE49-F238E27FC236}">
                <a16:creationId xmlns:a16="http://schemas.microsoft.com/office/drawing/2014/main" id="{FE8A41BA-4707-013D-1533-021769A5A9F3}"/>
              </a:ext>
            </a:extLst>
          </p:cNvPr>
          <p:cNvPicPr>
            <a:picLocks noChangeAspect="1"/>
          </p:cNvPicPr>
          <p:nvPr/>
        </p:nvPicPr>
        <p:blipFill>
          <a:blip r:embed="rId2"/>
          <a:stretch>
            <a:fillRect/>
          </a:stretch>
        </p:blipFill>
        <p:spPr>
          <a:xfrm>
            <a:off x="9702791" y="105822"/>
            <a:ext cx="2316681" cy="762066"/>
          </a:xfrm>
          <a:prstGeom prst="rect">
            <a:avLst/>
          </a:prstGeom>
        </p:spPr>
      </p:pic>
    </p:spTree>
    <p:extLst>
      <p:ext uri="{BB962C8B-B14F-4D97-AF65-F5344CB8AC3E}">
        <p14:creationId xmlns:p14="http://schemas.microsoft.com/office/powerpoint/2010/main" val="3566418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3A2FF967-5A24-145A-1838-B9B902608A41}"/>
              </a:ext>
            </a:extLst>
          </p:cNvPr>
          <p:cNvSpPr>
            <a:spLocks noGrp="1"/>
          </p:cNvSpPr>
          <p:nvPr>
            <p:ph type="title"/>
          </p:nvPr>
        </p:nvSpPr>
        <p:spPr>
          <a:xfrm>
            <a:off x="841248" y="334644"/>
            <a:ext cx="10509504" cy="1076914"/>
          </a:xfrm>
        </p:spPr>
        <p:txBody>
          <a:bodyPr anchor="ctr">
            <a:normAutofit/>
          </a:bodyPr>
          <a:lstStyle/>
          <a:p>
            <a:pPr algn="ctr"/>
            <a:r>
              <a:rPr lang="es-ES" sz="4000" dirty="0"/>
              <a:t>Indicadores de aplicación de la IA predictiva</a:t>
            </a:r>
          </a:p>
        </p:txBody>
      </p:sp>
      <p:sp>
        <p:nvSpPr>
          <p:cNvPr id="15" name="Rectangle 14">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9" name="Rectangle 4">
            <a:extLst>
              <a:ext uri="{FF2B5EF4-FFF2-40B4-BE49-F238E27FC236}">
                <a16:creationId xmlns:a16="http://schemas.microsoft.com/office/drawing/2014/main" id="{851D4787-D2D4-F8BC-39BD-12E35338848C}"/>
              </a:ext>
            </a:extLst>
          </p:cNvPr>
          <p:cNvGraphicFramePr>
            <a:graphicFrameLocks noGrp="1"/>
          </p:cNvGraphicFramePr>
          <p:nvPr>
            <p:ph idx="1"/>
          </p:nvPr>
        </p:nvGraphicFramePr>
        <p:xfrm>
          <a:off x="838200" y="1737360"/>
          <a:ext cx="10506456" cy="4535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0819C285-DB19-429A-8196-C7A8A7ECD4BF}"/>
              </a:ext>
            </a:extLst>
          </p:cNvPr>
          <p:cNvPicPr>
            <a:picLocks noChangeAspect="1"/>
          </p:cNvPicPr>
          <p:nvPr/>
        </p:nvPicPr>
        <p:blipFill>
          <a:blip r:embed="rId7"/>
          <a:stretch>
            <a:fillRect/>
          </a:stretch>
        </p:blipFill>
        <p:spPr>
          <a:xfrm>
            <a:off x="9875319" y="6095934"/>
            <a:ext cx="2316681" cy="762066"/>
          </a:xfrm>
          <a:prstGeom prst="rect">
            <a:avLst/>
          </a:prstGeom>
        </p:spPr>
      </p:pic>
    </p:spTree>
    <p:extLst>
      <p:ext uri="{BB962C8B-B14F-4D97-AF65-F5344CB8AC3E}">
        <p14:creationId xmlns:p14="http://schemas.microsoft.com/office/powerpoint/2010/main" val="17556639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AD333131-991A-B5DF-82FA-06A3DA6C350D}"/>
              </a:ext>
            </a:extLst>
          </p:cNvPr>
          <p:cNvSpPr>
            <a:spLocks noGrp="1"/>
          </p:cNvSpPr>
          <p:nvPr>
            <p:ph type="title"/>
          </p:nvPr>
        </p:nvSpPr>
        <p:spPr>
          <a:xfrm>
            <a:off x="838200" y="365125"/>
            <a:ext cx="10515600" cy="1325563"/>
          </a:xfrm>
        </p:spPr>
        <p:txBody>
          <a:bodyPr>
            <a:normAutofit fontScale="90000"/>
          </a:bodyPr>
          <a:lstStyle/>
          <a:p>
            <a:pPr algn="ctr"/>
            <a:r>
              <a:rPr lang="es-ES" sz="4000" dirty="0"/>
              <a:t>El salto implica agilidad y esfuerzo coordinado a </a:t>
            </a:r>
            <a:r>
              <a:rPr lang="es-ES" sz="4000"/>
              <a:t>modelos probados, no </a:t>
            </a:r>
            <a:r>
              <a:rPr lang="es-ES" sz="4000" dirty="0"/>
              <a:t>un salto al vacío</a:t>
            </a:r>
            <a:br>
              <a:rPr lang="es-ES" sz="3000" dirty="0"/>
            </a:br>
            <a:endParaRPr lang="es-ES" sz="30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contenido 2">
            <a:extLst>
              <a:ext uri="{FF2B5EF4-FFF2-40B4-BE49-F238E27FC236}">
                <a16:creationId xmlns:a16="http://schemas.microsoft.com/office/drawing/2014/main" id="{F33E06B7-3F4D-5E13-E414-4A8B0451CBAD}"/>
              </a:ext>
            </a:extLst>
          </p:cNvPr>
          <p:cNvSpPr>
            <a:spLocks noGrp="1"/>
          </p:cNvSpPr>
          <p:nvPr>
            <p:ph idx="1"/>
          </p:nvPr>
        </p:nvSpPr>
        <p:spPr>
          <a:xfrm>
            <a:off x="178129" y="1929384"/>
            <a:ext cx="11661569" cy="4251960"/>
          </a:xfrm>
        </p:spPr>
        <p:txBody>
          <a:bodyPr>
            <a:normAutofit/>
          </a:bodyPr>
          <a:lstStyle/>
          <a:p>
            <a:pPr marL="457200" lvl="1" indent="0">
              <a:buNone/>
            </a:pPr>
            <a:r>
              <a:rPr lang="es-ES" sz="2000" b="1" dirty="0"/>
              <a:t>Crear una red de innovación en IA clínica y prestacional a nivel federal: </a:t>
            </a:r>
          </a:p>
          <a:p>
            <a:pPr marL="457200" lvl="1" indent="0">
              <a:buNone/>
            </a:pPr>
            <a:r>
              <a:rPr lang="es-ES" sz="2000" dirty="0"/>
              <a:t>Un órgano coordinador y dinamizador para conformar grupos de trabajo con universidades, CONICET y empresas para explorar usos de IA en diagnósticos prioritarios (tuberculosis, cáncer, retinopatía diabética, etc.) y gestionar Financiación nacional o internacional de forma mancomunada </a:t>
            </a:r>
          </a:p>
          <a:p>
            <a:pPr marL="457200" lvl="1" indent="0">
              <a:buNone/>
            </a:pPr>
            <a:endParaRPr lang="es-ES" sz="2000" b="1" dirty="0"/>
          </a:p>
          <a:p>
            <a:pPr marL="457200" lvl="1" indent="0">
              <a:buNone/>
            </a:pPr>
            <a:r>
              <a:rPr lang="es-ES" sz="2000" b="1" dirty="0"/>
              <a:t>Capacitación médica en nuevas herramientas:</a:t>
            </a:r>
            <a:r>
              <a:rPr lang="es-ES" sz="2000" dirty="0"/>
              <a:t> Conformar una masa crítica de gestores de salud digital para el desarrollo táctico y </a:t>
            </a:r>
            <a:r>
              <a:rPr lang="es-ES" sz="2000" dirty="0" err="1"/>
              <a:t>microlearning</a:t>
            </a:r>
            <a:r>
              <a:rPr lang="es-ES" sz="2000" dirty="0"/>
              <a:t> para el nivel </a:t>
            </a:r>
            <a:r>
              <a:rPr lang="es-ES" sz="2000" dirty="0" err="1"/>
              <a:t>operativop</a:t>
            </a:r>
            <a:r>
              <a:rPr lang="es-ES" sz="2000" dirty="0"/>
              <a:t>. La </a:t>
            </a:r>
            <a:r>
              <a:rPr lang="es-ES" sz="2000" i="1" dirty="0"/>
              <a:t>alfabetización digital</a:t>
            </a:r>
            <a:r>
              <a:rPr lang="es-ES" sz="2000" dirty="0"/>
              <a:t> del recurso humano es crítica para que confíen y sepan aprovechar estas herramientas.</a:t>
            </a:r>
          </a:p>
          <a:p>
            <a:pPr marL="457200" lvl="1" indent="0">
              <a:buNone/>
            </a:pPr>
            <a:endParaRPr lang="es-ES" sz="2000" dirty="0"/>
          </a:p>
          <a:p>
            <a:pPr marL="457200" lvl="1" indent="0">
              <a:buNone/>
            </a:pPr>
            <a:r>
              <a:rPr lang="es-ES" sz="2000" b="1" dirty="0"/>
              <a:t>Regulación y evaluación tecnológica:</a:t>
            </a:r>
            <a:r>
              <a:rPr lang="es-ES" sz="2000" dirty="0"/>
              <a:t> Proponer la actualización de marcos regulatorios de prácticas emergentes para la salud digital alineado con el trabajo de organismos como CONETEC o ANMAT para tecnologías sanitarias garantizando a los decisores de que </a:t>
            </a:r>
            <a:r>
              <a:rPr lang="es-ES" sz="2000" b="1" dirty="0"/>
              <a:t>solo se implementarán IA seguras, éticas y efectivas</a:t>
            </a:r>
            <a:r>
              <a:rPr lang="es-ES" sz="2000" dirty="0"/>
              <a:t>. según los lineamientos de la OMS sobre ética, equidad y privacidad.</a:t>
            </a:r>
          </a:p>
          <a:p>
            <a:pPr marL="0" indent="0">
              <a:buNone/>
            </a:pPr>
            <a:endParaRPr lang="es-ES" sz="1700" dirty="0"/>
          </a:p>
        </p:txBody>
      </p:sp>
      <p:pic>
        <p:nvPicPr>
          <p:cNvPr id="4" name="Imagen 3">
            <a:extLst>
              <a:ext uri="{FF2B5EF4-FFF2-40B4-BE49-F238E27FC236}">
                <a16:creationId xmlns:a16="http://schemas.microsoft.com/office/drawing/2014/main" id="{F5EE22E4-6D3E-7ECF-5B5C-725D86374EBE}"/>
              </a:ext>
            </a:extLst>
          </p:cNvPr>
          <p:cNvPicPr>
            <a:picLocks noChangeAspect="1"/>
          </p:cNvPicPr>
          <p:nvPr/>
        </p:nvPicPr>
        <p:blipFill>
          <a:blip r:embed="rId2"/>
          <a:stretch>
            <a:fillRect/>
          </a:stretch>
        </p:blipFill>
        <p:spPr>
          <a:xfrm>
            <a:off x="9872271" y="6053229"/>
            <a:ext cx="2316681" cy="762066"/>
          </a:xfrm>
          <a:prstGeom prst="rect">
            <a:avLst/>
          </a:prstGeom>
        </p:spPr>
      </p:pic>
    </p:spTree>
    <p:extLst>
      <p:ext uri="{BB962C8B-B14F-4D97-AF65-F5344CB8AC3E}">
        <p14:creationId xmlns:p14="http://schemas.microsoft.com/office/powerpoint/2010/main" val="11846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D2C854-85C8-0A52-8519-2D644BD4467E}"/>
              </a:ext>
            </a:extLst>
          </p:cNvPr>
          <p:cNvSpPr>
            <a:spLocks noGrp="1"/>
          </p:cNvSpPr>
          <p:nvPr>
            <p:ph type="title"/>
          </p:nvPr>
        </p:nvSpPr>
        <p:spPr>
          <a:xfrm>
            <a:off x="838199" y="653143"/>
            <a:ext cx="10882745" cy="1037545"/>
          </a:xfrm>
        </p:spPr>
        <p:txBody>
          <a:bodyPr/>
          <a:lstStyle/>
          <a:p>
            <a:r>
              <a:rPr lang="es-ES" dirty="0"/>
              <a:t>5. Eje: Medicamentos (De pagar a auditar valor)</a:t>
            </a:r>
          </a:p>
        </p:txBody>
      </p:sp>
      <p:graphicFrame>
        <p:nvGraphicFramePr>
          <p:cNvPr id="4" name="Marcador de contenido 3">
            <a:extLst>
              <a:ext uri="{FF2B5EF4-FFF2-40B4-BE49-F238E27FC236}">
                <a16:creationId xmlns:a16="http://schemas.microsoft.com/office/drawing/2014/main" id="{D47895AC-7836-9ACA-4E9B-F486E643ECF1}"/>
              </a:ext>
            </a:extLst>
          </p:cNvPr>
          <p:cNvGraphicFramePr>
            <a:graphicFrameLocks noGrp="1"/>
          </p:cNvGraphicFramePr>
          <p:nvPr>
            <p:ph idx="1"/>
          </p:nvPr>
        </p:nvGraphicFramePr>
        <p:xfrm>
          <a:off x="103368" y="1825625"/>
          <a:ext cx="12014421" cy="4667250"/>
        </p:xfrm>
        <a:graphic>
          <a:graphicData uri="http://schemas.openxmlformats.org/drawingml/2006/table">
            <a:tbl>
              <a:tblPr firstRow="1" bandRow="1">
                <a:tableStyleId>{5C22544A-7EE6-4342-B048-85BDC9FD1C3A}</a:tableStyleId>
              </a:tblPr>
              <a:tblGrid>
                <a:gridCol w="3578086">
                  <a:extLst>
                    <a:ext uri="{9D8B030D-6E8A-4147-A177-3AD203B41FA5}">
                      <a16:colId xmlns:a16="http://schemas.microsoft.com/office/drawing/2014/main" val="3275119791"/>
                    </a:ext>
                  </a:extLst>
                </a:gridCol>
                <a:gridCol w="4118776">
                  <a:extLst>
                    <a:ext uri="{9D8B030D-6E8A-4147-A177-3AD203B41FA5}">
                      <a16:colId xmlns:a16="http://schemas.microsoft.com/office/drawing/2014/main" val="3224463245"/>
                    </a:ext>
                  </a:extLst>
                </a:gridCol>
                <a:gridCol w="4317559">
                  <a:extLst>
                    <a:ext uri="{9D8B030D-6E8A-4147-A177-3AD203B41FA5}">
                      <a16:colId xmlns:a16="http://schemas.microsoft.com/office/drawing/2014/main" val="1295692067"/>
                    </a:ext>
                  </a:extLst>
                </a:gridCol>
              </a:tblGrid>
              <a:tr h="393884">
                <a:tc>
                  <a:txBody>
                    <a:bodyPr/>
                    <a:lstStyle/>
                    <a:p>
                      <a:pPr>
                        <a:buNone/>
                      </a:pPr>
                      <a:r>
                        <a:rPr lang="es-ES" dirty="0"/>
                        <a:t>Etapa Antigua a Saltarse</a:t>
                      </a:r>
                    </a:p>
                  </a:txBody>
                  <a:tcPr anchor="ctr"/>
                </a:tc>
                <a:tc>
                  <a:txBody>
                    <a:bodyPr/>
                    <a:lstStyle/>
                    <a:p>
                      <a:pPr>
                        <a:buNone/>
                      </a:pPr>
                      <a:r>
                        <a:rPr lang="es-ES"/>
                        <a:t>Salto Cualitativo (</a:t>
                      </a:r>
                      <a:r>
                        <a:rPr lang="es-ES" i="1"/>
                        <a:t>Leapfrogging</a:t>
                      </a:r>
                      <a:r>
                        <a:rPr lang="es-ES"/>
                        <a:t>)</a:t>
                      </a:r>
                    </a:p>
                  </a:txBody>
                  <a:tcPr anchor="ctr"/>
                </a:tc>
                <a:tc>
                  <a:txBody>
                    <a:bodyPr/>
                    <a:lstStyle/>
                    <a:p>
                      <a:pPr>
                        <a:buNone/>
                      </a:pPr>
                      <a:r>
                        <a:rPr lang="es-ES"/>
                        <a:t>Impacto en la OSP</a:t>
                      </a:r>
                    </a:p>
                  </a:txBody>
                  <a:tcPr anchor="ctr"/>
                </a:tc>
                <a:extLst>
                  <a:ext uri="{0D108BD9-81ED-4DB2-BD59-A6C34878D82A}">
                    <a16:rowId xmlns:a16="http://schemas.microsoft.com/office/drawing/2014/main" val="1233077904"/>
                  </a:ext>
                </a:extLst>
              </a:tr>
              <a:tr h="2428049">
                <a:tc>
                  <a:txBody>
                    <a:bodyPr/>
                    <a:lstStyle/>
                    <a:p>
                      <a:pPr>
                        <a:buNone/>
                      </a:pPr>
                      <a:r>
                        <a:rPr lang="es-ES" b="1" dirty="0"/>
                        <a:t>Auditoría Retrospectiva:</a:t>
                      </a:r>
                      <a:r>
                        <a:rPr lang="es-ES" dirty="0"/>
                        <a:t> Se auditan las recetas </a:t>
                      </a:r>
                      <a:r>
                        <a:rPr lang="es-ES" i="1" dirty="0"/>
                        <a:t>después</a:t>
                      </a:r>
                      <a:r>
                        <a:rPr lang="es-ES" dirty="0"/>
                        <a:t> de que se realiza el gasto, cuando ya es difícil recuperar fondos o corregir errores.</a:t>
                      </a:r>
                    </a:p>
                  </a:txBody>
                  <a:tcPr anchor="ctr"/>
                </a:tc>
                <a:tc>
                  <a:txBody>
                    <a:bodyPr/>
                    <a:lstStyle/>
                    <a:p>
                      <a:pPr>
                        <a:buNone/>
                      </a:pPr>
                      <a:r>
                        <a:rPr lang="es-ES" b="1" dirty="0"/>
                        <a:t>Auditoría Inteligente </a:t>
                      </a:r>
                      <a:r>
                        <a:rPr lang="es-ES" b="1" i="1" dirty="0"/>
                        <a:t>Just-in-Time</a:t>
                      </a:r>
                      <a:r>
                        <a:rPr lang="es-ES" b="1" dirty="0"/>
                        <a:t>:</a:t>
                      </a:r>
                      <a:r>
                        <a:rPr lang="es-ES" dirty="0"/>
                        <a:t> La IA realiza una </a:t>
                      </a:r>
                      <a:r>
                        <a:rPr lang="es-ES" b="1" dirty="0"/>
                        <a:t>validación automática en el punto de expendio</a:t>
                      </a:r>
                      <a:r>
                        <a:rPr lang="es-ES" dirty="0"/>
                        <a:t> (farmacia), verificando instantáneamente si el medicamento (especialmente de alto costo) cumple con los </a:t>
                      </a:r>
                      <a:r>
                        <a:rPr lang="es-ES" b="1" dirty="0"/>
                        <a:t>protocolos clínicos</a:t>
                      </a:r>
                      <a:r>
                        <a:rPr lang="es-ES" dirty="0"/>
                        <a:t> (AETS) y el </a:t>
                      </a:r>
                      <a:r>
                        <a:rPr lang="es-ES" b="1" dirty="0"/>
                        <a:t>perfil de riesgo</a:t>
                      </a:r>
                      <a:r>
                        <a:rPr lang="es-ES" dirty="0"/>
                        <a:t> del paciente.</a:t>
                      </a:r>
                    </a:p>
                  </a:txBody>
                  <a:tcPr anchor="ctr"/>
                </a:tc>
                <a:tc>
                  <a:txBody>
                    <a:bodyPr/>
                    <a:lstStyle/>
                    <a:p>
                      <a:pPr>
                        <a:buNone/>
                      </a:pPr>
                      <a:r>
                        <a:rPr lang="es-ES" b="1" dirty="0"/>
                        <a:t>Blindaje Financiero:</a:t>
                      </a:r>
                      <a:r>
                        <a:rPr lang="es-ES" dirty="0"/>
                        <a:t> Se bloquea el gasto improcedente </a:t>
                      </a:r>
                      <a:r>
                        <a:rPr lang="es-ES" i="1" dirty="0"/>
                        <a:t>antes</a:t>
                      </a:r>
                      <a:r>
                        <a:rPr lang="es-ES" dirty="0"/>
                        <a:t> de que ocurra. El farmacéutico recibe una notificación de que la prescripción está </a:t>
                      </a:r>
                      <a:r>
                        <a:rPr lang="es-ES" b="1" dirty="0"/>
                        <a:t>fuera de protocolo</a:t>
                      </a:r>
                      <a:r>
                        <a:rPr lang="es-ES" dirty="0"/>
                        <a:t>, mitigando inmediatamente el </a:t>
                      </a:r>
                      <a:r>
                        <a:rPr lang="es-ES" b="1" dirty="0"/>
                        <a:t>fraude científico</a:t>
                      </a:r>
                      <a:r>
                        <a:rPr lang="es-ES" dirty="0"/>
                        <a:t> y ahorrando millones.</a:t>
                      </a:r>
                    </a:p>
                  </a:txBody>
                  <a:tcPr anchor="ctr"/>
                </a:tc>
                <a:extLst>
                  <a:ext uri="{0D108BD9-81ED-4DB2-BD59-A6C34878D82A}">
                    <a16:rowId xmlns:a16="http://schemas.microsoft.com/office/drawing/2014/main" val="1398489436"/>
                  </a:ext>
                </a:extLst>
              </a:tr>
              <a:tr h="1845317">
                <a:tc>
                  <a:txBody>
                    <a:bodyPr/>
                    <a:lstStyle/>
                    <a:p>
                      <a:pPr>
                        <a:buNone/>
                      </a:pPr>
                      <a:r>
                        <a:rPr lang="es-ES" b="1"/>
                        <a:t>Gestión de Stock Centralizada y Obsoleta:</a:t>
                      </a:r>
                      <a:r>
                        <a:rPr lang="es-ES"/>
                        <a:t> Problemas de </a:t>
                      </a:r>
                      <a:r>
                        <a:rPr lang="es-ES" i="1"/>
                        <a:t>stockout</a:t>
                      </a:r>
                      <a:r>
                        <a:rPr lang="es-ES"/>
                        <a:t> (falta de medicamentos) o </a:t>
                      </a:r>
                      <a:r>
                        <a:rPr lang="es-ES" i="1"/>
                        <a:t>stock-in</a:t>
                      </a:r>
                      <a:r>
                        <a:rPr lang="es-ES"/>
                        <a:t> (vencimiento) debido a sistemas de inventario rígidos.</a:t>
                      </a:r>
                    </a:p>
                  </a:txBody>
                  <a:tcPr anchor="ctr"/>
                </a:tc>
                <a:tc>
                  <a:txBody>
                    <a:bodyPr/>
                    <a:lstStyle/>
                    <a:p>
                      <a:pPr>
                        <a:buNone/>
                      </a:pPr>
                      <a:r>
                        <a:rPr lang="es-ES" b="1"/>
                        <a:t>Logística Predictiva (IA):</a:t>
                      </a:r>
                      <a:r>
                        <a:rPr lang="es-ES"/>
                        <a:t> El sistema de IA analiza la </a:t>
                      </a:r>
                      <a:r>
                        <a:rPr lang="es-ES" b="1"/>
                        <a:t>demanda real geolocalizada</a:t>
                      </a:r>
                      <a:r>
                        <a:rPr lang="es-ES"/>
                        <a:t> y el </a:t>
                      </a:r>
                      <a:r>
                        <a:rPr lang="es-ES" b="1"/>
                        <a:t>perfil epidemiológico</a:t>
                      </a:r>
                      <a:r>
                        <a:rPr lang="es-ES"/>
                        <a:t> de cada región provincial para </a:t>
                      </a:r>
                      <a:r>
                        <a:rPr lang="es-ES" b="1"/>
                        <a:t>predecir la necesidad de </a:t>
                      </a:r>
                      <a:r>
                        <a:rPr lang="es-ES" b="1" i="1"/>
                        <a:t>stock</a:t>
                      </a:r>
                      <a:r>
                        <a:rPr lang="es-ES"/>
                        <a:t> en tiempo real.</a:t>
                      </a:r>
                    </a:p>
                  </a:txBody>
                  <a:tcPr anchor="ctr"/>
                </a:tc>
                <a:tc>
                  <a:txBody>
                    <a:bodyPr/>
                    <a:lstStyle/>
                    <a:p>
                      <a:pPr>
                        <a:buNone/>
                      </a:pPr>
                      <a:r>
                        <a:rPr lang="es-ES" b="1" dirty="0"/>
                        <a:t>Optimización de Recursos:</a:t>
                      </a:r>
                      <a:r>
                        <a:rPr lang="es-ES" dirty="0"/>
                        <a:t> Se reduce el desperdicio por vencimiento y se garantiza la disponibilidad del medicamento en las zonas que realmente lo necesitan, mejorando la equidad territorial y el control de inventarios.</a:t>
                      </a:r>
                    </a:p>
                  </a:txBody>
                  <a:tcPr anchor="ctr"/>
                </a:tc>
                <a:extLst>
                  <a:ext uri="{0D108BD9-81ED-4DB2-BD59-A6C34878D82A}">
                    <a16:rowId xmlns:a16="http://schemas.microsoft.com/office/drawing/2014/main" val="2180795883"/>
                  </a:ext>
                </a:extLst>
              </a:tr>
            </a:tbl>
          </a:graphicData>
        </a:graphic>
      </p:graphicFrame>
      <p:pic>
        <p:nvPicPr>
          <p:cNvPr id="3" name="Imagen 2">
            <a:extLst>
              <a:ext uri="{FF2B5EF4-FFF2-40B4-BE49-F238E27FC236}">
                <a16:creationId xmlns:a16="http://schemas.microsoft.com/office/drawing/2014/main" id="{DDED185D-9F7E-D188-14B0-8C4D6A086016}"/>
              </a:ext>
            </a:extLst>
          </p:cNvPr>
          <p:cNvPicPr>
            <a:picLocks noChangeAspect="1"/>
          </p:cNvPicPr>
          <p:nvPr/>
        </p:nvPicPr>
        <p:blipFill>
          <a:blip r:embed="rId2"/>
          <a:stretch>
            <a:fillRect/>
          </a:stretch>
        </p:blipFill>
        <p:spPr>
          <a:xfrm>
            <a:off x="9801108" y="18143"/>
            <a:ext cx="2316681" cy="762066"/>
          </a:xfrm>
          <a:prstGeom prst="rect">
            <a:avLst/>
          </a:prstGeom>
        </p:spPr>
      </p:pic>
    </p:spTree>
    <p:extLst>
      <p:ext uri="{BB962C8B-B14F-4D97-AF65-F5344CB8AC3E}">
        <p14:creationId xmlns:p14="http://schemas.microsoft.com/office/powerpoint/2010/main" val="18597537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F788C2-0437-5505-E86C-1E982391C006}"/>
              </a:ext>
            </a:extLst>
          </p:cNvPr>
          <p:cNvSpPr>
            <a:spLocks noGrp="1"/>
          </p:cNvSpPr>
          <p:nvPr>
            <p:ph type="title"/>
          </p:nvPr>
        </p:nvSpPr>
        <p:spPr>
          <a:xfrm>
            <a:off x="838200" y="570313"/>
            <a:ext cx="10515600" cy="875278"/>
          </a:xfrm>
        </p:spPr>
        <p:txBody>
          <a:bodyPr/>
          <a:lstStyle/>
          <a:p>
            <a:r>
              <a:rPr lang="es-ES" dirty="0"/>
              <a:t>6. Eje: Salud Digital (De papel a </a:t>
            </a:r>
            <a:r>
              <a:rPr lang="es-ES" i="1" dirty="0" err="1"/>
              <a:t>cloud</a:t>
            </a:r>
            <a:r>
              <a:rPr lang="es-ES" i="1" dirty="0"/>
              <a:t>-native</a:t>
            </a:r>
            <a:r>
              <a:rPr lang="es-ES" dirty="0"/>
              <a:t>)</a:t>
            </a:r>
          </a:p>
        </p:txBody>
      </p:sp>
      <p:graphicFrame>
        <p:nvGraphicFramePr>
          <p:cNvPr id="4" name="Marcador de contenido 3">
            <a:extLst>
              <a:ext uri="{FF2B5EF4-FFF2-40B4-BE49-F238E27FC236}">
                <a16:creationId xmlns:a16="http://schemas.microsoft.com/office/drawing/2014/main" id="{D3639730-A54B-4667-1E12-4D5D40BDE308}"/>
              </a:ext>
            </a:extLst>
          </p:cNvPr>
          <p:cNvGraphicFramePr>
            <a:graphicFrameLocks noGrp="1"/>
          </p:cNvGraphicFramePr>
          <p:nvPr>
            <p:ph idx="1"/>
          </p:nvPr>
        </p:nvGraphicFramePr>
        <p:xfrm>
          <a:off x="143124" y="1407381"/>
          <a:ext cx="12048877" cy="5377862"/>
        </p:xfrm>
        <a:graphic>
          <a:graphicData uri="http://schemas.openxmlformats.org/drawingml/2006/table">
            <a:tbl>
              <a:tblPr firstRow="1" bandRow="1">
                <a:tableStyleId>{5C22544A-7EE6-4342-B048-85BDC9FD1C3A}</a:tableStyleId>
              </a:tblPr>
              <a:tblGrid>
                <a:gridCol w="3211958">
                  <a:extLst>
                    <a:ext uri="{9D8B030D-6E8A-4147-A177-3AD203B41FA5}">
                      <a16:colId xmlns:a16="http://schemas.microsoft.com/office/drawing/2014/main" val="2940909203"/>
                    </a:ext>
                  </a:extLst>
                </a:gridCol>
                <a:gridCol w="4713023">
                  <a:extLst>
                    <a:ext uri="{9D8B030D-6E8A-4147-A177-3AD203B41FA5}">
                      <a16:colId xmlns:a16="http://schemas.microsoft.com/office/drawing/2014/main" val="1008357840"/>
                    </a:ext>
                  </a:extLst>
                </a:gridCol>
                <a:gridCol w="4123896">
                  <a:extLst>
                    <a:ext uri="{9D8B030D-6E8A-4147-A177-3AD203B41FA5}">
                      <a16:colId xmlns:a16="http://schemas.microsoft.com/office/drawing/2014/main" val="520993588"/>
                    </a:ext>
                  </a:extLst>
                </a:gridCol>
              </a:tblGrid>
              <a:tr h="362980">
                <a:tc>
                  <a:txBody>
                    <a:bodyPr/>
                    <a:lstStyle/>
                    <a:p>
                      <a:pPr>
                        <a:buNone/>
                      </a:pPr>
                      <a:r>
                        <a:rPr lang="es-ES" dirty="0"/>
                        <a:t>Etapa Antigua a Saltarse</a:t>
                      </a:r>
                    </a:p>
                  </a:txBody>
                  <a:tcPr anchor="ctr"/>
                </a:tc>
                <a:tc>
                  <a:txBody>
                    <a:bodyPr/>
                    <a:lstStyle/>
                    <a:p>
                      <a:pPr>
                        <a:buNone/>
                      </a:pPr>
                      <a:r>
                        <a:rPr lang="es-ES" dirty="0"/>
                        <a:t>Salto Cualitativo (</a:t>
                      </a:r>
                      <a:r>
                        <a:rPr lang="es-ES" i="1" dirty="0" err="1"/>
                        <a:t>Leapfrogging</a:t>
                      </a:r>
                      <a:r>
                        <a:rPr lang="es-ES" dirty="0"/>
                        <a:t>)</a:t>
                      </a:r>
                    </a:p>
                  </a:txBody>
                  <a:tcPr anchor="ctr"/>
                </a:tc>
                <a:tc>
                  <a:txBody>
                    <a:bodyPr/>
                    <a:lstStyle/>
                    <a:p>
                      <a:pPr>
                        <a:buNone/>
                      </a:pPr>
                      <a:r>
                        <a:rPr lang="es-ES"/>
                        <a:t>Impacto en la OSP</a:t>
                      </a:r>
                    </a:p>
                  </a:txBody>
                  <a:tcPr anchor="ctr"/>
                </a:tc>
                <a:extLst>
                  <a:ext uri="{0D108BD9-81ED-4DB2-BD59-A6C34878D82A}">
                    <a16:rowId xmlns:a16="http://schemas.microsoft.com/office/drawing/2014/main" val="2074211659"/>
                  </a:ext>
                </a:extLst>
              </a:tr>
              <a:tr h="2506051">
                <a:tc>
                  <a:txBody>
                    <a:bodyPr/>
                    <a:lstStyle/>
                    <a:p>
                      <a:pPr>
                        <a:buNone/>
                      </a:pPr>
                      <a:r>
                        <a:rPr lang="es-ES" b="1"/>
                        <a:t>Adquisición de </a:t>
                      </a:r>
                      <a:r>
                        <a:rPr lang="es-ES" b="1" i="1"/>
                        <a:t>Hardware</a:t>
                      </a:r>
                      <a:r>
                        <a:rPr lang="es-ES" b="1"/>
                        <a:t> y Servidores Locales:</a:t>
                      </a:r>
                      <a:r>
                        <a:rPr lang="es-ES"/>
                        <a:t> Invertir en infraestructura física propia para el almacenamiento de datos, lo que requiere mantenimiento constante y capital.</a:t>
                      </a:r>
                    </a:p>
                  </a:txBody>
                  <a:tcPr anchor="ctr"/>
                </a:tc>
                <a:tc>
                  <a:txBody>
                    <a:bodyPr/>
                    <a:lstStyle/>
                    <a:p>
                      <a:pPr>
                        <a:buNone/>
                      </a:pPr>
                      <a:r>
                        <a:rPr lang="es-ES" b="1"/>
                        <a:t>Migración Inmediata a la Nube (</a:t>
                      </a:r>
                      <a:r>
                        <a:rPr lang="es-ES" b="1" i="1"/>
                        <a:t>Cloud-Native</a:t>
                      </a:r>
                      <a:r>
                        <a:rPr lang="es-ES" b="1"/>
                        <a:t>):</a:t>
                      </a:r>
                      <a:r>
                        <a:rPr lang="es-ES"/>
                        <a:t> Adoptar soluciones de IA y bases de datos directamente en </a:t>
                      </a:r>
                      <a:r>
                        <a:rPr lang="es-ES" b="1"/>
                        <a:t>entornos de nube seguros y escalables</a:t>
                      </a:r>
                      <a:r>
                        <a:rPr lang="es-ES"/>
                        <a:t>.</a:t>
                      </a:r>
                    </a:p>
                  </a:txBody>
                  <a:tcPr anchor="ctr"/>
                </a:tc>
                <a:tc>
                  <a:txBody>
                    <a:bodyPr/>
                    <a:lstStyle/>
                    <a:p>
                      <a:pPr>
                        <a:buNone/>
                      </a:pPr>
                      <a:r>
                        <a:rPr lang="es-ES" b="1"/>
                        <a:t>Bajo Costo Inicial y Escalabilidad:</a:t>
                      </a:r>
                      <a:r>
                        <a:rPr lang="es-ES"/>
                        <a:t> La OSP paga solo por lo que usa (</a:t>
                      </a:r>
                      <a:r>
                        <a:rPr lang="es-ES" i="1"/>
                        <a:t>pay-as-you-go</a:t>
                      </a:r>
                      <a:r>
                        <a:rPr lang="es-ES"/>
                        <a:t>), </a:t>
                      </a:r>
                      <a:r>
                        <a:rPr lang="es-ES" b="1"/>
                        <a:t>evitando la inmovilización de capital</a:t>
                      </a:r>
                      <a:r>
                        <a:rPr lang="es-ES"/>
                        <a:t> en infraestructura antigua. Permite un crecimiento rápido sin limitaciones de </a:t>
                      </a:r>
                      <a:r>
                        <a:rPr lang="es-ES" i="1"/>
                        <a:t>hardware</a:t>
                      </a:r>
                      <a:r>
                        <a:rPr lang="es-ES"/>
                        <a:t>, esencial para el procesamiento de datos masivos de la IA.</a:t>
                      </a:r>
                    </a:p>
                  </a:txBody>
                  <a:tcPr anchor="ctr"/>
                </a:tc>
                <a:extLst>
                  <a:ext uri="{0D108BD9-81ED-4DB2-BD59-A6C34878D82A}">
                    <a16:rowId xmlns:a16="http://schemas.microsoft.com/office/drawing/2014/main" val="3685791595"/>
                  </a:ext>
                </a:extLst>
              </a:tr>
              <a:tr h="2506051">
                <a:tc>
                  <a:txBody>
                    <a:bodyPr/>
                    <a:lstStyle/>
                    <a:p>
                      <a:pPr>
                        <a:buNone/>
                      </a:pPr>
                      <a:r>
                        <a:rPr lang="es-ES" b="1"/>
                        <a:t>Digitalización de Documentos (El escaneo):</a:t>
                      </a:r>
                      <a:r>
                        <a:rPr lang="es-ES"/>
                        <a:t> Pasar del papel al archivo PDF o a sistemas de </a:t>
                      </a:r>
                      <a:r>
                        <a:rPr lang="es-ES" i="1"/>
                        <a:t>software</a:t>
                      </a:r>
                      <a:r>
                        <a:rPr lang="es-ES"/>
                        <a:t> de primera generación (la peor inversión).</a:t>
                      </a:r>
                    </a:p>
                  </a:txBody>
                  <a:tcPr anchor="ctr"/>
                </a:tc>
                <a:tc>
                  <a:txBody>
                    <a:bodyPr/>
                    <a:lstStyle/>
                    <a:p>
                      <a:pPr>
                        <a:buNone/>
                      </a:pPr>
                      <a:r>
                        <a:rPr lang="es-ES" b="1" dirty="0"/>
                        <a:t>Digitalización con Datos Estructurados (FHIR/IA):</a:t>
                      </a:r>
                      <a:r>
                        <a:rPr lang="es-ES" dirty="0"/>
                        <a:t> Requerir que los datos se ingresen directamente en </a:t>
                      </a:r>
                      <a:r>
                        <a:rPr lang="es-ES" b="1" dirty="0"/>
                        <a:t>formatos estructurados y bajo estándares de interoperabilidad</a:t>
                      </a:r>
                      <a:r>
                        <a:rPr lang="es-ES" dirty="0"/>
                        <a:t> (ej. HL7/FHIR). La IA ayuda a </a:t>
                      </a:r>
                      <a:r>
                        <a:rPr lang="es-ES" b="1" dirty="0"/>
                        <a:t>extraer el dato relevante</a:t>
                      </a:r>
                      <a:r>
                        <a:rPr lang="es-ES" dirty="0"/>
                        <a:t> de la información no estructurada (notas médicas, radiografías).</a:t>
                      </a:r>
                    </a:p>
                  </a:txBody>
                  <a:tcPr anchor="ctr"/>
                </a:tc>
                <a:tc>
                  <a:txBody>
                    <a:bodyPr/>
                    <a:lstStyle/>
                    <a:p>
                      <a:pPr>
                        <a:buNone/>
                      </a:pPr>
                      <a:r>
                        <a:rPr lang="es-ES" b="1" dirty="0"/>
                        <a:t>Cimientos para la IA:</a:t>
                      </a:r>
                      <a:r>
                        <a:rPr lang="es-ES" dirty="0"/>
                        <a:t> El dato se vuelve </a:t>
                      </a:r>
                      <a:r>
                        <a:rPr lang="es-ES" b="1" dirty="0"/>
                        <a:t>"limpio" y "legible por máquina"</a:t>
                      </a:r>
                      <a:r>
                        <a:rPr lang="es-ES" dirty="0"/>
                        <a:t> desde el principio, superando el principal obstáculo para la IA (los datos sucios), sin pasar por la costosa etapa del escaneo masivo de papel.</a:t>
                      </a:r>
                    </a:p>
                  </a:txBody>
                  <a:tcPr anchor="ctr"/>
                </a:tc>
                <a:extLst>
                  <a:ext uri="{0D108BD9-81ED-4DB2-BD59-A6C34878D82A}">
                    <a16:rowId xmlns:a16="http://schemas.microsoft.com/office/drawing/2014/main" val="634658069"/>
                  </a:ext>
                </a:extLst>
              </a:tr>
            </a:tbl>
          </a:graphicData>
        </a:graphic>
      </p:graphicFrame>
      <p:pic>
        <p:nvPicPr>
          <p:cNvPr id="3" name="Imagen 2">
            <a:extLst>
              <a:ext uri="{FF2B5EF4-FFF2-40B4-BE49-F238E27FC236}">
                <a16:creationId xmlns:a16="http://schemas.microsoft.com/office/drawing/2014/main" id="{BA434BE3-DEED-F23A-BC55-A57D488F91BD}"/>
              </a:ext>
            </a:extLst>
          </p:cNvPr>
          <p:cNvPicPr>
            <a:picLocks noChangeAspect="1"/>
          </p:cNvPicPr>
          <p:nvPr/>
        </p:nvPicPr>
        <p:blipFill>
          <a:blip r:embed="rId2"/>
          <a:stretch>
            <a:fillRect/>
          </a:stretch>
        </p:blipFill>
        <p:spPr>
          <a:xfrm>
            <a:off x="9741887" y="40699"/>
            <a:ext cx="2316681" cy="762066"/>
          </a:xfrm>
          <a:prstGeom prst="rect">
            <a:avLst/>
          </a:prstGeom>
        </p:spPr>
      </p:pic>
    </p:spTree>
    <p:extLst>
      <p:ext uri="{BB962C8B-B14F-4D97-AF65-F5344CB8AC3E}">
        <p14:creationId xmlns:p14="http://schemas.microsoft.com/office/powerpoint/2010/main" val="40593454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0AA35F-D4D2-27BD-4EDD-775C2217A856}"/>
              </a:ext>
            </a:extLst>
          </p:cNvPr>
          <p:cNvSpPr>
            <a:spLocks noGrp="1"/>
          </p:cNvSpPr>
          <p:nvPr>
            <p:ph type="title"/>
          </p:nvPr>
        </p:nvSpPr>
        <p:spPr/>
        <p:txBody>
          <a:bodyPr/>
          <a:lstStyle/>
          <a:p>
            <a:r>
              <a:rPr lang="es-ES" dirty="0"/>
              <a:t>4. Eje: Modelos de Financiamiento (De </a:t>
            </a:r>
            <a:r>
              <a:rPr lang="es-ES" i="1" dirty="0"/>
              <a:t>fee-</a:t>
            </a:r>
            <a:r>
              <a:rPr lang="es-ES" i="1" dirty="0" err="1"/>
              <a:t>for</a:t>
            </a:r>
            <a:r>
              <a:rPr lang="es-ES" i="1" dirty="0"/>
              <a:t>-</a:t>
            </a:r>
            <a:r>
              <a:rPr lang="es-ES" i="1" dirty="0" err="1"/>
              <a:t>service</a:t>
            </a:r>
            <a:r>
              <a:rPr lang="es-ES" dirty="0"/>
              <a:t> a </a:t>
            </a:r>
            <a:r>
              <a:rPr lang="es-ES" i="1" dirty="0"/>
              <a:t>fee-</a:t>
            </a:r>
            <a:r>
              <a:rPr lang="es-ES" i="1" dirty="0" err="1"/>
              <a:t>for</a:t>
            </a:r>
            <a:r>
              <a:rPr lang="es-ES" i="1" dirty="0"/>
              <a:t>-</a:t>
            </a:r>
            <a:r>
              <a:rPr lang="es-ES" i="1" dirty="0" err="1"/>
              <a:t>value</a:t>
            </a:r>
            <a:r>
              <a:rPr lang="es-ES" dirty="0"/>
              <a:t>)</a:t>
            </a:r>
          </a:p>
        </p:txBody>
      </p:sp>
      <p:graphicFrame>
        <p:nvGraphicFramePr>
          <p:cNvPr id="4" name="Marcador de contenido 3">
            <a:extLst>
              <a:ext uri="{FF2B5EF4-FFF2-40B4-BE49-F238E27FC236}">
                <a16:creationId xmlns:a16="http://schemas.microsoft.com/office/drawing/2014/main" id="{FE6D1663-29CE-3D4B-0296-40D81DE54324}"/>
              </a:ext>
            </a:extLst>
          </p:cNvPr>
          <p:cNvGraphicFramePr>
            <a:graphicFrameLocks noGrp="1"/>
          </p:cNvGraphicFramePr>
          <p:nvPr>
            <p:ph idx="1"/>
          </p:nvPr>
        </p:nvGraphicFramePr>
        <p:xfrm>
          <a:off x="238539" y="1825625"/>
          <a:ext cx="11823589" cy="2656840"/>
        </p:xfrm>
        <a:graphic>
          <a:graphicData uri="http://schemas.openxmlformats.org/drawingml/2006/table">
            <a:tbl>
              <a:tblPr firstRow="1" bandRow="1">
                <a:tableStyleId>{5C22544A-7EE6-4342-B048-85BDC9FD1C3A}</a:tableStyleId>
              </a:tblPr>
              <a:tblGrid>
                <a:gridCol w="3196915">
                  <a:extLst>
                    <a:ext uri="{9D8B030D-6E8A-4147-A177-3AD203B41FA5}">
                      <a16:colId xmlns:a16="http://schemas.microsoft.com/office/drawing/2014/main" val="1260557336"/>
                    </a:ext>
                  </a:extLst>
                </a:gridCol>
                <a:gridCol w="4685478">
                  <a:extLst>
                    <a:ext uri="{9D8B030D-6E8A-4147-A177-3AD203B41FA5}">
                      <a16:colId xmlns:a16="http://schemas.microsoft.com/office/drawing/2014/main" val="3416030693"/>
                    </a:ext>
                  </a:extLst>
                </a:gridCol>
                <a:gridCol w="3941196">
                  <a:extLst>
                    <a:ext uri="{9D8B030D-6E8A-4147-A177-3AD203B41FA5}">
                      <a16:colId xmlns:a16="http://schemas.microsoft.com/office/drawing/2014/main" val="643346168"/>
                    </a:ext>
                  </a:extLst>
                </a:gridCol>
              </a:tblGrid>
              <a:tr h="370840">
                <a:tc>
                  <a:txBody>
                    <a:bodyPr/>
                    <a:lstStyle/>
                    <a:p>
                      <a:pPr>
                        <a:buNone/>
                      </a:pPr>
                      <a:r>
                        <a:rPr lang="es-ES" dirty="0"/>
                        <a:t>Etapa Antigua a Saltarse</a:t>
                      </a:r>
                    </a:p>
                  </a:txBody>
                  <a:tcPr anchor="ctr"/>
                </a:tc>
                <a:tc>
                  <a:txBody>
                    <a:bodyPr/>
                    <a:lstStyle/>
                    <a:p>
                      <a:pPr>
                        <a:buNone/>
                      </a:pPr>
                      <a:r>
                        <a:rPr lang="es-ES" dirty="0"/>
                        <a:t>Salto Cualitativo (</a:t>
                      </a:r>
                      <a:r>
                        <a:rPr lang="es-ES" i="1" dirty="0" err="1"/>
                        <a:t>Leapfrogging</a:t>
                      </a:r>
                      <a:r>
                        <a:rPr lang="es-ES" dirty="0"/>
                        <a:t>)</a:t>
                      </a:r>
                    </a:p>
                  </a:txBody>
                  <a:tcPr anchor="ctr"/>
                </a:tc>
                <a:tc>
                  <a:txBody>
                    <a:bodyPr/>
                    <a:lstStyle/>
                    <a:p>
                      <a:pPr>
                        <a:buNone/>
                      </a:pPr>
                      <a:r>
                        <a:rPr lang="es-ES"/>
                        <a:t>Impacto en la OSP</a:t>
                      </a:r>
                    </a:p>
                  </a:txBody>
                  <a:tcPr anchor="ctr"/>
                </a:tc>
                <a:extLst>
                  <a:ext uri="{0D108BD9-81ED-4DB2-BD59-A6C34878D82A}">
                    <a16:rowId xmlns:a16="http://schemas.microsoft.com/office/drawing/2014/main" val="1281130864"/>
                  </a:ext>
                </a:extLst>
              </a:tr>
              <a:tr h="370840">
                <a:tc>
                  <a:txBody>
                    <a:bodyPr/>
                    <a:lstStyle/>
                    <a:p>
                      <a:pPr>
                        <a:buNone/>
                      </a:pPr>
                      <a:r>
                        <a:rPr lang="es-ES" b="1" i="1"/>
                        <a:t>Fee-for-service</a:t>
                      </a:r>
                      <a:r>
                        <a:rPr lang="es-ES" b="1"/>
                        <a:t> (Pago por Prestación):</a:t>
                      </a:r>
                      <a:r>
                        <a:rPr lang="es-ES"/>
                        <a:t> Pagar por la cantidad de actos médicos, incentivando la ineficiencia, el sobreuso y el fraude.</a:t>
                      </a:r>
                    </a:p>
                  </a:txBody>
                  <a:tcPr anchor="ctr"/>
                </a:tc>
                <a:tc>
                  <a:txBody>
                    <a:bodyPr/>
                    <a:lstStyle/>
                    <a:p>
                      <a:pPr>
                        <a:buNone/>
                      </a:pPr>
                      <a:r>
                        <a:rPr lang="es-ES" b="1" i="1"/>
                        <a:t>Payment by Results</a:t>
                      </a:r>
                      <a:r>
                        <a:rPr lang="es-ES" b="1"/>
                        <a:t> (PBR) basado en IA:</a:t>
                      </a:r>
                      <a:r>
                        <a:rPr lang="es-ES"/>
                        <a:t> La OSP utiliza la IA para medir la </a:t>
                      </a:r>
                      <a:r>
                        <a:rPr lang="es-ES" b="1"/>
                        <a:t>calidad del resultado en salud</a:t>
                      </a:r>
                      <a:r>
                        <a:rPr lang="es-ES"/>
                        <a:t> (ej. reducción del nivel de azúcar, mejor control de la presión) y </a:t>
                      </a:r>
                      <a:r>
                        <a:rPr lang="es-ES" b="1"/>
                        <a:t>paga bonificaciones a los prestadores</a:t>
                      </a:r>
                      <a:r>
                        <a:rPr lang="es-ES"/>
                        <a:t> que demuestran una mejora real en los indicadores de sus pacientes de riesgo.</a:t>
                      </a:r>
                    </a:p>
                  </a:txBody>
                  <a:tcPr anchor="ctr"/>
                </a:tc>
                <a:tc>
                  <a:txBody>
                    <a:bodyPr/>
                    <a:lstStyle/>
                    <a:p>
                      <a:pPr>
                        <a:buNone/>
                      </a:pPr>
                      <a:r>
                        <a:rPr lang="es-ES" b="1" dirty="0"/>
                        <a:t>Alineación de Incentivos:</a:t>
                      </a:r>
                      <a:r>
                        <a:rPr lang="es-ES" dirty="0"/>
                        <a:t> Se abandona la práctica quebrada del pago por prestación. El prestador se convierte en un socio de la OSP, con un incentivo financiero directo para </a:t>
                      </a:r>
                      <a:r>
                        <a:rPr lang="es-ES" b="1" dirty="0"/>
                        <a:t>mantener sana a la población</a:t>
                      </a:r>
                      <a:r>
                        <a:rPr lang="es-ES" dirty="0"/>
                        <a:t> y utilizar la IA para demostrar su eficiencia.</a:t>
                      </a:r>
                    </a:p>
                  </a:txBody>
                  <a:tcPr anchor="ctr"/>
                </a:tc>
                <a:extLst>
                  <a:ext uri="{0D108BD9-81ED-4DB2-BD59-A6C34878D82A}">
                    <a16:rowId xmlns:a16="http://schemas.microsoft.com/office/drawing/2014/main" val="385737822"/>
                  </a:ext>
                </a:extLst>
              </a:tr>
            </a:tbl>
          </a:graphicData>
        </a:graphic>
      </p:graphicFrame>
      <p:sp>
        <p:nvSpPr>
          <p:cNvPr id="5" name="CuadroTexto 4">
            <a:extLst>
              <a:ext uri="{FF2B5EF4-FFF2-40B4-BE49-F238E27FC236}">
                <a16:creationId xmlns:a16="http://schemas.microsoft.com/office/drawing/2014/main" id="{19DF9576-60EE-521C-10C4-B2EDF2D656A8}"/>
              </a:ext>
            </a:extLst>
          </p:cNvPr>
          <p:cNvSpPr txBox="1"/>
          <p:nvPr/>
        </p:nvSpPr>
        <p:spPr>
          <a:xfrm>
            <a:off x="345113" y="4482465"/>
            <a:ext cx="11714922" cy="12582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Aptos" panose="02110004020202020204"/>
                <a:ea typeface="+mn-ea"/>
                <a:cs typeface="+mn-cs"/>
              </a:rPr>
              <a:t>telemonitorización</a:t>
            </a: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 en el hogar puede reducir dramáticamente los días de hospitalización (un estudio en España observó hasta un </a:t>
            </a:r>
            <a:r>
              <a:rPr kumimoji="0" lang="es-ES" sz="2800" b="1" i="0" u="none" strike="noStrike" kern="1200" cap="none" spc="0" normalizeH="0" baseline="0" noProof="0" dirty="0">
                <a:ln>
                  <a:noFill/>
                </a:ln>
                <a:solidFill>
                  <a:prstClr val="black"/>
                </a:solidFill>
                <a:effectLst/>
                <a:uLnTx/>
                <a:uFillTx/>
                <a:latin typeface="Aptos" panose="02110004020202020204"/>
                <a:ea typeface="+mn-ea"/>
                <a:cs typeface="+mn-cs"/>
              </a:rPr>
              <a:t>84% menos de días de internación</a:t>
            </a: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 con monitoreo remoto)</a:t>
            </a:r>
          </a:p>
        </p:txBody>
      </p:sp>
      <p:pic>
        <p:nvPicPr>
          <p:cNvPr id="3" name="Imagen 2">
            <a:extLst>
              <a:ext uri="{FF2B5EF4-FFF2-40B4-BE49-F238E27FC236}">
                <a16:creationId xmlns:a16="http://schemas.microsoft.com/office/drawing/2014/main" id="{5DB28B83-5B6C-BE41-A010-EC38C819F07C}"/>
              </a:ext>
            </a:extLst>
          </p:cNvPr>
          <p:cNvPicPr>
            <a:picLocks noChangeAspect="1"/>
          </p:cNvPicPr>
          <p:nvPr/>
        </p:nvPicPr>
        <p:blipFill>
          <a:blip r:embed="rId2"/>
          <a:stretch>
            <a:fillRect/>
          </a:stretch>
        </p:blipFill>
        <p:spPr>
          <a:xfrm>
            <a:off x="9743354" y="6095934"/>
            <a:ext cx="2316681" cy="762066"/>
          </a:xfrm>
          <a:prstGeom prst="rect">
            <a:avLst/>
          </a:prstGeom>
        </p:spPr>
      </p:pic>
    </p:spTree>
    <p:extLst>
      <p:ext uri="{BB962C8B-B14F-4D97-AF65-F5344CB8AC3E}">
        <p14:creationId xmlns:p14="http://schemas.microsoft.com/office/powerpoint/2010/main" val="35088507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1456F5-B0FD-3BC2-0B0C-AE06917ED78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35C5551-61D7-3144-ECC1-C7D068893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A02ED30-3BE8-06B7-D89C-A034B3F0B88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graphicFrame>
        <p:nvGraphicFramePr>
          <p:cNvPr id="2" name="Tabla 1">
            <a:extLst>
              <a:ext uri="{FF2B5EF4-FFF2-40B4-BE49-F238E27FC236}">
                <a16:creationId xmlns:a16="http://schemas.microsoft.com/office/drawing/2014/main" id="{54B689CB-F8FA-CA85-FE34-F863100729DE}"/>
              </a:ext>
            </a:extLst>
          </p:cNvPr>
          <p:cNvGraphicFramePr>
            <a:graphicFrameLocks noGrp="1"/>
          </p:cNvGraphicFramePr>
          <p:nvPr/>
        </p:nvGraphicFramePr>
        <p:xfrm>
          <a:off x="132522" y="1242896"/>
          <a:ext cx="11926956" cy="4513848"/>
        </p:xfrm>
        <a:graphic>
          <a:graphicData uri="http://schemas.openxmlformats.org/drawingml/2006/table">
            <a:tbl>
              <a:tblPr firstRow="1" bandRow="1">
                <a:tableStyleId>{5C22544A-7EE6-4342-B048-85BDC9FD1C3A}</a:tableStyleId>
              </a:tblPr>
              <a:tblGrid>
                <a:gridCol w="2122998">
                  <a:extLst>
                    <a:ext uri="{9D8B030D-6E8A-4147-A177-3AD203B41FA5}">
                      <a16:colId xmlns:a16="http://schemas.microsoft.com/office/drawing/2014/main" val="376470521"/>
                    </a:ext>
                  </a:extLst>
                </a:gridCol>
                <a:gridCol w="4834393">
                  <a:extLst>
                    <a:ext uri="{9D8B030D-6E8A-4147-A177-3AD203B41FA5}">
                      <a16:colId xmlns:a16="http://schemas.microsoft.com/office/drawing/2014/main" val="3596665773"/>
                    </a:ext>
                  </a:extLst>
                </a:gridCol>
                <a:gridCol w="4969565">
                  <a:extLst>
                    <a:ext uri="{9D8B030D-6E8A-4147-A177-3AD203B41FA5}">
                      <a16:colId xmlns:a16="http://schemas.microsoft.com/office/drawing/2014/main" val="2112097275"/>
                    </a:ext>
                  </a:extLst>
                </a:gridCol>
              </a:tblGrid>
              <a:tr h="1039256">
                <a:tc>
                  <a:txBody>
                    <a:bodyPr/>
                    <a:lstStyle/>
                    <a:p>
                      <a:pPr algn="ctr">
                        <a:buNone/>
                      </a:pPr>
                      <a:r>
                        <a:rPr lang="es-ES" dirty="0"/>
                        <a:t>Concepto</a:t>
                      </a:r>
                    </a:p>
                  </a:txBody>
                  <a:tcPr anchor="ctr"/>
                </a:tc>
                <a:tc>
                  <a:txBody>
                    <a:bodyPr/>
                    <a:lstStyle/>
                    <a:p>
                      <a:pPr algn="ctr">
                        <a:buNone/>
                      </a:pPr>
                      <a:r>
                        <a:rPr lang="es-ES" dirty="0"/>
                        <a:t>Era Enciclopédica (Pre-IA)</a:t>
                      </a:r>
                    </a:p>
                  </a:txBody>
                  <a:tcPr anchor="ctr"/>
                </a:tc>
                <a:tc>
                  <a:txBody>
                    <a:bodyPr/>
                    <a:lstStyle/>
                    <a:p>
                      <a:pPr algn="ctr">
                        <a:buNone/>
                      </a:pPr>
                      <a:r>
                        <a:rPr lang="es-ES" dirty="0"/>
                        <a:t>Era Mayéutica Socrática (Post-IA)</a:t>
                      </a:r>
                    </a:p>
                  </a:txBody>
                  <a:tcPr anchor="ctr"/>
                </a:tc>
                <a:extLst>
                  <a:ext uri="{0D108BD9-81ED-4DB2-BD59-A6C34878D82A}">
                    <a16:rowId xmlns:a16="http://schemas.microsoft.com/office/drawing/2014/main" val="292457112"/>
                  </a:ext>
                </a:extLst>
              </a:tr>
              <a:tr h="1058842">
                <a:tc>
                  <a:txBody>
                    <a:bodyPr/>
                    <a:lstStyle/>
                    <a:p>
                      <a:pPr>
                        <a:buNone/>
                      </a:pPr>
                      <a:r>
                        <a:rPr lang="es-ES" b="1" dirty="0"/>
                        <a:t>Rol del Conocimiento</a:t>
                      </a:r>
                      <a:endParaRPr lang="es-ES" dirty="0"/>
                    </a:p>
                  </a:txBody>
                  <a:tcPr anchor="ctr"/>
                </a:tc>
                <a:tc>
                  <a:txBody>
                    <a:bodyPr/>
                    <a:lstStyle/>
                    <a:p>
                      <a:pPr>
                        <a:buNone/>
                      </a:pPr>
                      <a:r>
                        <a:rPr lang="es-ES" dirty="0"/>
                        <a:t>El conocimiento es </a:t>
                      </a:r>
                      <a:r>
                        <a:rPr lang="es-ES" b="1" dirty="0"/>
                        <a:t>almacenamiento y posesión</a:t>
                      </a:r>
                      <a:r>
                        <a:rPr lang="es-ES" dirty="0"/>
                        <a:t> de datos y hechos (ser un "experto"). El valor reside en </a:t>
                      </a:r>
                      <a:r>
                        <a:rPr lang="es-ES" b="1" dirty="0"/>
                        <a:t>saber la respuesta</a:t>
                      </a:r>
                      <a:r>
                        <a:rPr lang="es-ES" dirty="0"/>
                        <a:t>.</a:t>
                      </a:r>
                    </a:p>
                  </a:txBody>
                  <a:tcPr anchor="ctr"/>
                </a:tc>
                <a:tc>
                  <a:txBody>
                    <a:bodyPr/>
                    <a:lstStyle/>
                    <a:p>
                      <a:pPr>
                        <a:buNone/>
                      </a:pPr>
                      <a:r>
                        <a:rPr lang="es-ES"/>
                        <a:t>El conocimiento es </a:t>
                      </a:r>
                      <a:r>
                        <a:rPr lang="es-ES" b="1"/>
                        <a:t>proceso, síntesis e interrogación</a:t>
                      </a:r>
                      <a:r>
                        <a:rPr lang="es-ES"/>
                        <a:t>. El valor reside en </a:t>
                      </a:r>
                      <a:r>
                        <a:rPr lang="es-ES" b="1"/>
                        <a:t>saber formular la pregunta correcta</a:t>
                      </a:r>
                      <a:r>
                        <a:rPr lang="es-ES"/>
                        <a:t>.</a:t>
                      </a:r>
                    </a:p>
                  </a:txBody>
                  <a:tcPr anchor="ctr"/>
                </a:tc>
                <a:extLst>
                  <a:ext uri="{0D108BD9-81ED-4DB2-BD59-A6C34878D82A}">
                    <a16:rowId xmlns:a16="http://schemas.microsoft.com/office/drawing/2014/main" val="4286130746"/>
                  </a:ext>
                </a:extLst>
              </a:tr>
              <a:tr h="1376494">
                <a:tc>
                  <a:txBody>
                    <a:bodyPr/>
                    <a:lstStyle/>
                    <a:p>
                      <a:pPr>
                        <a:buNone/>
                      </a:pPr>
                      <a:r>
                        <a:rPr lang="es-ES" b="1"/>
                        <a:t>Rol del Profesional</a:t>
                      </a:r>
                      <a:endParaRPr lang="es-ES"/>
                    </a:p>
                  </a:txBody>
                  <a:tcPr anchor="ctr"/>
                </a:tc>
                <a:tc>
                  <a:txBody>
                    <a:bodyPr/>
                    <a:lstStyle/>
                    <a:p>
                      <a:pPr>
                        <a:buNone/>
                      </a:pPr>
                      <a:r>
                        <a:rPr lang="es-ES" dirty="0"/>
                        <a:t>Es la </a:t>
                      </a:r>
                      <a:r>
                        <a:rPr lang="es-ES" b="1" dirty="0"/>
                        <a:t>enciclopedia humana</a:t>
                      </a:r>
                      <a:r>
                        <a:rPr lang="es-ES" dirty="0"/>
                        <a:t> (ej. el abogado que memoriza leyes, el médico que recuerda síntomas). El profesional es un </a:t>
                      </a:r>
                      <a:r>
                        <a:rPr lang="es-ES" b="1" dirty="0"/>
                        <a:t>depósito</a:t>
                      </a:r>
                      <a:r>
                        <a:rPr lang="es-ES" dirty="0"/>
                        <a:t> de información.</a:t>
                      </a:r>
                    </a:p>
                  </a:txBody>
                  <a:tcPr anchor="ctr"/>
                </a:tc>
                <a:tc>
                  <a:txBody>
                    <a:bodyPr/>
                    <a:lstStyle/>
                    <a:p>
                      <a:pPr>
                        <a:buNone/>
                      </a:pPr>
                      <a:r>
                        <a:rPr lang="es-ES"/>
                        <a:t>Es el </a:t>
                      </a:r>
                      <a:r>
                        <a:rPr lang="es-ES" b="1"/>
                        <a:t>facilitador y el curador</a:t>
                      </a:r>
                      <a:r>
                        <a:rPr lang="es-ES"/>
                        <a:t> (el "mayeuta"). El profesional utiliza la IA para acceder a los datos y se enfoca en la </a:t>
                      </a:r>
                      <a:r>
                        <a:rPr lang="es-ES" b="1"/>
                        <a:t>comprensión, el juicio ético y la aplicación contextual</a:t>
                      </a:r>
                      <a:r>
                        <a:rPr lang="es-ES"/>
                        <a:t> de ese conocimiento.</a:t>
                      </a:r>
                    </a:p>
                  </a:txBody>
                  <a:tcPr anchor="ctr"/>
                </a:tc>
                <a:extLst>
                  <a:ext uri="{0D108BD9-81ED-4DB2-BD59-A6C34878D82A}">
                    <a16:rowId xmlns:a16="http://schemas.microsoft.com/office/drawing/2014/main" val="4294334913"/>
                  </a:ext>
                </a:extLst>
              </a:tr>
              <a:tr h="1039256">
                <a:tc>
                  <a:txBody>
                    <a:bodyPr/>
                    <a:lstStyle/>
                    <a:p>
                      <a:pPr>
                        <a:buNone/>
                      </a:pPr>
                      <a:r>
                        <a:rPr lang="es-ES" b="1"/>
                        <a:t>La IA como Herramienta</a:t>
                      </a:r>
                      <a:endParaRPr lang="es-ES"/>
                    </a:p>
                  </a:txBody>
                  <a:tcPr anchor="ctr"/>
                </a:tc>
                <a:tc>
                  <a:txBody>
                    <a:bodyPr/>
                    <a:lstStyle/>
                    <a:p>
                      <a:pPr>
                        <a:buNone/>
                      </a:pPr>
                      <a:r>
                        <a:rPr lang="es-ES"/>
                        <a:t>Irrelevante o un simple repositorio.</a:t>
                      </a:r>
                    </a:p>
                  </a:txBody>
                  <a:tcPr anchor="ctr"/>
                </a:tc>
                <a:tc>
                  <a:txBody>
                    <a:bodyPr/>
                    <a:lstStyle/>
                    <a:p>
                      <a:pPr>
                        <a:buNone/>
                      </a:pPr>
                      <a:r>
                        <a:rPr lang="es-ES" dirty="0"/>
                        <a:t>Un </a:t>
                      </a:r>
                      <a:r>
                        <a:rPr lang="es-ES" b="1" dirty="0"/>
                        <a:t>motor de respuestas fácticas</a:t>
                      </a:r>
                      <a:r>
                        <a:rPr lang="es-ES" dirty="0"/>
                        <a:t>, liberando al humano para el </a:t>
                      </a:r>
                      <a:r>
                        <a:rPr lang="es-ES" b="1" dirty="0"/>
                        <a:t>pensamiento crítico</a:t>
                      </a:r>
                      <a:r>
                        <a:rPr lang="es-ES" dirty="0"/>
                        <a:t>.</a:t>
                      </a:r>
                    </a:p>
                  </a:txBody>
                  <a:tcPr anchor="ctr"/>
                </a:tc>
                <a:extLst>
                  <a:ext uri="{0D108BD9-81ED-4DB2-BD59-A6C34878D82A}">
                    <a16:rowId xmlns:a16="http://schemas.microsoft.com/office/drawing/2014/main" val="1294267960"/>
                  </a:ext>
                </a:extLst>
              </a:tr>
            </a:tbl>
          </a:graphicData>
        </a:graphic>
      </p:graphicFrame>
      <p:sp>
        <p:nvSpPr>
          <p:cNvPr id="5" name="CuadroTexto 4">
            <a:extLst>
              <a:ext uri="{FF2B5EF4-FFF2-40B4-BE49-F238E27FC236}">
                <a16:creationId xmlns:a16="http://schemas.microsoft.com/office/drawing/2014/main" id="{2E5F44A3-7E25-8B3A-49C9-BC02A9D22EF5}"/>
              </a:ext>
            </a:extLst>
          </p:cNvPr>
          <p:cNvSpPr txBox="1"/>
          <p:nvPr/>
        </p:nvSpPr>
        <p:spPr>
          <a:xfrm>
            <a:off x="62288" y="53596"/>
            <a:ext cx="12067424" cy="1322863"/>
          </a:xfrm>
          <a:prstGeom prst="rect">
            <a:avLst/>
          </a:prstGeom>
          <a:solidFill>
            <a:srgbClr val="75A5E3"/>
          </a:solid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196B24">
                    <a:lumMod val="60000"/>
                    <a:lumOff val="40000"/>
                  </a:srgbClr>
                </a:solidFill>
                <a:effectLst/>
                <a:uLnTx/>
                <a:uFillTx/>
                <a:latin typeface="-apple-system"/>
                <a:ea typeface="+mn-ea"/>
                <a:cs typeface="+mn-cs"/>
              </a:rPr>
              <a:t>                                                        </a:t>
            </a: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La IA </a:t>
            </a:r>
            <a:r>
              <a:rPr kumimoji="0" lang="es-ES" sz="2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cambia </a:t>
            </a: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la forma en que los humanos </a:t>
            </a:r>
            <a:r>
              <a:rPr kumimoji="0" lang="es-ES" sz="2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interactúan con la información </a:t>
            </a: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y, por ende, </a:t>
            </a:r>
            <a:r>
              <a:rPr kumimoji="0" lang="es-ES" sz="2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el valor de ser un experto</a:t>
            </a: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a:t>
            </a:r>
            <a:endParaRPr kumimoji="0" lang="es-ES" sz="32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0599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5281A18-7968-CFEB-298D-8C812E0F9BF3}"/>
              </a:ext>
            </a:extLst>
          </p:cNvPr>
          <p:cNvPicPr>
            <a:picLocks noChangeAspect="1"/>
          </p:cNvPicPr>
          <p:nvPr/>
        </p:nvPicPr>
        <p:blipFill>
          <a:blip r:embed="rId2"/>
          <a:stretch>
            <a:fillRect/>
          </a:stretch>
        </p:blipFill>
        <p:spPr>
          <a:xfrm>
            <a:off x="730898" y="0"/>
            <a:ext cx="10730204" cy="6858000"/>
          </a:xfrm>
          <a:prstGeom prst="rect">
            <a:avLst/>
          </a:prstGeom>
        </p:spPr>
      </p:pic>
      <p:sp>
        <p:nvSpPr>
          <p:cNvPr id="4" name="CuadroTexto 3">
            <a:extLst>
              <a:ext uri="{FF2B5EF4-FFF2-40B4-BE49-F238E27FC236}">
                <a16:creationId xmlns:a16="http://schemas.microsoft.com/office/drawing/2014/main" id="{C5A9CA5E-65DA-B85F-41F8-267FF75A8806}"/>
              </a:ext>
            </a:extLst>
          </p:cNvPr>
          <p:cNvSpPr txBox="1"/>
          <p:nvPr/>
        </p:nvSpPr>
        <p:spPr>
          <a:xfrm>
            <a:off x="1306286" y="6507678"/>
            <a:ext cx="9773392" cy="369332"/>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4179AB9B-2479-36C3-DA96-8B841BE71CB0}"/>
              </a:ext>
            </a:extLst>
          </p:cNvPr>
          <p:cNvPicPr>
            <a:picLocks noChangeAspect="1"/>
          </p:cNvPicPr>
          <p:nvPr/>
        </p:nvPicPr>
        <p:blipFill>
          <a:blip r:embed="rId3"/>
          <a:stretch>
            <a:fillRect/>
          </a:stretch>
        </p:blipFill>
        <p:spPr>
          <a:xfrm>
            <a:off x="9875319" y="188653"/>
            <a:ext cx="2316681" cy="762066"/>
          </a:xfrm>
          <a:prstGeom prst="rect">
            <a:avLst/>
          </a:prstGeom>
        </p:spPr>
      </p:pic>
    </p:spTree>
    <p:extLst>
      <p:ext uri="{BB962C8B-B14F-4D97-AF65-F5344CB8AC3E}">
        <p14:creationId xmlns:p14="http://schemas.microsoft.com/office/powerpoint/2010/main" val="464454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4317814-624B-6C31-2B03-A4B298368757}"/>
              </a:ext>
            </a:extLst>
          </p:cNvPr>
          <p:cNvPicPr>
            <a:picLocks noChangeAspect="1"/>
          </p:cNvPicPr>
          <p:nvPr/>
        </p:nvPicPr>
        <p:blipFill>
          <a:blip r:embed="rId2"/>
          <a:stretch>
            <a:fillRect/>
          </a:stretch>
        </p:blipFill>
        <p:spPr>
          <a:xfrm>
            <a:off x="680281" y="275785"/>
            <a:ext cx="10831437" cy="6306430"/>
          </a:xfrm>
          <a:prstGeom prst="rect">
            <a:avLst/>
          </a:prstGeom>
        </p:spPr>
      </p:pic>
      <p:pic>
        <p:nvPicPr>
          <p:cNvPr id="2" name="Imagen 1">
            <a:extLst>
              <a:ext uri="{FF2B5EF4-FFF2-40B4-BE49-F238E27FC236}">
                <a16:creationId xmlns:a16="http://schemas.microsoft.com/office/drawing/2014/main" id="{7B5F0B58-EEFF-EBD0-9B37-98760E63A3C1}"/>
              </a:ext>
            </a:extLst>
          </p:cNvPr>
          <p:cNvPicPr>
            <a:picLocks noChangeAspect="1"/>
          </p:cNvPicPr>
          <p:nvPr/>
        </p:nvPicPr>
        <p:blipFill>
          <a:blip r:embed="rId3"/>
          <a:stretch>
            <a:fillRect/>
          </a:stretch>
        </p:blipFill>
        <p:spPr>
          <a:xfrm>
            <a:off x="9875319" y="6201182"/>
            <a:ext cx="2316681" cy="762066"/>
          </a:xfrm>
          <a:prstGeom prst="rect">
            <a:avLst/>
          </a:prstGeom>
        </p:spPr>
      </p:pic>
    </p:spTree>
    <p:extLst>
      <p:ext uri="{BB962C8B-B14F-4D97-AF65-F5344CB8AC3E}">
        <p14:creationId xmlns:p14="http://schemas.microsoft.com/office/powerpoint/2010/main" val="7005431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F739C-BA5F-97FC-8BD1-0B5C3491723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25B885AF-E3C0-5791-E866-004FDBD8A08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2" name="Título 1">
            <a:extLst>
              <a:ext uri="{FF2B5EF4-FFF2-40B4-BE49-F238E27FC236}">
                <a16:creationId xmlns:a16="http://schemas.microsoft.com/office/drawing/2014/main" id="{B7197200-C659-9CC8-54E1-95440DEE82F1}"/>
              </a:ext>
            </a:extLst>
          </p:cNvPr>
          <p:cNvSpPr>
            <a:spLocks noGrp="1"/>
          </p:cNvSpPr>
          <p:nvPr>
            <p:ph type="title"/>
          </p:nvPr>
        </p:nvSpPr>
        <p:spPr>
          <a:xfrm>
            <a:off x="838200" y="88796"/>
            <a:ext cx="10515600" cy="693207"/>
          </a:xfrm>
        </p:spPr>
        <p:txBody>
          <a:bodyPr>
            <a:normAutofit fontScale="90000"/>
          </a:bodyPr>
          <a:lstStyle/>
          <a:p>
            <a:pPr algn="ctr"/>
            <a:r>
              <a:rPr lang="es-ES" dirty="0"/>
              <a:t>Gestión Transdisciplinaria: </a:t>
            </a:r>
            <a:r>
              <a:rPr lang="es-ES" dirty="0">
                <a:highlight>
                  <a:srgbClr val="00FFFF"/>
                </a:highlight>
              </a:rPr>
              <a:t>Consensos</a:t>
            </a:r>
          </a:p>
        </p:txBody>
      </p:sp>
      <p:sp>
        <p:nvSpPr>
          <p:cNvPr id="4" name="Marcador de contenido 3">
            <a:extLst>
              <a:ext uri="{FF2B5EF4-FFF2-40B4-BE49-F238E27FC236}">
                <a16:creationId xmlns:a16="http://schemas.microsoft.com/office/drawing/2014/main" id="{137BCF0B-7D51-6F25-2D50-E5153D80DDFE}"/>
              </a:ext>
            </a:extLst>
          </p:cNvPr>
          <p:cNvSpPr>
            <a:spLocks noGrp="1"/>
          </p:cNvSpPr>
          <p:nvPr>
            <p:ph idx="1"/>
          </p:nvPr>
        </p:nvSpPr>
        <p:spPr>
          <a:xfrm>
            <a:off x="838200" y="869517"/>
            <a:ext cx="10515600" cy="5717549"/>
          </a:xfrm>
        </p:spPr>
        <p:txBody>
          <a:bodyPr>
            <a:normAutofit fontScale="70000" lnSpcReduction="20000"/>
          </a:bodyPr>
          <a:lstStyle/>
          <a:p>
            <a:pPr>
              <a:lnSpc>
                <a:spcPct val="120000"/>
              </a:lnSpc>
              <a:buNone/>
            </a:pPr>
            <a:r>
              <a:rPr lang="es-ES" sz="2600" dirty="0"/>
              <a:t>La gestión transdisciplinaria requiere que diferentes campos de </a:t>
            </a:r>
            <a:r>
              <a:rPr lang="es-ES" sz="2600" i="1" dirty="0" err="1"/>
              <a:t>expertise</a:t>
            </a:r>
            <a:r>
              <a:rPr lang="es-ES" sz="2600" dirty="0"/>
              <a:t> colaboren para resolver problemas complejos. </a:t>
            </a:r>
          </a:p>
          <a:p>
            <a:pPr>
              <a:lnSpc>
                <a:spcPct val="120000"/>
              </a:lnSpc>
              <a:buNone/>
            </a:pPr>
            <a:r>
              <a:rPr lang="es-ES" sz="2600" dirty="0"/>
              <a:t>El paso a la mayéutica tiene los siguientes impactos:</a:t>
            </a:r>
          </a:p>
          <a:p>
            <a:pPr>
              <a:lnSpc>
                <a:spcPct val="120000"/>
              </a:lnSpc>
              <a:buFont typeface="Arial" panose="020B0604020202020204" pitchFamily="34" charset="0"/>
              <a:buChar char="•"/>
            </a:pPr>
            <a:r>
              <a:rPr lang="es-ES" sz="2600" b="1" dirty="0">
                <a:highlight>
                  <a:srgbClr val="00FF00"/>
                </a:highlight>
              </a:rPr>
              <a:t>Eliminación de Barreras de Conocimiento</a:t>
            </a:r>
            <a:r>
              <a:rPr lang="es-ES" sz="2600" b="1" dirty="0"/>
              <a:t>:</a:t>
            </a:r>
            <a:r>
              <a:rPr lang="es-ES" sz="2600" dirty="0"/>
              <a:t> La IA </a:t>
            </a:r>
            <a:r>
              <a:rPr lang="es-ES" sz="2600" b="1" dirty="0"/>
              <a:t>nivela el campo de juego fáctico</a:t>
            </a:r>
            <a:r>
              <a:rPr lang="es-ES" sz="2600" dirty="0"/>
              <a:t>. </a:t>
            </a:r>
          </a:p>
          <a:p>
            <a:pPr>
              <a:lnSpc>
                <a:spcPct val="120000"/>
              </a:lnSpc>
              <a:buFont typeface="Arial" panose="020B0604020202020204" pitchFamily="34" charset="0"/>
              <a:buChar char="•"/>
            </a:pPr>
            <a:r>
              <a:rPr lang="es-ES" sz="2600" dirty="0"/>
              <a:t>Un gestor sin formación médica puede acceder rápidamente a la evidencia clínica (gracias a la IA) para dialogar con el médico. </a:t>
            </a:r>
          </a:p>
          <a:p>
            <a:pPr>
              <a:lnSpc>
                <a:spcPct val="120000"/>
              </a:lnSpc>
              <a:buFont typeface="Arial" panose="020B0604020202020204" pitchFamily="34" charset="0"/>
              <a:buChar char="•"/>
            </a:pPr>
            <a:r>
              <a:rPr lang="es-ES" sz="2600" dirty="0"/>
              <a:t>Esto </a:t>
            </a:r>
            <a:r>
              <a:rPr lang="es-ES" sz="2600" b="1" dirty="0">
                <a:highlight>
                  <a:srgbClr val="00FFFF"/>
                </a:highlight>
              </a:rPr>
              <a:t>facilita la comunicación</a:t>
            </a:r>
            <a:r>
              <a:rPr lang="es-ES" sz="2600" dirty="0">
                <a:highlight>
                  <a:srgbClr val="00FFFF"/>
                </a:highlight>
              </a:rPr>
              <a:t> </a:t>
            </a:r>
            <a:r>
              <a:rPr lang="es-ES" sz="2600" dirty="0"/>
              <a:t>y la comprensión mutua entre el gestor (economista), el tecnólogo (ingeniero), el clínico (médico) y las restantes partes interesadas</a:t>
            </a:r>
          </a:p>
          <a:p>
            <a:pPr>
              <a:lnSpc>
                <a:spcPct val="120000"/>
              </a:lnSpc>
              <a:buFont typeface="Arial" panose="020B0604020202020204" pitchFamily="34" charset="0"/>
              <a:buChar char="•"/>
            </a:pPr>
            <a:r>
              <a:rPr lang="es-ES" sz="2600" b="1" dirty="0">
                <a:highlight>
                  <a:srgbClr val="FFFF00"/>
                </a:highlight>
              </a:rPr>
              <a:t>Foco en el Problema, no en la Disciplina</a:t>
            </a:r>
            <a:r>
              <a:rPr lang="es-ES" sz="2600" b="1" dirty="0"/>
              <a:t>:</a:t>
            </a:r>
            <a:r>
              <a:rPr lang="es-ES" sz="2600" dirty="0"/>
              <a:t> En lugar de que cada disciplina se preocupe por "defender su territorio de conocimiento" (enciclopedismo), todos se centran en la </a:t>
            </a:r>
            <a:r>
              <a:rPr lang="es-ES" sz="2600" b="1" dirty="0"/>
              <a:t>formulación de la pregunta crítica</a:t>
            </a:r>
            <a:r>
              <a:rPr lang="es-ES" sz="2600" dirty="0"/>
              <a:t> a la IA. </a:t>
            </a:r>
          </a:p>
          <a:p>
            <a:pPr marL="0" indent="0">
              <a:lnSpc>
                <a:spcPct val="120000"/>
              </a:lnSpc>
              <a:buNone/>
            </a:pPr>
            <a:r>
              <a:rPr lang="es-ES" dirty="0"/>
              <a:t>Ejemplo: La pregunta ya no es </a:t>
            </a:r>
            <a:r>
              <a:rPr lang="es-ES" i="1" dirty="0">
                <a:solidFill>
                  <a:srgbClr val="FF0000"/>
                </a:solidFill>
              </a:rPr>
              <a:t>"¿Qué dice la ley 350 sobre esta prestación?"</a:t>
            </a:r>
            <a:r>
              <a:rPr lang="es-ES" dirty="0">
                <a:solidFill>
                  <a:srgbClr val="FF0000"/>
                </a:solidFill>
              </a:rPr>
              <a:t> </a:t>
            </a:r>
            <a:r>
              <a:rPr lang="es-ES" dirty="0"/>
              <a:t>(enciclopedismo), sino </a:t>
            </a:r>
            <a:r>
              <a:rPr lang="es-ES" b="1" i="1" dirty="0">
                <a:solidFill>
                  <a:srgbClr val="0070C0"/>
                </a:solidFill>
              </a:rPr>
              <a:t>"Dadas las restricciones presupuestarias y la evidencia de CONETEC, ¿cuál es la mejor opción terapéutica que maximiza la equidad territorial?"</a:t>
            </a:r>
            <a:r>
              <a:rPr lang="es-ES" b="1" dirty="0">
                <a:solidFill>
                  <a:srgbClr val="0070C0"/>
                </a:solidFill>
              </a:rPr>
              <a:t> </a:t>
            </a:r>
            <a:r>
              <a:rPr lang="es-ES" dirty="0"/>
              <a:t>(mayéutica transdisciplinaria).</a:t>
            </a:r>
          </a:p>
          <a:p>
            <a:pPr marL="0" indent="0">
              <a:buNone/>
            </a:pPr>
            <a:r>
              <a:rPr lang="es-ES" dirty="0"/>
              <a:t>.</a:t>
            </a:r>
          </a:p>
          <a:p>
            <a:pPr marL="0" indent="0">
              <a:buNone/>
            </a:pPr>
            <a:endParaRPr lang="es-ES" dirty="0"/>
          </a:p>
        </p:txBody>
      </p:sp>
    </p:spTree>
    <p:extLst>
      <p:ext uri="{BB962C8B-B14F-4D97-AF65-F5344CB8AC3E}">
        <p14:creationId xmlns:p14="http://schemas.microsoft.com/office/powerpoint/2010/main" val="38149033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A466FCC-26A6-AD0C-513D-472AAABEC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ítulo 1">
            <a:extLst>
              <a:ext uri="{FF2B5EF4-FFF2-40B4-BE49-F238E27FC236}">
                <a16:creationId xmlns:a16="http://schemas.microsoft.com/office/drawing/2014/main" id="{C020828D-4D8C-036B-6320-944D05191F74}"/>
              </a:ext>
            </a:extLst>
          </p:cNvPr>
          <p:cNvSpPr>
            <a:spLocks noGrp="1"/>
          </p:cNvSpPr>
          <p:nvPr>
            <p:ph type="title"/>
          </p:nvPr>
        </p:nvSpPr>
        <p:spPr>
          <a:xfrm>
            <a:off x="1464420" y="258631"/>
            <a:ext cx="9721322" cy="801290"/>
          </a:xfrm>
        </p:spPr>
        <p:txBody>
          <a:bodyPr>
            <a:normAutofit/>
          </a:bodyPr>
          <a:lstStyle/>
          <a:p>
            <a:r>
              <a:rPr lang="es-ES" sz="3200" b="1" dirty="0"/>
              <a:t>Kaiser Permanente </a:t>
            </a:r>
            <a:r>
              <a:rPr lang="es-ES" sz="3200" b="1" dirty="0" err="1"/>
              <a:t>Intelligent</a:t>
            </a:r>
            <a:r>
              <a:rPr lang="es-ES" sz="3200" b="1" dirty="0"/>
              <a:t> </a:t>
            </a:r>
            <a:r>
              <a:rPr lang="es-ES" sz="3200" b="1" dirty="0" err="1"/>
              <a:t>Navigator</a:t>
            </a:r>
            <a:r>
              <a:rPr lang="es-ES" sz="3200" b="1" dirty="0"/>
              <a:t> (KPIN</a:t>
            </a:r>
            <a:r>
              <a:rPr lang="es-ES" sz="2000" b="1" dirty="0"/>
              <a:t>)</a:t>
            </a:r>
            <a:endParaRPr lang="es-ES" sz="2000" dirty="0"/>
          </a:p>
        </p:txBody>
      </p:sp>
      <p:graphicFrame>
        <p:nvGraphicFramePr>
          <p:cNvPr id="5" name="Marcador de contenido 2">
            <a:extLst>
              <a:ext uri="{FF2B5EF4-FFF2-40B4-BE49-F238E27FC236}">
                <a16:creationId xmlns:a16="http://schemas.microsoft.com/office/drawing/2014/main" id="{CABC8BBA-9268-809A-C297-EB3494F0F5FE}"/>
              </a:ext>
            </a:extLst>
          </p:cNvPr>
          <p:cNvGraphicFramePr>
            <a:graphicFrameLocks noGrp="1"/>
          </p:cNvGraphicFramePr>
          <p:nvPr>
            <p:ph idx="1"/>
          </p:nvPr>
        </p:nvGraphicFramePr>
        <p:xfrm>
          <a:off x="4021483" y="1252728"/>
          <a:ext cx="7536203" cy="4768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Gestión remota de pacientes crónicos, clave para atención médica ...">
            <a:extLst>
              <a:ext uri="{FF2B5EF4-FFF2-40B4-BE49-F238E27FC236}">
                <a16:creationId xmlns:a16="http://schemas.microsoft.com/office/drawing/2014/main" id="{5BB4FE50-BE05-9A9A-9A87-3683DC201429}"/>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59657" y="1671782"/>
            <a:ext cx="3885133" cy="3131128"/>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84BCBD71-9AC7-CFE9-9390-4728E58939D2}"/>
              </a:ext>
            </a:extLst>
          </p:cNvPr>
          <p:cNvPicPr>
            <a:picLocks noChangeAspect="1"/>
          </p:cNvPicPr>
          <p:nvPr/>
        </p:nvPicPr>
        <p:blipFill>
          <a:blip r:embed="rId8"/>
          <a:stretch>
            <a:fillRect/>
          </a:stretch>
        </p:blipFill>
        <p:spPr>
          <a:xfrm>
            <a:off x="9712859" y="6020832"/>
            <a:ext cx="2316681" cy="762066"/>
          </a:xfrm>
          <a:prstGeom prst="rect">
            <a:avLst/>
          </a:prstGeom>
        </p:spPr>
      </p:pic>
    </p:spTree>
    <p:extLst>
      <p:ext uri="{BB962C8B-B14F-4D97-AF65-F5344CB8AC3E}">
        <p14:creationId xmlns:p14="http://schemas.microsoft.com/office/powerpoint/2010/main" val="2756753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C1AA517C-C970-AC7F-05FA-EAB1B1A31613}"/>
              </a:ext>
            </a:extLst>
          </p:cNvPr>
          <p:cNvSpPr>
            <a:spLocks noGrp="1"/>
          </p:cNvSpPr>
          <p:nvPr>
            <p:ph type="title"/>
          </p:nvPr>
        </p:nvSpPr>
        <p:spPr>
          <a:xfrm>
            <a:off x="145143" y="548640"/>
            <a:ext cx="4629976" cy="5431536"/>
          </a:xfrm>
        </p:spPr>
        <p:txBody>
          <a:bodyPr>
            <a:normAutofit/>
          </a:bodyPr>
          <a:lstStyle/>
          <a:p>
            <a:r>
              <a:rPr kumimoji="0" lang="es-ES" sz="3400" b="0" i="0" u="none" strike="noStrike" kern="1200" cap="none" spc="0" normalizeH="0" baseline="0" noProof="0" dirty="0">
                <a:ln>
                  <a:noFill/>
                </a:ln>
                <a:effectLst/>
                <a:uLnTx/>
                <a:uFillTx/>
                <a:latin typeface="-apple-system"/>
                <a:ea typeface="+mn-ea"/>
                <a:cs typeface="+mn-cs"/>
              </a:rPr>
              <a:t>Google </a:t>
            </a:r>
            <a:r>
              <a:rPr kumimoji="0" lang="es-ES" sz="3400" b="0" i="0" u="none" strike="noStrike" kern="1200" cap="none" spc="0" normalizeH="0" baseline="0" noProof="0" dirty="0" err="1">
                <a:ln>
                  <a:noFill/>
                </a:ln>
                <a:effectLst/>
                <a:uLnTx/>
                <a:uFillTx/>
                <a:latin typeface="-apple-system"/>
                <a:ea typeface="+mn-ea"/>
                <a:cs typeface="+mn-cs"/>
              </a:rPr>
              <a:t>Research</a:t>
            </a:r>
            <a:r>
              <a:rPr kumimoji="0" lang="es-ES" sz="3400" b="0" i="0" u="none" strike="noStrike" kern="1200" cap="none" spc="0" normalizeH="0" baseline="0" noProof="0" dirty="0">
                <a:ln>
                  <a:noFill/>
                </a:ln>
                <a:effectLst/>
                <a:uLnTx/>
                <a:uFillTx/>
                <a:latin typeface="-apple-system"/>
                <a:ea typeface="+mn-ea"/>
                <a:cs typeface="+mn-cs"/>
              </a:rPr>
              <a:t> con el Personal </a:t>
            </a:r>
            <a:r>
              <a:rPr kumimoji="0" lang="es-ES" sz="3400" b="0" i="0" u="none" strike="noStrike" kern="1200" cap="none" spc="0" normalizeH="0" baseline="0" noProof="0" dirty="0" err="1">
                <a:ln>
                  <a:noFill/>
                </a:ln>
                <a:effectLst/>
                <a:uLnTx/>
                <a:uFillTx/>
                <a:latin typeface="-apple-system"/>
                <a:ea typeface="+mn-ea"/>
                <a:cs typeface="+mn-cs"/>
              </a:rPr>
              <a:t>Health</a:t>
            </a:r>
            <a:r>
              <a:rPr kumimoji="0" lang="es-ES" sz="3400" b="0" i="0" u="none" strike="noStrike" kern="1200" cap="none" spc="0" normalizeH="0" baseline="0" noProof="0" dirty="0">
                <a:ln>
                  <a:noFill/>
                </a:ln>
                <a:effectLst/>
                <a:uLnTx/>
                <a:uFillTx/>
                <a:latin typeface="-apple-system"/>
                <a:ea typeface="+mn-ea"/>
                <a:cs typeface="+mn-cs"/>
              </a:rPr>
              <a:t> </a:t>
            </a:r>
            <a:r>
              <a:rPr kumimoji="0" lang="es-ES" sz="3400" b="0" i="0" u="none" strike="noStrike" kern="1200" cap="none" spc="0" normalizeH="0" baseline="0" noProof="0" dirty="0" err="1">
                <a:ln>
                  <a:noFill/>
                </a:ln>
                <a:effectLst/>
                <a:uLnTx/>
                <a:uFillTx/>
                <a:latin typeface="-apple-system"/>
                <a:ea typeface="+mn-ea"/>
                <a:cs typeface="+mn-cs"/>
              </a:rPr>
              <a:t>Agent</a:t>
            </a:r>
            <a:r>
              <a:rPr kumimoji="0" lang="es-ES" sz="3400" b="0" i="0" u="none" strike="noStrike" kern="1200" cap="none" spc="0" normalizeH="0" baseline="0" noProof="0" dirty="0">
                <a:ln>
                  <a:noFill/>
                </a:ln>
                <a:effectLst/>
                <a:uLnTx/>
                <a:uFillTx/>
                <a:latin typeface="-apple-system"/>
                <a:ea typeface="+mn-ea"/>
                <a:cs typeface="+mn-cs"/>
              </a:rPr>
              <a:t> (PHA): </a:t>
            </a:r>
            <a:br>
              <a:rPr kumimoji="0" lang="es-ES" sz="3400" b="0" i="0" u="none" strike="noStrike" kern="1200" cap="none" spc="0" normalizeH="0" baseline="0" noProof="0" dirty="0">
                <a:ln>
                  <a:noFill/>
                </a:ln>
                <a:effectLst/>
                <a:uLnTx/>
                <a:uFillTx/>
                <a:latin typeface="-apple-system"/>
                <a:ea typeface="+mn-ea"/>
                <a:cs typeface="+mn-cs"/>
              </a:rPr>
            </a:br>
            <a:r>
              <a:rPr kumimoji="0" lang="es-ES" sz="3400" b="0" i="0" u="none" strike="noStrike" kern="1200" cap="none" spc="0" normalizeH="0" baseline="0" noProof="0" dirty="0">
                <a:ln>
                  <a:noFill/>
                </a:ln>
                <a:effectLst/>
                <a:uLnTx/>
                <a:uFillTx/>
                <a:latin typeface="-apple-system"/>
                <a:ea typeface="+mn-ea"/>
                <a:cs typeface="+mn-cs"/>
              </a:rPr>
              <a:t>1) Toman decisiones explícitas</a:t>
            </a:r>
            <a:br>
              <a:rPr kumimoji="0" lang="es-ES" sz="3400" b="0" i="0" u="none" strike="noStrike" kern="1200" cap="none" spc="0" normalizeH="0" baseline="0" noProof="0" dirty="0">
                <a:ln>
                  <a:noFill/>
                </a:ln>
                <a:effectLst/>
                <a:uLnTx/>
                <a:uFillTx/>
                <a:latin typeface="-apple-system"/>
                <a:ea typeface="+mn-ea"/>
                <a:cs typeface="+mn-cs"/>
              </a:rPr>
            </a:br>
            <a:r>
              <a:rPr kumimoji="0" lang="es-ES" sz="3400" b="0" i="0" u="none" strike="noStrike" kern="1200" cap="none" spc="0" normalizeH="0" baseline="0" noProof="0" dirty="0">
                <a:ln>
                  <a:noFill/>
                </a:ln>
                <a:effectLst/>
                <a:uLnTx/>
                <a:uFillTx/>
                <a:latin typeface="-apple-system"/>
                <a:ea typeface="+mn-ea"/>
                <a:cs typeface="+mn-cs"/>
              </a:rPr>
              <a:t>2) Seguimiento de estados </a:t>
            </a:r>
            <a:br>
              <a:rPr kumimoji="0" lang="es-ES" sz="3400" b="0" i="0" u="none" strike="noStrike" kern="1200" cap="none" spc="0" normalizeH="0" baseline="0" noProof="0" dirty="0">
                <a:ln>
                  <a:noFill/>
                </a:ln>
                <a:effectLst/>
                <a:uLnTx/>
                <a:uFillTx/>
                <a:latin typeface="-apple-system"/>
                <a:ea typeface="+mn-ea"/>
                <a:cs typeface="+mn-cs"/>
              </a:rPr>
            </a:br>
            <a:r>
              <a:rPr kumimoji="0" lang="es-ES" sz="3400" b="0" i="0" u="none" strike="noStrike" kern="1200" cap="none" spc="0" normalizeH="0" baseline="0" noProof="0" dirty="0">
                <a:ln>
                  <a:noFill/>
                </a:ln>
                <a:effectLst/>
                <a:uLnTx/>
                <a:uFillTx/>
                <a:latin typeface="-apple-system"/>
                <a:ea typeface="+mn-ea"/>
                <a:cs typeface="+mn-cs"/>
              </a:rPr>
              <a:t>3) Orientados a la Acción</a:t>
            </a:r>
            <a:endParaRPr lang="es-ES" sz="3400" dirty="0"/>
          </a:p>
        </p:txBody>
      </p:sp>
      <p:sp>
        <p:nvSpPr>
          <p:cNvPr id="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Marcador de contenido 2">
            <a:extLst>
              <a:ext uri="{FF2B5EF4-FFF2-40B4-BE49-F238E27FC236}">
                <a16:creationId xmlns:a16="http://schemas.microsoft.com/office/drawing/2014/main" id="{30887DAE-731E-2068-B8B0-CA25A1119362}"/>
              </a:ext>
            </a:extLst>
          </p:cNvPr>
          <p:cNvSpPr>
            <a:spLocks noGrp="1"/>
          </p:cNvSpPr>
          <p:nvPr>
            <p:ph idx="1"/>
          </p:nvPr>
        </p:nvSpPr>
        <p:spPr>
          <a:xfrm>
            <a:off x="5126418" y="129308"/>
            <a:ext cx="6816385" cy="6326909"/>
          </a:xfrm>
        </p:spPr>
        <p:txBody>
          <a:bodyPr anchor="ctr">
            <a:normAutofit fontScale="92500" lnSpcReduction="10000"/>
          </a:bodyPr>
          <a:lstStyle/>
          <a:p>
            <a:pPr marL="0" indent="0">
              <a:buNone/>
            </a:pPr>
            <a:br>
              <a:rPr lang="es-ES" sz="1700" b="0" i="0" dirty="0">
                <a:effectLst/>
                <a:latin typeface="-apple-system"/>
              </a:rPr>
            </a:br>
            <a:r>
              <a:rPr lang="es-ES" sz="2400" b="0" i="0" dirty="0">
                <a:effectLst/>
                <a:latin typeface="-apple-system"/>
              </a:rPr>
              <a:t>El sistema divide el soporte en tres roles clave, </a:t>
            </a:r>
            <a:br>
              <a:rPr lang="es-ES" sz="2400" b="0" i="0" dirty="0">
                <a:effectLst/>
                <a:latin typeface="-apple-system"/>
              </a:rPr>
            </a:br>
            <a:r>
              <a:rPr lang="es-ES" sz="2400" b="0" i="0" dirty="0">
                <a:effectLst/>
                <a:latin typeface="-apple-system"/>
              </a:rPr>
              <a:t>cada uno a cargo de un agente específico:</a:t>
            </a:r>
            <a:br>
              <a:rPr lang="es-ES" sz="2400" b="0" i="0" dirty="0">
                <a:effectLst/>
                <a:latin typeface="-apple-system"/>
              </a:rPr>
            </a:br>
            <a:br>
              <a:rPr lang="es-ES" sz="2400" b="0" i="0" dirty="0">
                <a:effectLst/>
                <a:latin typeface="-apple-system"/>
              </a:rPr>
            </a:br>
            <a:r>
              <a:rPr lang="es-ES" sz="2400" b="0" i="0" dirty="0">
                <a:effectLst/>
                <a:latin typeface="-apple-system"/>
              </a:rPr>
              <a:t>1️⃣ Agente de ciencia de datos</a:t>
            </a:r>
            <a:br>
              <a:rPr lang="es-ES" sz="2400" b="0" i="0" dirty="0">
                <a:effectLst/>
                <a:latin typeface="-apple-system"/>
              </a:rPr>
            </a:br>
            <a:r>
              <a:rPr lang="es-ES" sz="2400" b="0" i="0" dirty="0">
                <a:effectLst/>
                <a:latin typeface="-apple-system"/>
              </a:rPr>
              <a:t>Interpreta datos de wearables, análisis de sangre y cuestionarios</a:t>
            </a:r>
            <a:br>
              <a:rPr lang="es-ES" sz="2400" b="0" i="0" dirty="0">
                <a:effectLst/>
                <a:latin typeface="-apple-system"/>
              </a:rPr>
            </a:br>
            <a:r>
              <a:rPr lang="es-ES" sz="2400" b="0" i="0" dirty="0">
                <a:effectLst/>
                <a:latin typeface="-apple-system"/>
              </a:rPr>
              <a:t>→ Entrega métricas y patrones precisos</a:t>
            </a:r>
            <a:br>
              <a:rPr lang="es-ES" sz="2400" b="0" i="0" dirty="0">
                <a:effectLst/>
                <a:latin typeface="-apple-system"/>
              </a:rPr>
            </a:br>
            <a:br>
              <a:rPr lang="es-ES" sz="2400" b="0" i="0" dirty="0">
                <a:effectLst/>
                <a:latin typeface="-apple-system"/>
              </a:rPr>
            </a:br>
            <a:r>
              <a:rPr lang="es-ES" sz="2400" b="0" i="0" dirty="0">
                <a:effectLst/>
                <a:latin typeface="-apple-system"/>
              </a:rPr>
              <a:t>2️⃣ Agente experto en salud</a:t>
            </a:r>
            <a:br>
              <a:rPr lang="es-ES" sz="2400" b="0" i="0" dirty="0">
                <a:effectLst/>
                <a:latin typeface="-apple-system"/>
              </a:rPr>
            </a:br>
            <a:r>
              <a:rPr lang="es-ES" sz="2400" b="0" i="0" dirty="0">
                <a:effectLst/>
                <a:latin typeface="-apple-system"/>
              </a:rPr>
              <a:t>Relaciona los datos con conocimiento médico confiable</a:t>
            </a:r>
            <a:br>
              <a:rPr lang="es-ES" sz="2400" b="0" i="0" dirty="0">
                <a:effectLst/>
                <a:latin typeface="-apple-system"/>
              </a:rPr>
            </a:br>
            <a:r>
              <a:rPr lang="es-ES" sz="2400" b="0" i="0" dirty="0">
                <a:effectLst/>
                <a:latin typeface="-apple-system"/>
              </a:rPr>
              <a:t>→ Ofrece respuestas basadas en evidencia y análisis de riesgo</a:t>
            </a:r>
            <a:br>
              <a:rPr lang="es-ES" sz="2400" b="0" i="0" dirty="0">
                <a:effectLst/>
                <a:latin typeface="-apple-system"/>
              </a:rPr>
            </a:br>
            <a:br>
              <a:rPr lang="es-ES" sz="2400" b="0" i="0" dirty="0">
                <a:effectLst/>
                <a:latin typeface="-apple-system"/>
              </a:rPr>
            </a:br>
            <a:r>
              <a:rPr lang="es-ES" sz="2400" b="0" i="0" dirty="0">
                <a:effectLst/>
                <a:latin typeface="-apple-system"/>
              </a:rPr>
              <a:t>3️⃣ Agente coach de salud</a:t>
            </a:r>
            <a:br>
              <a:rPr lang="es-ES" sz="2400" b="0" i="0" dirty="0">
                <a:effectLst/>
                <a:latin typeface="-apple-system"/>
              </a:rPr>
            </a:br>
            <a:r>
              <a:rPr lang="es-ES" sz="2400" b="0" i="0" dirty="0">
                <a:effectLst/>
                <a:latin typeface="-apple-system"/>
              </a:rPr>
              <a:t>Acompaña con estrategias de comportamiento y metas personalizadas</a:t>
            </a:r>
            <a:br>
              <a:rPr lang="es-ES" sz="2400" b="0" i="0" dirty="0">
                <a:effectLst/>
                <a:latin typeface="-apple-system"/>
              </a:rPr>
            </a:br>
            <a:r>
              <a:rPr lang="es-ES" sz="2400" b="0" i="0" dirty="0">
                <a:effectLst/>
                <a:latin typeface="-apple-system"/>
              </a:rPr>
              <a:t>→ Convierte los </a:t>
            </a:r>
            <a:r>
              <a:rPr lang="es-ES" sz="2400" b="0" i="0" dirty="0" err="1">
                <a:effectLst/>
                <a:latin typeface="-apple-system"/>
              </a:rPr>
              <a:t>insights</a:t>
            </a:r>
            <a:r>
              <a:rPr lang="es-ES" sz="2400" b="0" i="0" dirty="0">
                <a:effectLst/>
                <a:latin typeface="-apple-system"/>
              </a:rPr>
              <a:t> en acción sostenible</a:t>
            </a:r>
            <a:br>
              <a:rPr lang="es-ES" sz="2400" b="0" i="0" dirty="0">
                <a:effectLst/>
                <a:latin typeface="-apple-system"/>
              </a:rPr>
            </a:br>
            <a:br>
              <a:rPr lang="es-ES" sz="2400" b="0" i="0" dirty="0">
                <a:effectLst/>
                <a:latin typeface="-apple-system"/>
              </a:rPr>
            </a:br>
            <a:r>
              <a:rPr lang="es-ES" sz="2400" b="0" i="0" dirty="0">
                <a:effectLst/>
                <a:latin typeface="-apple-system"/>
              </a:rPr>
              <a:t>Todos estos agentes se coordinan mediante un orquestador, que gestiona el contexto, la memoria y la adaptación continua</a:t>
            </a:r>
            <a:r>
              <a:rPr lang="es-ES" sz="1800" b="0" i="0" dirty="0">
                <a:effectLst/>
                <a:latin typeface="-apple-system"/>
              </a:rPr>
              <a:t>. ECOSISTEMAS DE AGENTES.</a:t>
            </a:r>
            <a:endParaRPr lang="es-ES" sz="1700" dirty="0"/>
          </a:p>
        </p:txBody>
      </p:sp>
      <p:pic>
        <p:nvPicPr>
          <p:cNvPr id="4" name="Imagen 3">
            <a:extLst>
              <a:ext uri="{FF2B5EF4-FFF2-40B4-BE49-F238E27FC236}">
                <a16:creationId xmlns:a16="http://schemas.microsoft.com/office/drawing/2014/main" id="{1236F06D-B34C-0517-9D4A-F81E01E0D219}"/>
              </a:ext>
            </a:extLst>
          </p:cNvPr>
          <p:cNvPicPr>
            <a:picLocks noChangeAspect="1"/>
          </p:cNvPicPr>
          <p:nvPr/>
        </p:nvPicPr>
        <p:blipFill>
          <a:blip r:embed="rId2"/>
          <a:stretch>
            <a:fillRect/>
          </a:stretch>
        </p:blipFill>
        <p:spPr>
          <a:xfrm>
            <a:off x="249197" y="5766750"/>
            <a:ext cx="2316681" cy="762066"/>
          </a:xfrm>
          <a:prstGeom prst="rect">
            <a:avLst/>
          </a:prstGeom>
        </p:spPr>
      </p:pic>
    </p:spTree>
    <p:extLst>
      <p:ext uri="{BB962C8B-B14F-4D97-AF65-F5344CB8AC3E}">
        <p14:creationId xmlns:p14="http://schemas.microsoft.com/office/powerpoint/2010/main" val="19012433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ED64E-2650-F78B-8C90-A47518EFABD8}"/>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F78117F8-2DF5-3A7A-6601-48F3CA40A58A}"/>
              </a:ext>
            </a:extLst>
          </p:cNvPr>
          <p:cNvPicPr>
            <a:picLocks noChangeAspect="1"/>
          </p:cNvPicPr>
          <p:nvPr/>
        </p:nvPicPr>
        <p:blipFill>
          <a:blip r:embed="rId2"/>
          <a:stretch>
            <a:fillRect/>
          </a:stretch>
        </p:blipFill>
        <p:spPr>
          <a:xfrm>
            <a:off x="0" y="69715"/>
            <a:ext cx="12192000" cy="6718570"/>
          </a:xfrm>
          <a:prstGeom prst="rect">
            <a:avLst/>
          </a:prstGeom>
        </p:spPr>
      </p:pic>
      <p:pic>
        <p:nvPicPr>
          <p:cNvPr id="2" name="Imagen 1">
            <a:extLst>
              <a:ext uri="{FF2B5EF4-FFF2-40B4-BE49-F238E27FC236}">
                <a16:creationId xmlns:a16="http://schemas.microsoft.com/office/drawing/2014/main" id="{48CA721C-010A-83A2-5B27-B7445A435F0C}"/>
              </a:ext>
            </a:extLst>
          </p:cNvPr>
          <p:cNvPicPr>
            <a:picLocks noChangeAspect="1"/>
          </p:cNvPicPr>
          <p:nvPr/>
        </p:nvPicPr>
        <p:blipFill>
          <a:blip r:embed="rId3"/>
          <a:stretch>
            <a:fillRect/>
          </a:stretch>
        </p:blipFill>
        <p:spPr>
          <a:xfrm>
            <a:off x="9875319" y="3788195"/>
            <a:ext cx="2316681" cy="762066"/>
          </a:xfrm>
          <a:prstGeom prst="rect">
            <a:avLst/>
          </a:prstGeom>
        </p:spPr>
      </p:pic>
    </p:spTree>
    <p:extLst>
      <p:ext uri="{BB962C8B-B14F-4D97-AF65-F5344CB8AC3E}">
        <p14:creationId xmlns:p14="http://schemas.microsoft.com/office/powerpoint/2010/main" val="19995588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E91ED917-C8C9-43F6-EB83-BC52FB6364AF}"/>
              </a:ext>
            </a:extLst>
          </p:cNvPr>
          <p:cNvGraphicFramePr>
            <a:graphicFrameLocks noGrp="1"/>
          </p:cNvGraphicFramePr>
          <p:nvPr/>
        </p:nvGraphicFramePr>
        <p:xfrm>
          <a:off x="193964" y="772160"/>
          <a:ext cx="11916756" cy="6030430"/>
        </p:xfrm>
        <a:graphic>
          <a:graphicData uri="http://schemas.openxmlformats.org/drawingml/2006/table">
            <a:tbl>
              <a:tblPr firstRow="1" bandRow="1">
                <a:tableStyleId>{5C22544A-7EE6-4342-B048-85BDC9FD1C3A}</a:tableStyleId>
              </a:tblPr>
              <a:tblGrid>
                <a:gridCol w="3100218">
                  <a:extLst>
                    <a:ext uri="{9D8B030D-6E8A-4147-A177-3AD203B41FA5}">
                      <a16:colId xmlns:a16="http://schemas.microsoft.com/office/drawing/2014/main" val="3993405618"/>
                    </a:ext>
                  </a:extLst>
                </a:gridCol>
                <a:gridCol w="4356298">
                  <a:extLst>
                    <a:ext uri="{9D8B030D-6E8A-4147-A177-3AD203B41FA5}">
                      <a16:colId xmlns:a16="http://schemas.microsoft.com/office/drawing/2014/main" val="3063108476"/>
                    </a:ext>
                  </a:extLst>
                </a:gridCol>
                <a:gridCol w="4460240">
                  <a:extLst>
                    <a:ext uri="{9D8B030D-6E8A-4147-A177-3AD203B41FA5}">
                      <a16:colId xmlns:a16="http://schemas.microsoft.com/office/drawing/2014/main" val="263708898"/>
                    </a:ext>
                  </a:extLst>
                </a:gridCol>
              </a:tblGrid>
              <a:tr h="355632">
                <a:tc>
                  <a:txBody>
                    <a:bodyPr/>
                    <a:lstStyle/>
                    <a:p>
                      <a:pPr algn="ctr">
                        <a:buNone/>
                      </a:pPr>
                      <a:r>
                        <a:rPr lang="es-ES" sz="2400" dirty="0">
                          <a:solidFill>
                            <a:srgbClr val="0070C0"/>
                          </a:solidFill>
                        </a:rPr>
                        <a:t>Etapa</a:t>
                      </a:r>
                    </a:p>
                  </a:txBody>
                  <a:tcPr anchor="ctr">
                    <a:solidFill>
                      <a:srgbClr val="FFFF00"/>
                    </a:solidFill>
                  </a:tcPr>
                </a:tc>
                <a:tc>
                  <a:txBody>
                    <a:bodyPr/>
                    <a:lstStyle/>
                    <a:p>
                      <a:pPr algn="ctr">
                        <a:buNone/>
                      </a:pPr>
                      <a:r>
                        <a:rPr lang="es-ES" sz="2400"/>
                        <a:t>Acción</a:t>
                      </a:r>
                    </a:p>
                  </a:txBody>
                  <a:tcPr anchor="ctr"/>
                </a:tc>
                <a:tc>
                  <a:txBody>
                    <a:bodyPr/>
                    <a:lstStyle/>
                    <a:p>
                      <a:pPr algn="ctr">
                        <a:buNone/>
                      </a:pPr>
                      <a:r>
                        <a:rPr lang="es-ES" sz="2400" dirty="0"/>
                        <a:t>Resultado esperado</a:t>
                      </a:r>
                    </a:p>
                  </a:txBody>
                  <a:tcPr anchor="ctr"/>
                </a:tc>
                <a:extLst>
                  <a:ext uri="{0D108BD9-81ED-4DB2-BD59-A6C34878D82A}">
                    <a16:rowId xmlns:a16="http://schemas.microsoft.com/office/drawing/2014/main" val="2328411324"/>
                  </a:ext>
                </a:extLst>
              </a:tr>
              <a:tr h="876902">
                <a:tc>
                  <a:txBody>
                    <a:bodyPr/>
                    <a:lstStyle/>
                    <a:p>
                      <a:pPr>
                        <a:buNone/>
                      </a:pPr>
                      <a:r>
                        <a:rPr lang="es-ES" dirty="0"/>
                        <a:t>1️⃣ Diagnóstico territorial, del mapa al GPS.</a:t>
                      </a:r>
                    </a:p>
                  </a:txBody>
                  <a:tcPr anchor="ctr">
                    <a:solidFill>
                      <a:srgbClr val="FFFF00"/>
                    </a:solidFill>
                  </a:tcPr>
                </a:tc>
                <a:tc>
                  <a:txBody>
                    <a:bodyPr/>
                    <a:lstStyle/>
                    <a:p>
                      <a:pPr>
                        <a:buNone/>
                      </a:pPr>
                      <a:r>
                        <a:rPr lang="es-ES" dirty="0"/>
                        <a:t>Mapeo de procesos críticos, vacancias y sobrecostos. Optimizar para Automatizar</a:t>
                      </a:r>
                    </a:p>
                  </a:txBody>
                  <a:tcPr anchor="ctr"/>
                </a:tc>
                <a:tc>
                  <a:txBody>
                    <a:bodyPr/>
                    <a:lstStyle/>
                    <a:p>
                      <a:pPr>
                        <a:buNone/>
                      </a:pPr>
                      <a:r>
                        <a:rPr lang="es-ES" dirty="0"/>
                        <a:t>Identificación de áreas con alto potencial de ahorro y reducción de riesgos.</a:t>
                      </a:r>
                    </a:p>
                  </a:txBody>
                  <a:tcPr anchor="ctr"/>
                </a:tc>
                <a:extLst>
                  <a:ext uri="{0D108BD9-81ED-4DB2-BD59-A6C34878D82A}">
                    <a16:rowId xmlns:a16="http://schemas.microsoft.com/office/drawing/2014/main" val="2123377532"/>
                  </a:ext>
                </a:extLst>
              </a:tr>
              <a:tr h="1139972">
                <a:tc>
                  <a:txBody>
                    <a:bodyPr/>
                    <a:lstStyle/>
                    <a:p>
                      <a:pPr>
                        <a:buNone/>
                      </a:pPr>
                      <a:r>
                        <a:rPr lang="es-ES" dirty="0"/>
                        <a:t>2️⃣ Formación técnica, desarróllate como interlocutor</a:t>
                      </a:r>
                    </a:p>
                  </a:txBody>
                  <a:tcPr anchor="ctr">
                    <a:solidFill>
                      <a:srgbClr val="FFFF00"/>
                    </a:solidFill>
                  </a:tcPr>
                </a:tc>
                <a:tc>
                  <a:txBody>
                    <a:bodyPr/>
                    <a:lstStyle/>
                    <a:p>
                      <a:pPr>
                        <a:buNone/>
                      </a:pPr>
                      <a:r>
                        <a:rPr lang="es-ES" dirty="0"/>
                        <a:t>Capacitación en IA aplicada, Auditoría interoperabilidad y gestión de datos</a:t>
                      </a:r>
                    </a:p>
                    <a:p>
                      <a:pPr>
                        <a:buNone/>
                      </a:pPr>
                      <a:r>
                        <a:rPr lang="es-ES" dirty="0"/>
                        <a:t>Formación de restantes partes interesadas para la articulación</a:t>
                      </a:r>
                    </a:p>
                  </a:txBody>
                  <a:tcPr anchor="ctr"/>
                </a:tc>
                <a:tc>
                  <a:txBody>
                    <a:bodyPr/>
                    <a:lstStyle/>
                    <a:p>
                      <a:pPr>
                        <a:buNone/>
                      </a:pPr>
                      <a:r>
                        <a:rPr lang="es-ES" dirty="0"/>
                        <a:t>Equipos locales capaces de operar soluciones sin tercerización</a:t>
                      </a:r>
                    </a:p>
                  </a:txBody>
                  <a:tcPr anchor="ctr"/>
                </a:tc>
                <a:extLst>
                  <a:ext uri="{0D108BD9-81ED-4DB2-BD59-A6C34878D82A}">
                    <a16:rowId xmlns:a16="http://schemas.microsoft.com/office/drawing/2014/main" val="2872733801"/>
                  </a:ext>
                </a:extLst>
              </a:tr>
              <a:tr h="876902">
                <a:tc>
                  <a:txBody>
                    <a:bodyPr/>
                    <a:lstStyle/>
                    <a:p>
                      <a:pPr>
                        <a:buNone/>
                      </a:pPr>
                      <a:r>
                        <a:rPr lang="es-ES" dirty="0"/>
                        <a:t>3️⃣ Implementación modular autofinanciable</a:t>
                      </a:r>
                    </a:p>
                  </a:txBody>
                  <a:tcPr anchor="ctr">
                    <a:solidFill>
                      <a:srgbClr val="FFFF00"/>
                    </a:solidFill>
                  </a:tcPr>
                </a:tc>
                <a:tc>
                  <a:txBody>
                    <a:bodyPr/>
                    <a:lstStyle/>
                    <a:p>
                      <a:pPr>
                        <a:buNone/>
                      </a:pPr>
                      <a:r>
                        <a:rPr lang="es-ES"/>
                        <a:t>Automatización de validación, seguimiento de crónicos, triage digital</a:t>
                      </a:r>
                    </a:p>
                  </a:txBody>
                  <a:tcPr anchor="ctr"/>
                </a:tc>
                <a:tc>
                  <a:txBody>
                    <a:bodyPr/>
                    <a:lstStyle/>
                    <a:p>
                      <a:pPr>
                        <a:buNone/>
                      </a:pPr>
                      <a:r>
                        <a:rPr lang="es-ES"/>
                        <a:t>Reducción de carga operativa y errores administrativos</a:t>
                      </a:r>
                    </a:p>
                  </a:txBody>
                  <a:tcPr anchor="ctr"/>
                </a:tc>
                <a:extLst>
                  <a:ext uri="{0D108BD9-81ED-4DB2-BD59-A6C34878D82A}">
                    <a16:rowId xmlns:a16="http://schemas.microsoft.com/office/drawing/2014/main" val="2662851514"/>
                  </a:ext>
                </a:extLst>
              </a:tr>
              <a:tr h="876902">
                <a:tc>
                  <a:txBody>
                    <a:bodyPr/>
                    <a:lstStyle/>
                    <a:p>
                      <a:pPr>
                        <a:buNone/>
                      </a:pPr>
                      <a:r>
                        <a:rPr lang="es-ES" dirty="0"/>
                        <a:t>4️⃣ Medición de impacto: métricas y horizontes.</a:t>
                      </a:r>
                    </a:p>
                  </a:txBody>
                  <a:tcPr anchor="ctr">
                    <a:solidFill>
                      <a:srgbClr val="FFFF00"/>
                    </a:solidFill>
                  </a:tcPr>
                </a:tc>
                <a:tc>
                  <a:txBody>
                    <a:bodyPr/>
                    <a:lstStyle/>
                    <a:p>
                      <a:pPr>
                        <a:buNone/>
                      </a:pPr>
                      <a:r>
                        <a:rPr lang="es-ES" dirty="0"/>
                        <a:t>Tableros con indicadores clínicos, financieros y territoriales relevantes</a:t>
                      </a:r>
                    </a:p>
                  </a:txBody>
                  <a:tcPr anchor="ctr"/>
                </a:tc>
                <a:tc>
                  <a:txBody>
                    <a:bodyPr/>
                    <a:lstStyle/>
                    <a:p>
                      <a:pPr>
                        <a:buNone/>
                      </a:pPr>
                      <a:r>
                        <a:rPr lang="es-ES" dirty="0"/>
                        <a:t>Evidencia fiable de economías logradas para justificar reinversión y escalamiento</a:t>
                      </a:r>
                    </a:p>
                  </a:txBody>
                  <a:tcPr anchor="ctr"/>
                </a:tc>
                <a:extLst>
                  <a:ext uri="{0D108BD9-81ED-4DB2-BD59-A6C34878D82A}">
                    <a16:rowId xmlns:a16="http://schemas.microsoft.com/office/drawing/2014/main" val="1580108009"/>
                  </a:ext>
                </a:extLst>
              </a:tr>
              <a:tr h="876902">
                <a:tc>
                  <a:txBody>
                    <a:bodyPr/>
                    <a:lstStyle/>
                    <a:p>
                      <a:pPr>
                        <a:buNone/>
                      </a:pPr>
                      <a:r>
                        <a:rPr lang="es-ES"/>
                        <a:t>5️⃣ Reasignación presupuestaria</a:t>
                      </a:r>
                    </a:p>
                  </a:txBody>
                  <a:tcPr anchor="ctr">
                    <a:solidFill>
                      <a:srgbClr val="FFFF00"/>
                    </a:solidFill>
                  </a:tcPr>
                </a:tc>
                <a:tc>
                  <a:txBody>
                    <a:bodyPr/>
                    <a:lstStyle/>
                    <a:p>
                      <a:pPr>
                        <a:buNone/>
                      </a:pPr>
                      <a:r>
                        <a:rPr lang="es-ES"/>
                        <a:t>Redireccionamiento de partidas desde procesos manuales</a:t>
                      </a:r>
                    </a:p>
                  </a:txBody>
                  <a:tcPr anchor="ctr"/>
                </a:tc>
                <a:tc>
                  <a:txBody>
                    <a:bodyPr/>
                    <a:lstStyle/>
                    <a:p>
                      <a:pPr>
                        <a:buNone/>
                      </a:pPr>
                      <a:r>
                        <a:rPr lang="es-ES" dirty="0"/>
                        <a:t>Financiamiento interno sin afectar equilibrio presupuestarios</a:t>
                      </a:r>
                    </a:p>
                  </a:txBody>
                  <a:tcPr anchor="ctr"/>
                </a:tc>
                <a:extLst>
                  <a:ext uri="{0D108BD9-81ED-4DB2-BD59-A6C34878D82A}">
                    <a16:rowId xmlns:a16="http://schemas.microsoft.com/office/drawing/2014/main" val="1283613957"/>
                  </a:ext>
                </a:extLst>
              </a:tr>
              <a:tr h="876902">
                <a:tc>
                  <a:txBody>
                    <a:bodyPr/>
                    <a:lstStyle/>
                    <a:p>
                      <a:pPr>
                        <a:buNone/>
                      </a:pPr>
                      <a:r>
                        <a:rPr lang="es-ES" dirty="0"/>
                        <a:t>6️⃣ Cofinanciamiento externo, Cocreación de valor</a:t>
                      </a:r>
                    </a:p>
                  </a:txBody>
                  <a:tcPr anchor="ctr">
                    <a:solidFill>
                      <a:srgbClr val="FFFF00"/>
                    </a:solidFill>
                  </a:tcPr>
                </a:tc>
                <a:tc>
                  <a:txBody>
                    <a:bodyPr/>
                    <a:lstStyle/>
                    <a:p>
                      <a:pPr>
                        <a:buNone/>
                      </a:pPr>
                      <a:r>
                        <a:rPr lang="es-ES"/>
                        <a:t>Articulación con universidades, municipios y agencias</a:t>
                      </a:r>
                    </a:p>
                  </a:txBody>
                  <a:tcPr anchor="ctr"/>
                </a:tc>
                <a:tc>
                  <a:txBody>
                    <a:bodyPr/>
                    <a:lstStyle/>
                    <a:p>
                      <a:pPr>
                        <a:buNone/>
                      </a:pPr>
                      <a:r>
                        <a:rPr lang="es-ES" dirty="0"/>
                        <a:t>Apalancamiento de recursos para expansión territorial</a:t>
                      </a:r>
                    </a:p>
                  </a:txBody>
                  <a:tcPr anchor="ctr"/>
                </a:tc>
                <a:extLst>
                  <a:ext uri="{0D108BD9-81ED-4DB2-BD59-A6C34878D82A}">
                    <a16:rowId xmlns:a16="http://schemas.microsoft.com/office/drawing/2014/main" val="2653421906"/>
                  </a:ext>
                </a:extLst>
              </a:tr>
            </a:tbl>
          </a:graphicData>
        </a:graphic>
      </p:graphicFrame>
      <p:sp>
        <p:nvSpPr>
          <p:cNvPr id="4" name="CuadroTexto 3">
            <a:extLst>
              <a:ext uri="{FF2B5EF4-FFF2-40B4-BE49-F238E27FC236}">
                <a16:creationId xmlns:a16="http://schemas.microsoft.com/office/drawing/2014/main" id="{BDD53972-C0BB-290A-F7B4-225D55D28D59}"/>
              </a:ext>
            </a:extLst>
          </p:cNvPr>
          <p:cNvSpPr txBox="1"/>
          <p:nvPr/>
        </p:nvSpPr>
        <p:spPr>
          <a:xfrm>
            <a:off x="3048000" y="205724"/>
            <a:ext cx="8646160" cy="482633"/>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800" b="1" i="0" u="none" strike="noStrike" kern="1200" cap="none" spc="0" normalizeH="0" baseline="0" noProof="0" dirty="0">
                <a:ln>
                  <a:noFill/>
                </a:ln>
                <a:solidFill>
                  <a:srgbClr val="0070C0"/>
                </a:solidFill>
                <a:effectLst/>
                <a:uLnTx/>
                <a:uFillTx/>
                <a:latin typeface="Aptos" panose="02110004020202020204"/>
                <a:ea typeface="+mn-ea"/>
                <a:cs typeface="+mn-cs"/>
              </a:rPr>
              <a:t>Secuencia Modular de implementación</a:t>
            </a:r>
          </a:p>
        </p:txBody>
      </p:sp>
      <p:pic>
        <p:nvPicPr>
          <p:cNvPr id="3" name="Imagen 2">
            <a:extLst>
              <a:ext uri="{FF2B5EF4-FFF2-40B4-BE49-F238E27FC236}">
                <a16:creationId xmlns:a16="http://schemas.microsoft.com/office/drawing/2014/main" id="{2ACC9F9D-3379-80E2-AD87-BE5FFE8AB806}"/>
              </a:ext>
            </a:extLst>
          </p:cNvPr>
          <p:cNvPicPr>
            <a:picLocks noChangeAspect="1"/>
          </p:cNvPicPr>
          <p:nvPr/>
        </p:nvPicPr>
        <p:blipFill>
          <a:blip r:embed="rId2"/>
          <a:stretch>
            <a:fillRect/>
          </a:stretch>
        </p:blipFill>
        <p:spPr>
          <a:xfrm>
            <a:off x="9794039" y="0"/>
            <a:ext cx="2316681" cy="762066"/>
          </a:xfrm>
          <a:prstGeom prst="rect">
            <a:avLst/>
          </a:prstGeom>
        </p:spPr>
      </p:pic>
    </p:spTree>
    <p:extLst>
      <p:ext uri="{BB962C8B-B14F-4D97-AF65-F5344CB8AC3E}">
        <p14:creationId xmlns:p14="http://schemas.microsoft.com/office/powerpoint/2010/main" val="21726944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144DDD-55AA-6FC6-B32A-8973EFE23773}"/>
              </a:ext>
            </a:extLst>
          </p:cNvPr>
          <p:cNvSpPr>
            <a:spLocks noGrp="1"/>
          </p:cNvSpPr>
          <p:nvPr>
            <p:ph type="title"/>
          </p:nvPr>
        </p:nvSpPr>
        <p:spPr>
          <a:xfrm>
            <a:off x="302381" y="853666"/>
            <a:ext cx="10515600" cy="944530"/>
          </a:xfrm>
        </p:spPr>
        <p:txBody>
          <a:bodyPr>
            <a:normAutofit fontScale="9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Microlearning</a:t>
            </a:r>
            <a:r>
              <a:rPr lang="es-ES" dirty="0"/>
              <a:t> de Aplicabilidad Inmediata: </a:t>
            </a:r>
            <a:r>
              <a:rPr lang="es-ES" sz="3600" dirty="0"/>
              <a:t>7 a 12 m</a:t>
            </a:r>
            <a:br>
              <a:rPr lang="es-ES" dirty="0"/>
            </a:br>
            <a:r>
              <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rPr>
              <a:t>Nivel 1: La Base Digital y Procesos (Enfoque en la eficiencia)</a:t>
            </a:r>
            <a:endParaRPr lang="es-ES" dirty="0"/>
          </a:p>
        </p:txBody>
      </p:sp>
      <p:graphicFrame>
        <p:nvGraphicFramePr>
          <p:cNvPr id="5" name="Marcador de contenido 4">
            <a:extLst>
              <a:ext uri="{FF2B5EF4-FFF2-40B4-BE49-F238E27FC236}">
                <a16:creationId xmlns:a16="http://schemas.microsoft.com/office/drawing/2014/main" id="{3728A129-F309-4F30-B647-28FF7C6FE912}"/>
              </a:ext>
            </a:extLst>
          </p:cNvPr>
          <p:cNvGraphicFramePr>
            <a:graphicFrameLocks noGrp="1"/>
          </p:cNvGraphicFramePr>
          <p:nvPr>
            <p:ph idx="1"/>
          </p:nvPr>
        </p:nvGraphicFramePr>
        <p:xfrm>
          <a:off x="262467" y="1964213"/>
          <a:ext cx="11463867" cy="4597453"/>
        </p:xfrm>
        <a:graphic>
          <a:graphicData uri="http://schemas.openxmlformats.org/drawingml/2006/table">
            <a:tbl>
              <a:tblPr>
                <a:tableStyleId>{18603FDC-E32A-4AB5-989C-0864C3EAD2B8}</a:tableStyleId>
              </a:tblPr>
              <a:tblGrid>
                <a:gridCol w="3821289">
                  <a:extLst>
                    <a:ext uri="{9D8B030D-6E8A-4147-A177-3AD203B41FA5}">
                      <a16:colId xmlns:a16="http://schemas.microsoft.com/office/drawing/2014/main" val="2097856550"/>
                    </a:ext>
                  </a:extLst>
                </a:gridCol>
                <a:gridCol w="3821289">
                  <a:extLst>
                    <a:ext uri="{9D8B030D-6E8A-4147-A177-3AD203B41FA5}">
                      <a16:colId xmlns:a16="http://schemas.microsoft.com/office/drawing/2014/main" val="591379244"/>
                    </a:ext>
                  </a:extLst>
                </a:gridCol>
                <a:gridCol w="3821289">
                  <a:extLst>
                    <a:ext uri="{9D8B030D-6E8A-4147-A177-3AD203B41FA5}">
                      <a16:colId xmlns:a16="http://schemas.microsoft.com/office/drawing/2014/main" val="589797781"/>
                    </a:ext>
                  </a:extLst>
                </a:gridCol>
              </a:tblGrid>
              <a:tr h="455193">
                <a:tc>
                  <a:txBody>
                    <a:bodyPr/>
                    <a:lstStyle/>
                    <a:p>
                      <a:pPr algn="ctr" rtl="0">
                        <a:buNone/>
                      </a:pPr>
                      <a:r>
                        <a:rPr lang="es-ES" sz="2000" b="1" dirty="0">
                          <a:solidFill>
                            <a:srgbClr val="FFFFFF"/>
                          </a:solidFill>
                          <a:effectLst/>
                        </a:rPr>
                        <a:t>Píldora (Duración: 7-12 min)</a:t>
                      </a:r>
                      <a:endParaRPr lang="es-ES" sz="2000" dirty="0">
                        <a:solidFill>
                          <a:srgbClr val="FFFFFF"/>
                        </a:solidFill>
                        <a:effectLst/>
                        <a:latin typeface="Google Sans Text"/>
                      </a:endParaRPr>
                    </a:p>
                  </a:txBody>
                  <a:tcPr marL="76200" marR="76200" marT="50800" marB="50800" anchor="ctr"/>
                </a:tc>
                <a:tc>
                  <a:txBody>
                    <a:bodyPr/>
                    <a:lstStyle/>
                    <a:p>
                      <a:pPr algn="ctr" rtl="0">
                        <a:buNone/>
                      </a:pPr>
                      <a:r>
                        <a:rPr lang="es-ES" sz="2000" b="1" dirty="0">
                          <a:solidFill>
                            <a:srgbClr val="FFFFFF"/>
                          </a:solidFill>
                          <a:effectLst/>
                        </a:rPr>
                        <a:t>Formato Sugerido</a:t>
                      </a:r>
                      <a:endParaRPr lang="es-ES" sz="2000" dirty="0">
                        <a:solidFill>
                          <a:srgbClr val="FFFFFF"/>
                        </a:solidFill>
                        <a:effectLst/>
                        <a:latin typeface="Google Sans Text"/>
                      </a:endParaRPr>
                    </a:p>
                  </a:txBody>
                  <a:tcPr marL="76200" marR="76200" marT="50800" marB="50800" anchor="ctr"/>
                </a:tc>
                <a:tc>
                  <a:txBody>
                    <a:bodyPr/>
                    <a:lstStyle/>
                    <a:p>
                      <a:pPr algn="ctr" rtl="0">
                        <a:buNone/>
                      </a:pPr>
                      <a:r>
                        <a:rPr lang="es-ES" sz="2000" b="1" dirty="0">
                          <a:solidFill>
                            <a:srgbClr val="FFFFFF"/>
                          </a:solidFill>
                          <a:effectLst/>
                        </a:rPr>
                        <a:t>Objetivo Específico</a:t>
                      </a:r>
                      <a:endParaRPr lang="es-ES" sz="2000" dirty="0">
                        <a:solidFill>
                          <a:srgbClr val="FFFFFF"/>
                        </a:solidFill>
                        <a:effectLst/>
                        <a:latin typeface="Google Sans Text"/>
                      </a:endParaRPr>
                    </a:p>
                  </a:txBody>
                  <a:tcPr marL="76200" marR="76200" marT="50800" marB="50800" anchor="ctr"/>
                </a:tc>
                <a:extLst>
                  <a:ext uri="{0D108BD9-81ED-4DB2-BD59-A6C34878D82A}">
                    <a16:rowId xmlns:a16="http://schemas.microsoft.com/office/drawing/2014/main" val="4093020118"/>
                  </a:ext>
                </a:extLst>
              </a:tr>
              <a:tr h="1035565">
                <a:tc>
                  <a:txBody>
                    <a:bodyPr/>
                    <a:lstStyle/>
                    <a:p>
                      <a:pPr rtl="0">
                        <a:buNone/>
                      </a:pPr>
                      <a:r>
                        <a:rPr lang="es-ES" b="1">
                          <a:solidFill>
                            <a:srgbClr val="1B1C1D"/>
                          </a:solidFill>
                          <a:effectLst/>
                        </a:rPr>
                        <a:t>1. HSI: Entendiendo mi Rol en la Cadena de Datos</a:t>
                      </a:r>
                      <a:endParaRPr lang="es-ES">
                        <a:solidFill>
                          <a:srgbClr val="1B1C1D"/>
                        </a:solidFill>
                        <a:effectLst/>
                        <a:latin typeface="Google Sans Text"/>
                      </a:endParaRPr>
                    </a:p>
                  </a:txBody>
                  <a:tcPr marL="76200" marR="76200" marT="50800" marB="50800" anchor="ctr"/>
                </a:tc>
                <a:tc>
                  <a:txBody>
                    <a:bodyPr/>
                    <a:lstStyle/>
                    <a:p>
                      <a:pPr algn="ctr" rtl="0">
                        <a:buNone/>
                      </a:pPr>
                      <a:r>
                        <a:rPr lang="es-ES" dirty="0">
                          <a:solidFill>
                            <a:srgbClr val="FFFFFF"/>
                          </a:solidFill>
                          <a:effectLst/>
                        </a:rPr>
                        <a:t>Video + Infografía</a:t>
                      </a:r>
                      <a:endParaRPr lang="es-ES" dirty="0">
                        <a:solidFill>
                          <a:srgbClr val="FFFFFF"/>
                        </a:solidFill>
                        <a:effectLst/>
                        <a:latin typeface="Google Sans Text"/>
                      </a:endParaRPr>
                    </a:p>
                  </a:txBody>
                  <a:tcPr marL="76200" marR="76200" marT="50800" marB="50800" anchor="ctr"/>
                </a:tc>
                <a:tc>
                  <a:txBody>
                    <a:bodyPr/>
                    <a:lstStyle/>
                    <a:p>
                      <a:pPr rtl="0">
                        <a:buNone/>
                      </a:pPr>
                      <a:r>
                        <a:rPr lang="es-ES">
                          <a:solidFill>
                            <a:srgbClr val="1B1C1D"/>
                          </a:solidFill>
                          <a:effectLst/>
                        </a:rPr>
                        <a:t>Entender la importancia de la calidad del dato para la Historia de Salud Integrada (HSI).</a:t>
                      </a:r>
                      <a:endParaRPr lang="es-ES">
                        <a:solidFill>
                          <a:srgbClr val="1B1C1D"/>
                        </a:solidFill>
                        <a:effectLst/>
                        <a:latin typeface="Google Sans Text"/>
                      </a:endParaRPr>
                    </a:p>
                  </a:txBody>
                  <a:tcPr marL="76200" marR="76200" marT="50800" marB="50800" anchor="ctr"/>
                </a:tc>
                <a:extLst>
                  <a:ext uri="{0D108BD9-81ED-4DB2-BD59-A6C34878D82A}">
                    <a16:rowId xmlns:a16="http://schemas.microsoft.com/office/drawing/2014/main" val="3045334832"/>
                  </a:ext>
                </a:extLst>
              </a:tr>
              <a:tr h="1035565">
                <a:tc>
                  <a:txBody>
                    <a:bodyPr/>
                    <a:lstStyle/>
                    <a:p>
                      <a:pPr rtl="0">
                        <a:buNone/>
                      </a:pPr>
                      <a:r>
                        <a:rPr lang="es-ES" b="1">
                          <a:solidFill>
                            <a:srgbClr val="1B1C1D"/>
                          </a:solidFill>
                          <a:effectLst/>
                        </a:rPr>
                        <a:t>2. Firma Digital vs. Electrónica: Validez Legal</a:t>
                      </a:r>
                      <a:endParaRPr lang="es-ES">
                        <a:solidFill>
                          <a:srgbClr val="1B1C1D"/>
                        </a:solidFill>
                        <a:effectLst/>
                        <a:latin typeface="Google Sans Text"/>
                      </a:endParaRPr>
                    </a:p>
                  </a:txBody>
                  <a:tcPr marL="76200" marR="76200" marT="50800" marB="50800" anchor="ctr"/>
                </a:tc>
                <a:tc>
                  <a:txBody>
                    <a:bodyPr/>
                    <a:lstStyle/>
                    <a:p>
                      <a:pPr algn="ctr" rtl="0">
                        <a:buNone/>
                      </a:pPr>
                      <a:r>
                        <a:rPr lang="es-ES" dirty="0">
                          <a:solidFill>
                            <a:srgbClr val="FFFFFF"/>
                          </a:solidFill>
                          <a:effectLst/>
                        </a:rPr>
                        <a:t>Infografía Interactiva</a:t>
                      </a:r>
                      <a:endParaRPr lang="es-ES" dirty="0">
                        <a:solidFill>
                          <a:srgbClr val="FFFFFF"/>
                        </a:solidFill>
                        <a:effectLst/>
                        <a:latin typeface="Google Sans Text"/>
                      </a:endParaRPr>
                    </a:p>
                  </a:txBody>
                  <a:tcPr marL="76200" marR="76200" marT="50800" marB="50800" anchor="ctr"/>
                </a:tc>
                <a:tc>
                  <a:txBody>
                    <a:bodyPr/>
                    <a:lstStyle/>
                    <a:p>
                      <a:pPr rtl="0">
                        <a:buNone/>
                      </a:pPr>
                      <a:r>
                        <a:rPr lang="es-ES">
                          <a:solidFill>
                            <a:srgbClr val="1B1C1D"/>
                          </a:solidFill>
                          <a:effectLst/>
                        </a:rPr>
                        <a:t>Distinguir y aplicar correctamente los tipos de firma para la Receta Electrónica.</a:t>
                      </a:r>
                      <a:endParaRPr lang="es-ES">
                        <a:solidFill>
                          <a:srgbClr val="1B1C1D"/>
                        </a:solidFill>
                        <a:effectLst/>
                        <a:latin typeface="Google Sans Text"/>
                      </a:endParaRPr>
                    </a:p>
                  </a:txBody>
                  <a:tcPr marL="76200" marR="76200" marT="50800" marB="50800" anchor="ctr"/>
                </a:tc>
                <a:extLst>
                  <a:ext uri="{0D108BD9-81ED-4DB2-BD59-A6C34878D82A}">
                    <a16:rowId xmlns:a16="http://schemas.microsoft.com/office/drawing/2014/main" val="3614684013"/>
                  </a:ext>
                </a:extLst>
              </a:tr>
              <a:tr h="1035565">
                <a:tc>
                  <a:txBody>
                    <a:bodyPr/>
                    <a:lstStyle/>
                    <a:p>
                      <a:pPr rtl="0">
                        <a:buNone/>
                      </a:pPr>
                      <a:r>
                        <a:rPr lang="es-ES" b="1">
                          <a:solidFill>
                            <a:srgbClr val="1B1C1D"/>
                          </a:solidFill>
                          <a:effectLst/>
                        </a:rPr>
                        <a:t>3. Flujo Ágil de Autorización Digital</a:t>
                      </a:r>
                      <a:endParaRPr lang="es-ES">
                        <a:solidFill>
                          <a:srgbClr val="1B1C1D"/>
                        </a:solidFill>
                        <a:effectLst/>
                        <a:latin typeface="Google Sans Text"/>
                      </a:endParaRPr>
                    </a:p>
                  </a:txBody>
                  <a:tcPr marL="76200" marR="76200" marT="50800" marB="50800" anchor="ctr"/>
                </a:tc>
                <a:tc>
                  <a:txBody>
                    <a:bodyPr/>
                    <a:lstStyle/>
                    <a:p>
                      <a:pPr algn="ctr" rtl="0">
                        <a:buNone/>
                      </a:pPr>
                      <a:r>
                        <a:rPr lang="es-ES" dirty="0">
                          <a:solidFill>
                            <a:srgbClr val="FFFFFF"/>
                          </a:solidFill>
                          <a:effectLst/>
                        </a:rPr>
                        <a:t>Simulación de Pantalla</a:t>
                      </a:r>
                      <a:endParaRPr lang="es-ES" dirty="0">
                        <a:solidFill>
                          <a:srgbClr val="FFFFFF"/>
                        </a:solidFill>
                        <a:effectLst/>
                        <a:latin typeface="Google Sans Text"/>
                      </a:endParaRPr>
                    </a:p>
                  </a:txBody>
                  <a:tcPr marL="76200" marR="76200" marT="50800" marB="50800" anchor="ctr"/>
                </a:tc>
                <a:tc>
                  <a:txBody>
                    <a:bodyPr/>
                    <a:lstStyle/>
                    <a:p>
                      <a:pPr rtl="0">
                        <a:buNone/>
                      </a:pPr>
                      <a:r>
                        <a:rPr lang="es-ES">
                          <a:solidFill>
                            <a:srgbClr val="1B1C1D"/>
                          </a:solidFill>
                          <a:effectLst/>
                        </a:rPr>
                        <a:t>Cómo cargar y derivar un pedido de alta complejidad en el nuevo sistema digitalizado.</a:t>
                      </a:r>
                      <a:endParaRPr lang="es-ES">
                        <a:solidFill>
                          <a:srgbClr val="1B1C1D"/>
                        </a:solidFill>
                        <a:effectLst/>
                        <a:latin typeface="Google Sans Text"/>
                      </a:endParaRPr>
                    </a:p>
                  </a:txBody>
                  <a:tcPr marL="76200" marR="76200" marT="50800" marB="50800" anchor="ctr"/>
                </a:tc>
                <a:extLst>
                  <a:ext uri="{0D108BD9-81ED-4DB2-BD59-A6C34878D82A}">
                    <a16:rowId xmlns:a16="http://schemas.microsoft.com/office/drawing/2014/main" val="701943829"/>
                  </a:ext>
                </a:extLst>
              </a:tr>
              <a:tr h="1035565">
                <a:tc>
                  <a:txBody>
                    <a:bodyPr/>
                    <a:lstStyle/>
                    <a:p>
                      <a:pPr rtl="0">
                        <a:buNone/>
                      </a:pPr>
                      <a:r>
                        <a:rPr lang="es-ES" b="1">
                          <a:solidFill>
                            <a:srgbClr val="1B1C1D"/>
                          </a:solidFill>
                          <a:effectLst/>
                        </a:rPr>
                        <a:t>4. Interoperabilidad: ¿Por qué hablo FHIR?</a:t>
                      </a:r>
                      <a:endParaRPr lang="es-ES">
                        <a:solidFill>
                          <a:srgbClr val="1B1C1D"/>
                        </a:solidFill>
                        <a:effectLst/>
                        <a:latin typeface="Google Sans Text"/>
                      </a:endParaRPr>
                    </a:p>
                  </a:txBody>
                  <a:tcPr marL="76200" marR="76200" marT="50800" marB="50800" anchor="ctr"/>
                </a:tc>
                <a:tc>
                  <a:txBody>
                    <a:bodyPr/>
                    <a:lstStyle/>
                    <a:p>
                      <a:pPr algn="ctr" rtl="0">
                        <a:buNone/>
                      </a:pPr>
                      <a:r>
                        <a:rPr lang="es-ES" dirty="0">
                          <a:solidFill>
                            <a:srgbClr val="FFFFFF"/>
                          </a:solidFill>
                          <a:effectLst/>
                        </a:rPr>
                        <a:t>Video Animado</a:t>
                      </a:r>
                      <a:endParaRPr lang="es-ES" dirty="0">
                        <a:solidFill>
                          <a:srgbClr val="FFFFFF"/>
                        </a:solidFill>
                        <a:effectLst/>
                        <a:latin typeface="Google Sans Text"/>
                      </a:endParaRPr>
                    </a:p>
                  </a:txBody>
                  <a:tcPr marL="76200" marR="76200" marT="50800" marB="50800" anchor="ctr"/>
                </a:tc>
                <a:tc>
                  <a:txBody>
                    <a:bodyPr/>
                    <a:lstStyle/>
                    <a:p>
                      <a:pPr rtl="0">
                        <a:buNone/>
                      </a:pPr>
                      <a:r>
                        <a:rPr lang="es-ES" dirty="0">
                          <a:solidFill>
                            <a:srgbClr val="1B1C1D"/>
                          </a:solidFill>
                          <a:effectLst/>
                        </a:rPr>
                        <a:t>Concepto básico de la necesidad de un lenguaje común (FHIR) con prestadores y la red de salud.</a:t>
                      </a:r>
                      <a:endParaRPr lang="es-ES" dirty="0">
                        <a:solidFill>
                          <a:srgbClr val="1B1C1D"/>
                        </a:solidFill>
                        <a:effectLst/>
                        <a:latin typeface="Google Sans Text"/>
                      </a:endParaRPr>
                    </a:p>
                  </a:txBody>
                  <a:tcPr marL="76200" marR="76200" marT="50800" marB="50800" anchor="ctr"/>
                </a:tc>
                <a:extLst>
                  <a:ext uri="{0D108BD9-81ED-4DB2-BD59-A6C34878D82A}">
                    <a16:rowId xmlns:a16="http://schemas.microsoft.com/office/drawing/2014/main" val="2271748417"/>
                  </a:ext>
                </a:extLst>
              </a:tr>
            </a:tbl>
          </a:graphicData>
        </a:graphic>
      </p:graphicFrame>
      <p:pic>
        <p:nvPicPr>
          <p:cNvPr id="3" name="Imagen 2">
            <a:extLst>
              <a:ext uri="{FF2B5EF4-FFF2-40B4-BE49-F238E27FC236}">
                <a16:creationId xmlns:a16="http://schemas.microsoft.com/office/drawing/2014/main" id="{2293AC82-BCF6-5C33-70BF-A92C0CDA3B6E}"/>
              </a:ext>
            </a:extLst>
          </p:cNvPr>
          <p:cNvPicPr>
            <a:picLocks noChangeAspect="1"/>
          </p:cNvPicPr>
          <p:nvPr/>
        </p:nvPicPr>
        <p:blipFill>
          <a:blip r:embed="rId2"/>
          <a:stretch>
            <a:fillRect/>
          </a:stretch>
        </p:blipFill>
        <p:spPr>
          <a:xfrm>
            <a:off x="9875319" y="91600"/>
            <a:ext cx="2316681" cy="762066"/>
          </a:xfrm>
          <a:prstGeom prst="rect">
            <a:avLst/>
          </a:prstGeom>
        </p:spPr>
      </p:pic>
    </p:spTree>
    <p:extLst>
      <p:ext uri="{BB962C8B-B14F-4D97-AF65-F5344CB8AC3E}">
        <p14:creationId xmlns:p14="http://schemas.microsoft.com/office/powerpoint/2010/main" val="22387392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95E919-A64B-ED6D-163B-FBF9827D5D37}"/>
              </a:ext>
            </a:extLst>
          </p:cNvPr>
          <p:cNvSpPr>
            <a:spLocks noGrp="1"/>
          </p:cNvSpPr>
          <p:nvPr>
            <p:ph type="title"/>
          </p:nvPr>
        </p:nvSpPr>
        <p:spPr>
          <a:xfrm>
            <a:off x="213360" y="365126"/>
            <a:ext cx="11369040" cy="1325563"/>
          </a:xfrm>
        </p:spPr>
        <p:txBody>
          <a:bodyPr>
            <a:normAutofit fontScale="90000"/>
          </a:bodyPr>
          <a:lstStyle/>
          <a:p>
            <a:r>
              <a:rPr lang="es-ES" dirty="0"/>
              <a:t>Nivel 2: Optimización y Automatización </a:t>
            </a:r>
            <a:br>
              <a:rPr lang="es-ES" dirty="0"/>
            </a:br>
            <a:r>
              <a:rPr lang="es-ES" dirty="0"/>
              <a:t>(Enfoque en el servicio) Tutores personalizados (</a:t>
            </a:r>
            <a:r>
              <a:rPr lang="es-ES" dirty="0" err="1"/>
              <a:t>Bots</a:t>
            </a:r>
            <a:r>
              <a:rPr lang="es-ES" dirty="0"/>
              <a:t>)</a:t>
            </a:r>
          </a:p>
        </p:txBody>
      </p:sp>
      <p:graphicFrame>
        <p:nvGraphicFramePr>
          <p:cNvPr id="4" name="Marcador de contenido 3">
            <a:extLst>
              <a:ext uri="{FF2B5EF4-FFF2-40B4-BE49-F238E27FC236}">
                <a16:creationId xmlns:a16="http://schemas.microsoft.com/office/drawing/2014/main" id="{D58B9889-4AEF-FEE5-7562-4B84ACF8FDEE}"/>
              </a:ext>
            </a:extLst>
          </p:cNvPr>
          <p:cNvGraphicFramePr>
            <a:graphicFrameLocks noGrp="1"/>
          </p:cNvGraphicFramePr>
          <p:nvPr>
            <p:ph idx="1"/>
          </p:nvPr>
        </p:nvGraphicFramePr>
        <p:xfrm>
          <a:off x="213360" y="1819109"/>
          <a:ext cx="11775441" cy="4673765"/>
        </p:xfrm>
        <a:graphic>
          <a:graphicData uri="http://schemas.openxmlformats.org/drawingml/2006/table">
            <a:tbl>
              <a:tblPr>
                <a:tableStyleId>{775DCB02-9BB8-47FD-8907-85C794F793BA}</a:tableStyleId>
              </a:tblPr>
              <a:tblGrid>
                <a:gridCol w="3925147">
                  <a:extLst>
                    <a:ext uri="{9D8B030D-6E8A-4147-A177-3AD203B41FA5}">
                      <a16:colId xmlns:a16="http://schemas.microsoft.com/office/drawing/2014/main" val="1395755050"/>
                    </a:ext>
                  </a:extLst>
                </a:gridCol>
                <a:gridCol w="2658533">
                  <a:extLst>
                    <a:ext uri="{9D8B030D-6E8A-4147-A177-3AD203B41FA5}">
                      <a16:colId xmlns:a16="http://schemas.microsoft.com/office/drawing/2014/main" val="2139795464"/>
                    </a:ext>
                  </a:extLst>
                </a:gridCol>
                <a:gridCol w="5191761">
                  <a:extLst>
                    <a:ext uri="{9D8B030D-6E8A-4147-A177-3AD203B41FA5}">
                      <a16:colId xmlns:a16="http://schemas.microsoft.com/office/drawing/2014/main" val="2018283760"/>
                    </a:ext>
                  </a:extLst>
                </a:gridCol>
              </a:tblGrid>
              <a:tr h="425549">
                <a:tc>
                  <a:txBody>
                    <a:bodyPr/>
                    <a:lstStyle/>
                    <a:p>
                      <a:pPr algn="ctr" rtl="0">
                        <a:buNone/>
                      </a:pPr>
                      <a:r>
                        <a:rPr lang="es-ES" sz="2000" b="1" dirty="0">
                          <a:solidFill>
                            <a:srgbClr val="FF0000"/>
                          </a:solidFill>
                          <a:effectLst/>
                        </a:rPr>
                        <a:t>Píldora (Duración: 7-12 min)</a:t>
                      </a:r>
                      <a:endParaRPr lang="es-ES" sz="2000" b="1" dirty="0">
                        <a:solidFill>
                          <a:srgbClr val="FF0000"/>
                        </a:solidFill>
                        <a:effectLst/>
                        <a:latin typeface="Google Sans Text"/>
                      </a:endParaRPr>
                    </a:p>
                  </a:txBody>
                  <a:tcPr marL="71725" marR="71725" marT="47817" marB="47817" anchor="ctr"/>
                </a:tc>
                <a:tc>
                  <a:txBody>
                    <a:bodyPr/>
                    <a:lstStyle/>
                    <a:p>
                      <a:pPr algn="ctr" rtl="0">
                        <a:buNone/>
                      </a:pPr>
                      <a:r>
                        <a:rPr lang="es-ES" sz="2000" b="1" dirty="0">
                          <a:solidFill>
                            <a:srgbClr val="FF0000"/>
                          </a:solidFill>
                          <a:effectLst/>
                        </a:rPr>
                        <a:t>Formato Sugerido</a:t>
                      </a:r>
                      <a:endParaRPr lang="es-ES" sz="2000" b="1" dirty="0">
                        <a:solidFill>
                          <a:srgbClr val="FF0000"/>
                        </a:solidFill>
                        <a:effectLst/>
                        <a:latin typeface="Google Sans Text"/>
                      </a:endParaRPr>
                    </a:p>
                  </a:txBody>
                  <a:tcPr marL="71725" marR="71725" marT="47817" marB="47817" anchor="ctr"/>
                </a:tc>
                <a:tc>
                  <a:txBody>
                    <a:bodyPr/>
                    <a:lstStyle/>
                    <a:p>
                      <a:pPr algn="ctr" rtl="0">
                        <a:buNone/>
                      </a:pPr>
                      <a:r>
                        <a:rPr lang="es-ES" sz="2000" b="1" dirty="0">
                          <a:solidFill>
                            <a:srgbClr val="FF0000"/>
                          </a:solidFill>
                          <a:effectLst/>
                        </a:rPr>
                        <a:t>Objetivo Específico</a:t>
                      </a:r>
                      <a:endParaRPr lang="es-ES" sz="2000" b="1" dirty="0">
                        <a:solidFill>
                          <a:srgbClr val="FF0000"/>
                        </a:solidFill>
                        <a:effectLst/>
                        <a:latin typeface="Google Sans Text"/>
                      </a:endParaRPr>
                    </a:p>
                  </a:txBody>
                  <a:tcPr marL="71725" marR="71725" marT="47817" marB="47817" anchor="ctr"/>
                </a:tc>
                <a:extLst>
                  <a:ext uri="{0D108BD9-81ED-4DB2-BD59-A6C34878D82A}">
                    <a16:rowId xmlns:a16="http://schemas.microsoft.com/office/drawing/2014/main" val="3402437429"/>
                  </a:ext>
                </a:extLst>
              </a:tr>
              <a:tr h="1199257">
                <a:tc>
                  <a:txBody>
                    <a:bodyPr/>
                    <a:lstStyle/>
                    <a:p>
                      <a:pPr rtl="0">
                        <a:buNone/>
                      </a:pPr>
                      <a:r>
                        <a:rPr lang="es-ES" sz="1700" b="1">
                          <a:solidFill>
                            <a:srgbClr val="1B1C1D"/>
                          </a:solidFill>
                          <a:effectLst/>
                        </a:rPr>
                        <a:t>5. Automatización de Tareas Repetitivas</a:t>
                      </a:r>
                      <a:endParaRPr lang="es-ES" sz="1700">
                        <a:solidFill>
                          <a:srgbClr val="1B1C1D"/>
                        </a:solidFill>
                        <a:effectLst/>
                        <a:latin typeface="Google Sans Text"/>
                      </a:endParaRPr>
                    </a:p>
                  </a:txBody>
                  <a:tcPr marL="71725" marR="71725" marT="47817" marB="47817" anchor="ctr"/>
                </a:tc>
                <a:tc>
                  <a:txBody>
                    <a:bodyPr/>
                    <a:lstStyle/>
                    <a:p>
                      <a:pPr algn="ctr" rtl="0">
                        <a:buNone/>
                      </a:pPr>
                      <a:r>
                        <a:rPr lang="es-ES" sz="1700" b="1" dirty="0">
                          <a:solidFill>
                            <a:schemeClr val="bg1"/>
                          </a:solidFill>
                          <a:effectLst/>
                        </a:rPr>
                        <a:t>Tutorial Paso a Paso</a:t>
                      </a:r>
                      <a:endParaRPr lang="es-ES" sz="1700" b="1" dirty="0">
                        <a:solidFill>
                          <a:schemeClr val="bg1"/>
                        </a:solidFill>
                        <a:effectLst/>
                        <a:latin typeface="Google Sans Text"/>
                      </a:endParaRPr>
                    </a:p>
                  </a:txBody>
                  <a:tcPr marL="71725" marR="71725" marT="47817" marB="47817" anchor="ctr"/>
                </a:tc>
                <a:tc>
                  <a:txBody>
                    <a:bodyPr/>
                    <a:lstStyle/>
                    <a:p>
                      <a:pPr rtl="0">
                        <a:buNone/>
                      </a:pPr>
                      <a:r>
                        <a:rPr lang="es-ES" sz="1700">
                          <a:solidFill>
                            <a:srgbClr val="1B1C1D"/>
                          </a:solidFill>
                          <a:effectLst/>
                        </a:rPr>
                        <a:t>Uso de bots internos (RPA) para la carga masiva de padrones o la respuesta a consultas frecuentes de cobertura.</a:t>
                      </a:r>
                      <a:endParaRPr lang="es-ES" sz="170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244822253"/>
                  </a:ext>
                </a:extLst>
              </a:tr>
              <a:tr h="924851">
                <a:tc>
                  <a:txBody>
                    <a:bodyPr/>
                    <a:lstStyle/>
                    <a:p>
                      <a:pPr rtl="0">
                        <a:buNone/>
                      </a:pPr>
                      <a:r>
                        <a:rPr lang="es-ES" sz="1700" b="1">
                          <a:solidFill>
                            <a:srgbClr val="1B1C1D"/>
                          </a:solidFill>
                          <a:effectLst/>
                        </a:rPr>
                        <a:t>6. Monitoreo Remoto: El Control al Afiliado Crónico</a:t>
                      </a:r>
                      <a:endParaRPr lang="es-ES" sz="1700">
                        <a:solidFill>
                          <a:srgbClr val="1B1C1D"/>
                        </a:solidFill>
                        <a:effectLst/>
                        <a:latin typeface="Google Sans Text"/>
                      </a:endParaRPr>
                    </a:p>
                  </a:txBody>
                  <a:tcPr marL="71725" marR="71725" marT="47817" marB="47817" anchor="ctr"/>
                </a:tc>
                <a:tc>
                  <a:txBody>
                    <a:bodyPr/>
                    <a:lstStyle/>
                    <a:p>
                      <a:pPr algn="ctr" rtl="0">
                        <a:buNone/>
                      </a:pPr>
                      <a:r>
                        <a:rPr lang="es-ES" sz="1700" b="1" dirty="0">
                          <a:solidFill>
                            <a:schemeClr val="bg1"/>
                          </a:solidFill>
                          <a:effectLst/>
                        </a:rPr>
                        <a:t>Video Demostrativo</a:t>
                      </a:r>
                      <a:endParaRPr lang="es-ES" sz="1700" b="1" dirty="0">
                        <a:solidFill>
                          <a:schemeClr val="bg1"/>
                        </a:solidFill>
                        <a:effectLst/>
                        <a:latin typeface="Google Sans Text"/>
                      </a:endParaRPr>
                    </a:p>
                  </a:txBody>
                  <a:tcPr marL="71725" marR="71725" marT="47817" marB="47817" anchor="ctr"/>
                </a:tc>
                <a:tc>
                  <a:txBody>
                    <a:bodyPr/>
                    <a:lstStyle/>
                    <a:p>
                      <a:pPr rtl="0">
                        <a:buNone/>
                      </a:pPr>
                      <a:r>
                        <a:rPr lang="es-ES" sz="1700" dirty="0">
                          <a:solidFill>
                            <a:srgbClr val="1B1C1D"/>
                          </a:solidFill>
                          <a:effectLst/>
                        </a:rPr>
                        <a:t>Cómo registrar y monitorear datos vitales enviados por el paciente desde su hogar (</a:t>
                      </a:r>
                      <a:r>
                        <a:rPr lang="es-ES" sz="1700" dirty="0" err="1">
                          <a:solidFill>
                            <a:srgbClr val="1B1C1D"/>
                          </a:solidFill>
                          <a:effectLst/>
                        </a:rPr>
                        <a:t>telemonitoreo</a:t>
                      </a:r>
                      <a:r>
                        <a:rPr lang="es-ES" sz="1700" dirty="0">
                          <a:solidFill>
                            <a:srgbClr val="1B1C1D"/>
                          </a:solidFill>
                          <a:effectLst/>
                        </a:rPr>
                        <a:t>).</a:t>
                      </a:r>
                      <a:endParaRPr lang="es-ES" sz="1700" dirty="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3821048280"/>
                  </a:ext>
                </a:extLst>
              </a:tr>
              <a:tr h="1199257">
                <a:tc>
                  <a:txBody>
                    <a:bodyPr/>
                    <a:lstStyle/>
                    <a:p>
                      <a:pPr rtl="0">
                        <a:buNone/>
                      </a:pPr>
                      <a:r>
                        <a:rPr lang="es-ES" sz="1700" b="1">
                          <a:solidFill>
                            <a:srgbClr val="1B1C1D"/>
                          </a:solidFill>
                          <a:effectLst/>
                        </a:rPr>
                        <a:t>7. Triage Digital en Telemedicina</a:t>
                      </a:r>
                      <a:endParaRPr lang="es-ES" sz="1700">
                        <a:solidFill>
                          <a:srgbClr val="1B1C1D"/>
                        </a:solidFill>
                        <a:effectLst/>
                        <a:latin typeface="Google Sans Text"/>
                      </a:endParaRPr>
                    </a:p>
                  </a:txBody>
                  <a:tcPr marL="71725" marR="71725" marT="47817" marB="47817" anchor="ctr"/>
                </a:tc>
                <a:tc>
                  <a:txBody>
                    <a:bodyPr/>
                    <a:lstStyle/>
                    <a:p>
                      <a:pPr algn="ctr" rtl="0">
                        <a:buNone/>
                      </a:pPr>
                      <a:r>
                        <a:rPr lang="es-ES" sz="1700" b="1" dirty="0">
                          <a:solidFill>
                            <a:schemeClr val="bg1"/>
                          </a:solidFill>
                          <a:effectLst/>
                        </a:rPr>
                        <a:t>Escenario Interactivo</a:t>
                      </a:r>
                      <a:endParaRPr lang="es-ES" sz="1700" b="1" dirty="0">
                        <a:solidFill>
                          <a:schemeClr val="bg1"/>
                        </a:solidFill>
                        <a:effectLst/>
                        <a:latin typeface="Google Sans Text"/>
                      </a:endParaRPr>
                    </a:p>
                  </a:txBody>
                  <a:tcPr marL="71725" marR="71725" marT="47817" marB="47817" anchor="ctr"/>
                </a:tc>
                <a:tc>
                  <a:txBody>
                    <a:bodyPr/>
                    <a:lstStyle/>
                    <a:p>
                      <a:pPr rtl="0">
                        <a:buNone/>
                      </a:pPr>
                      <a:r>
                        <a:rPr lang="es-ES" sz="1700">
                          <a:solidFill>
                            <a:srgbClr val="1B1C1D"/>
                          </a:solidFill>
                          <a:effectLst/>
                        </a:rPr>
                        <a:t>Uso del sistema para clasificar consultas de telemedicina por urgencia (ej: ¿es derivación o teleconsulta?).</a:t>
                      </a:r>
                      <a:endParaRPr lang="es-ES" sz="170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1283733350"/>
                  </a:ext>
                </a:extLst>
              </a:tr>
              <a:tr h="924851">
                <a:tc>
                  <a:txBody>
                    <a:bodyPr/>
                    <a:lstStyle/>
                    <a:p>
                      <a:pPr rtl="0">
                        <a:buNone/>
                      </a:pPr>
                      <a:r>
                        <a:rPr lang="es-ES" sz="1700" b="1">
                          <a:solidFill>
                            <a:srgbClr val="1B1C1D"/>
                          </a:solidFill>
                          <a:effectLst/>
                        </a:rPr>
                        <a:t>8. Eliminación del Gasto Hormiga (Checklist Digital)</a:t>
                      </a:r>
                      <a:endParaRPr lang="es-ES" sz="1700">
                        <a:solidFill>
                          <a:srgbClr val="1B1C1D"/>
                        </a:solidFill>
                        <a:effectLst/>
                        <a:latin typeface="Google Sans Text"/>
                      </a:endParaRPr>
                    </a:p>
                  </a:txBody>
                  <a:tcPr marL="71725" marR="71725" marT="47817" marB="47817" anchor="ctr"/>
                </a:tc>
                <a:tc>
                  <a:txBody>
                    <a:bodyPr/>
                    <a:lstStyle/>
                    <a:p>
                      <a:pPr algn="ctr" rtl="0">
                        <a:buNone/>
                      </a:pPr>
                      <a:r>
                        <a:rPr lang="es-ES" sz="1700" b="1" dirty="0" err="1">
                          <a:solidFill>
                            <a:schemeClr val="bg1"/>
                          </a:solidFill>
                          <a:effectLst/>
                        </a:rPr>
                        <a:t>Checklist</a:t>
                      </a:r>
                      <a:r>
                        <a:rPr lang="es-ES" sz="1700" b="1" dirty="0">
                          <a:solidFill>
                            <a:schemeClr val="bg1"/>
                          </a:solidFill>
                          <a:effectLst/>
                        </a:rPr>
                        <a:t>/Quiz</a:t>
                      </a:r>
                      <a:endParaRPr lang="es-ES" sz="1700" b="1" dirty="0">
                        <a:solidFill>
                          <a:schemeClr val="bg1"/>
                        </a:solidFill>
                        <a:effectLst/>
                        <a:latin typeface="Google Sans Text"/>
                      </a:endParaRPr>
                    </a:p>
                  </a:txBody>
                  <a:tcPr marL="71725" marR="71725" marT="47817" marB="47817" anchor="ctr"/>
                </a:tc>
                <a:tc>
                  <a:txBody>
                    <a:bodyPr/>
                    <a:lstStyle/>
                    <a:p>
                      <a:pPr rtl="0">
                        <a:buNone/>
                      </a:pPr>
                      <a:r>
                        <a:rPr lang="es-ES" sz="1700" dirty="0">
                          <a:solidFill>
                            <a:srgbClr val="1B1C1D"/>
                          </a:solidFill>
                          <a:effectLst/>
                        </a:rPr>
                        <a:t>Uso de formularios digitales obligatorios para evitar errores comunes de facturación.</a:t>
                      </a:r>
                      <a:endParaRPr lang="es-ES" sz="1700" dirty="0">
                        <a:solidFill>
                          <a:srgbClr val="1B1C1D"/>
                        </a:solidFill>
                        <a:effectLst/>
                        <a:latin typeface="Google Sans Text"/>
                      </a:endParaRPr>
                    </a:p>
                  </a:txBody>
                  <a:tcPr marL="71725" marR="71725" marT="47817" marB="47817" anchor="ctr"/>
                </a:tc>
                <a:extLst>
                  <a:ext uri="{0D108BD9-81ED-4DB2-BD59-A6C34878D82A}">
                    <a16:rowId xmlns:a16="http://schemas.microsoft.com/office/drawing/2014/main" val="3031586133"/>
                  </a:ext>
                </a:extLst>
              </a:tr>
            </a:tbl>
          </a:graphicData>
        </a:graphic>
      </p:graphicFrame>
      <p:pic>
        <p:nvPicPr>
          <p:cNvPr id="3" name="Imagen 2">
            <a:extLst>
              <a:ext uri="{FF2B5EF4-FFF2-40B4-BE49-F238E27FC236}">
                <a16:creationId xmlns:a16="http://schemas.microsoft.com/office/drawing/2014/main" id="{5E1AF7AC-3B67-A0ED-18FE-9066B8FD4664}"/>
              </a:ext>
            </a:extLst>
          </p:cNvPr>
          <p:cNvPicPr>
            <a:picLocks noChangeAspect="1"/>
          </p:cNvPicPr>
          <p:nvPr/>
        </p:nvPicPr>
        <p:blipFill>
          <a:blip r:embed="rId2"/>
          <a:stretch>
            <a:fillRect/>
          </a:stretch>
        </p:blipFill>
        <p:spPr>
          <a:xfrm>
            <a:off x="9875319" y="0"/>
            <a:ext cx="2316681" cy="762066"/>
          </a:xfrm>
          <a:prstGeom prst="rect">
            <a:avLst/>
          </a:prstGeom>
        </p:spPr>
      </p:pic>
    </p:spTree>
    <p:extLst>
      <p:ext uri="{BB962C8B-B14F-4D97-AF65-F5344CB8AC3E}">
        <p14:creationId xmlns:p14="http://schemas.microsoft.com/office/powerpoint/2010/main" val="26393798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C75504-85AA-5742-8608-150E718A9F00}"/>
              </a:ext>
            </a:extLst>
          </p:cNvPr>
          <p:cNvSpPr>
            <a:spLocks noGrp="1"/>
          </p:cNvSpPr>
          <p:nvPr>
            <p:ph type="title"/>
          </p:nvPr>
        </p:nvSpPr>
        <p:spPr>
          <a:xfrm>
            <a:off x="838200" y="365125"/>
            <a:ext cx="10704616" cy="1325563"/>
          </a:xfrm>
        </p:spPr>
        <p:txBody>
          <a:bodyPr>
            <a:normAutofit fontScale="90000"/>
          </a:bodyPr>
          <a:lstStyle/>
          <a:p>
            <a:r>
              <a:rPr lang="es-ES" dirty="0"/>
              <a:t>Nivel 3: Aplicación de la Inteligencia Artificial (Enfoque en la sostenibilidad) Realidad Aumentada</a:t>
            </a:r>
          </a:p>
        </p:txBody>
      </p:sp>
      <p:graphicFrame>
        <p:nvGraphicFramePr>
          <p:cNvPr id="12" name="Marcador de contenido 11">
            <a:extLst>
              <a:ext uri="{FF2B5EF4-FFF2-40B4-BE49-F238E27FC236}">
                <a16:creationId xmlns:a16="http://schemas.microsoft.com/office/drawing/2014/main" id="{A6FB8049-B603-E9D2-5B03-504C8062E065}"/>
              </a:ext>
            </a:extLst>
          </p:cNvPr>
          <p:cNvGraphicFramePr>
            <a:graphicFrameLocks noGrp="1"/>
          </p:cNvGraphicFramePr>
          <p:nvPr>
            <p:ph idx="1"/>
          </p:nvPr>
        </p:nvGraphicFramePr>
        <p:xfrm>
          <a:off x="193040" y="1827053"/>
          <a:ext cx="11714478" cy="4514481"/>
        </p:xfrm>
        <a:graphic>
          <a:graphicData uri="http://schemas.openxmlformats.org/drawingml/2006/table">
            <a:tbl>
              <a:tblPr>
                <a:tableStyleId>{638B1855-1B75-4FBE-930C-398BA8C253C6}</a:tableStyleId>
              </a:tblPr>
              <a:tblGrid>
                <a:gridCol w="3627120">
                  <a:extLst>
                    <a:ext uri="{9D8B030D-6E8A-4147-A177-3AD203B41FA5}">
                      <a16:colId xmlns:a16="http://schemas.microsoft.com/office/drawing/2014/main" val="3019796525"/>
                    </a:ext>
                  </a:extLst>
                </a:gridCol>
                <a:gridCol w="2841309">
                  <a:extLst>
                    <a:ext uri="{9D8B030D-6E8A-4147-A177-3AD203B41FA5}">
                      <a16:colId xmlns:a16="http://schemas.microsoft.com/office/drawing/2014/main" val="753836901"/>
                    </a:ext>
                  </a:extLst>
                </a:gridCol>
                <a:gridCol w="5246049">
                  <a:extLst>
                    <a:ext uri="{9D8B030D-6E8A-4147-A177-3AD203B41FA5}">
                      <a16:colId xmlns:a16="http://schemas.microsoft.com/office/drawing/2014/main" val="4054576449"/>
                    </a:ext>
                  </a:extLst>
                </a:gridCol>
              </a:tblGrid>
              <a:tr h="559069">
                <a:tc>
                  <a:txBody>
                    <a:bodyPr/>
                    <a:lstStyle/>
                    <a:p>
                      <a:pPr algn="ctr" rtl="0">
                        <a:buNone/>
                      </a:pPr>
                      <a:r>
                        <a:rPr lang="es-ES" sz="2000" b="1" dirty="0">
                          <a:solidFill>
                            <a:srgbClr val="FFFF00"/>
                          </a:solidFill>
                          <a:effectLst/>
                        </a:rPr>
                        <a:t>Píldora (Duración: 8-10 min)</a:t>
                      </a:r>
                      <a:endParaRPr lang="es-ES" sz="2000" dirty="0">
                        <a:solidFill>
                          <a:srgbClr val="FFFF00"/>
                        </a:solidFill>
                        <a:effectLst/>
                        <a:latin typeface="Google Sans Text"/>
                      </a:endParaRPr>
                    </a:p>
                  </a:txBody>
                  <a:tcPr marL="76200" marR="76200" marT="50800" marB="50800" anchor="ctr"/>
                </a:tc>
                <a:tc>
                  <a:txBody>
                    <a:bodyPr/>
                    <a:lstStyle/>
                    <a:p>
                      <a:pPr algn="ctr" rtl="0">
                        <a:buNone/>
                      </a:pPr>
                      <a:r>
                        <a:rPr lang="es-ES" sz="2000" b="1" dirty="0">
                          <a:solidFill>
                            <a:srgbClr val="FFFF00"/>
                          </a:solidFill>
                          <a:effectLst/>
                        </a:rPr>
                        <a:t>Formato Sugerido</a:t>
                      </a:r>
                      <a:endParaRPr lang="es-ES" sz="2000" dirty="0">
                        <a:solidFill>
                          <a:srgbClr val="FFFF00"/>
                        </a:solidFill>
                        <a:effectLst/>
                        <a:latin typeface="Google Sans Text"/>
                      </a:endParaRPr>
                    </a:p>
                  </a:txBody>
                  <a:tcPr marL="76200" marR="76200" marT="50800" marB="50800" anchor="ctr"/>
                </a:tc>
                <a:tc>
                  <a:txBody>
                    <a:bodyPr/>
                    <a:lstStyle/>
                    <a:p>
                      <a:pPr algn="ctr" rtl="0">
                        <a:buNone/>
                      </a:pPr>
                      <a:r>
                        <a:rPr lang="es-ES" sz="2000" b="1" dirty="0">
                          <a:solidFill>
                            <a:srgbClr val="FFFF00"/>
                          </a:solidFill>
                          <a:effectLst/>
                        </a:rPr>
                        <a:t>Objetivo Específico</a:t>
                      </a:r>
                      <a:endParaRPr lang="es-ES" sz="2000" dirty="0">
                        <a:solidFill>
                          <a:srgbClr val="FFFF00"/>
                        </a:solidFill>
                        <a:effectLst/>
                        <a:latin typeface="Google Sans Text"/>
                      </a:endParaRPr>
                    </a:p>
                  </a:txBody>
                  <a:tcPr marL="76200" marR="76200" marT="50800" marB="50800" anchor="ctr"/>
                </a:tc>
                <a:extLst>
                  <a:ext uri="{0D108BD9-81ED-4DB2-BD59-A6C34878D82A}">
                    <a16:rowId xmlns:a16="http://schemas.microsoft.com/office/drawing/2014/main" val="465655907"/>
                  </a:ext>
                </a:extLst>
              </a:tr>
              <a:tr h="894510">
                <a:tc>
                  <a:txBody>
                    <a:bodyPr/>
                    <a:lstStyle/>
                    <a:p>
                      <a:pPr rtl="0">
                        <a:buNone/>
                      </a:pPr>
                      <a:r>
                        <a:rPr lang="es-ES" b="1" dirty="0">
                          <a:solidFill>
                            <a:srgbClr val="002060"/>
                          </a:solidFill>
                          <a:effectLst/>
                        </a:rPr>
                        <a:t>9. El Score de Riesgo del Expediente (Auditoría IA)</a:t>
                      </a:r>
                      <a:endParaRPr lang="es-ES" b="1" dirty="0">
                        <a:solidFill>
                          <a:srgbClr val="002060"/>
                        </a:solidFill>
                        <a:effectLst/>
                        <a:latin typeface="Google Sans Text"/>
                      </a:endParaRPr>
                    </a:p>
                  </a:txBody>
                  <a:tcPr marL="76200" marR="76200" marT="50800" marB="50800" anchor="ctr"/>
                </a:tc>
                <a:tc>
                  <a:txBody>
                    <a:bodyPr/>
                    <a:lstStyle/>
                    <a:p>
                      <a:pPr algn="ctr" rtl="0">
                        <a:buNone/>
                      </a:pPr>
                      <a:r>
                        <a:rPr lang="es-ES" b="1" dirty="0">
                          <a:solidFill>
                            <a:schemeClr val="bg1"/>
                          </a:solidFill>
                          <a:effectLst/>
                        </a:rPr>
                        <a:t>Estudio de Caso Breve</a:t>
                      </a:r>
                      <a:endParaRPr lang="es-ES" b="1" dirty="0">
                        <a:solidFill>
                          <a:schemeClr val="bg1"/>
                        </a:solidFill>
                        <a:effectLst/>
                        <a:latin typeface="Google Sans Text"/>
                      </a:endParaRPr>
                    </a:p>
                  </a:txBody>
                  <a:tcPr marL="76200" marR="76200" marT="50800" marB="50800" anchor="ctr"/>
                </a:tc>
                <a:tc>
                  <a:txBody>
                    <a:bodyPr/>
                    <a:lstStyle/>
                    <a:p>
                      <a:pPr rtl="0">
                        <a:buNone/>
                      </a:pPr>
                      <a:r>
                        <a:rPr lang="es-ES" b="0" dirty="0">
                          <a:solidFill>
                            <a:schemeClr val="bg1"/>
                          </a:solidFill>
                          <a:effectLst/>
                        </a:rPr>
                        <a:t>Cómo interpretar el "score de riesgo" que emite la IA y cuándo requiere intervención humana.</a:t>
                      </a:r>
                      <a:endParaRPr lang="es-ES" b="0" dirty="0">
                        <a:solidFill>
                          <a:schemeClr val="bg1"/>
                        </a:solidFill>
                        <a:effectLst/>
                        <a:latin typeface="Google Sans Text"/>
                      </a:endParaRPr>
                    </a:p>
                  </a:txBody>
                  <a:tcPr marL="76200" marR="76200" marT="50800" marB="50800" anchor="ctr"/>
                </a:tc>
                <a:extLst>
                  <a:ext uri="{0D108BD9-81ED-4DB2-BD59-A6C34878D82A}">
                    <a16:rowId xmlns:a16="http://schemas.microsoft.com/office/drawing/2014/main" val="3059815669"/>
                  </a:ext>
                </a:extLst>
              </a:tr>
              <a:tr h="894510">
                <a:tc>
                  <a:txBody>
                    <a:bodyPr/>
                    <a:lstStyle/>
                    <a:p>
                      <a:pPr rtl="0">
                        <a:buNone/>
                      </a:pPr>
                      <a:r>
                        <a:rPr lang="es-ES" b="1" dirty="0">
                          <a:solidFill>
                            <a:srgbClr val="002060"/>
                          </a:solidFill>
                          <a:effectLst/>
                        </a:rPr>
                        <a:t>10. IA Predictiva: Identificando al Afiliado de Alto Costo</a:t>
                      </a:r>
                      <a:endParaRPr lang="es-ES" b="1" dirty="0">
                        <a:solidFill>
                          <a:srgbClr val="002060"/>
                        </a:solidFill>
                        <a:effectLst/>
                        <a:latin typeface="Google Sans Text"/>
                      </a:endParaRPr>
                    </a:p>
                  </a:txBody>
                  <a:tcPr marL="76200" marR="76200" marT="50800" marB="50800" anchor="ctr"/>
                </a:tc>
                <a:tc>
                  <a:txBody>
                    <a:bodyPr/>
                    <a:lstStyle/>
                    <a:p>
                      <a:pPr algn="ctr" rtl="0">
                        <a:buNone/>
                      </a:pPr>
                      <a:r>
                        <a:rPr lang="es-ES" b="1" dirty="0">
                          <a:solidFill>
                            <a:schemeClr val="bg1"/>
                          </a:solidFill>
                          <a:effectLst/>
                        </a:rPr>
                        <a:t>Video con Gráficos</a:t>
                      </a:r>
                      <a:endParaRPr lang="es-ES" b="1" dirty="0">
                        <a:solidFill>
                          <a:schemeClr val="bg1"/>
                        </a:solidFill>
                        <a:effectLst/>
                        <a:latin typeface="Google Sans Text"/>
                      </a:endParaRPr>
                    </a:p>
                  </a:txBody>
                  <a:tcPr marL="76200" marR="76200" marT="50800" marB="50800" anchor="ctr"/>
                </a:tc>
                <a:tc>
                  <a:txBody>
                    <a:bodyPr/>
                    <a:lstStyle/>
                    <a:p>
                      <a:pPr rtl="0">
                        <a:buNone/>
                      </a:pPr>
                      <a:r>
                        <a:rPr lang="es-ES" b="0" dirty="0">
                          <a:solidFill>
                            <a:schemeClr val="bg1"/>
                          </a:solidFill>
                          <a:effectLst/>
                        </a:rPr>
                        <a:t>Uso del </a:t>
                      </a:r>
                      <a:r>
                        <a:rPr lang="es-ES" b="0" dirty="0" err="1">
                          <a:solidFill>
                            <a:schemeClr val="bg1"/>
                          </a:solidFill>
                          <a:effectLst/>
                        </a:rPr>
                        <a:t>dashboard</a:t>
                      </a:r>
                      <a:r>
                        <a:rPr lang="es-ES" b="0" dirty="0">
                          <a:solidFill>
                            <a:schemeClr val="bg1"/>
                          </a:solidFill>
                          <a:effectLst/>
                        </a:rPr>
                        <a:t> para ver las alertas tempranas de pacientes con riesgo de enfermedad compleja.</a:t>
                      </a:r>
                      <a:endParaRPr lang="es-ES" b="0" dirty="0">
                        <a:solidFill>
                          <a:schemeClr val="bg1"/>
                        </a:solidFill>
                        <a:effectLst/>
                        <a:latin typeface="Google Sans Text"/>
                      </a:endParaRPr>
                    </a:p>
                  </a:txBody>
                  <a:tcPr marL="76200" marR="76200" marT="50800" marB="50800" anchor="ctr"/>
                </a:tc>
                <a:extLst>
                  <a:ext uri="{0D108BD9-81ED-4DB2-BD59-A6C34878D82A}">
                    <a16:rowId xmlns:a16="http://schemas.microsoft.com/office/drawing/2014/main" val="2185254195"/>
                  </a:ext>
                </a:extLst>
              </a:tr>
              <a:tr h="894510">
                <a:tc>
                  <a:txBody>
                    <a:bodyPr/>
                    <a:lstStyle/>
                    <a:p>
                      <a:pPr rtl="0">
                        <a:buNone/>
                      </a:pPr>
                      <a:r>
                        <a:rPr lang="es-ES" b="1">
                          <a:solidFill>
                            <a:srgbClr val="002060"/>
                          </a:solidFill>
                          <a:effectLst/>
                        </a:rPr>
                        <a:t>11. Detección de Fraude por IA: Patrones Anómalos</a:t>
                      </a:r>
                      <a:endParaRPr lang="es-ES" b="1">
                        <a:solidFill>
                          <a:srgbClr val="002060"/>
                        </a:solidFill>
                        <a:effectLst/>
                        <a:latin typeface="Google Sans Text"/>
                      </a:endParaRPr>
                    </a:p>
                  </a:txBody>
                  <a:tcPr marL="76200" marR="76200" marT="50800" marB="50800" anchor="ctr"/>
                </a:tc>
                <a:tc>
                  <a:txBody>
                    <a:bodyPr/>
                    <a:lstStyle/>
                    <a:p>
                      <a:pPr algn="ctr" rtl="0">
                        <a:buNone/>
                      </a:pPr>
                      <a:r>
                        <a:rPr lang="es-ES" b="1" dirty="0">
                          <a:solidFill>
                            <a:schemeClr val="bg1"/>
                          </a:solidFill>
                          <a:effectLst/>
                        </a:rPr>
                        <a:t>Autoevaluaciones  basadas en Casos Reales</a:t>
                      </a:r>
                      <a:endParaRPr lang="es-ES" b="1" dirty="0">
                        <a:solidFill>
                          <a:schemeClr val="bg1"/>
                        </a:solidFill>
                        <a:effectLst/>
                        <a:latin typeface="Google Sans Text"/>
                      </a:endParaRPr>
                    </a:p>
                  </a:txBody>
                  <a:tcPr marL="76200" marR="76200" marT="50800" marB="50800" anchor="ctr"/>
                </a:tc>
                <a:tc>
                  <a:txBody>
                    <a:bodyPr/>
                    <a:lstStyle/>
                    <a:p>
                      <a:pPr rtl="0">
                        <a:buNone/>
                      </a:pPr>
                      <a:r>
                        <a:rPr lang="es-ES" b="0" dirty="0">
                          <a:solidFill>
                            <a:schemeClr val="bg1"/>
                          </a:solidFill>
                          <a:effectLst/>
                        </a:rPr>
                        <a:t>Identificar los tipos de patrones que el sistema de IA marca como sospechosos de fraude.</a:t>
                      </a:r>
                      <a:endParaRPr lang="es-ES" b="0" dirty="0">
                        <a:solidFill>
                          <a:schemeClr val="bg1"/>
                        </a:solidFill>
                        <a:effectLst/>
                        <a:latin typeface="Google Sans Text"/>
                      </a:endParaRPr>
                    </a:p>
                  </a:txBody>
                  <a:tcPr marL="76200" marR="76200" marT="50800" marB="50800" anchor="ctr"/>
                </a:tc>
                <a:extLst>
                  <a:ext uri="{0D108BD9-81ED-4DB2-BD59-A6C34878D82A}">
                    <a16:rowId xmlns:a16="http://schemas.microsoft.com/office/drawing/2014/main" val="950042099"/>
                  </a:ext>
                </a:extLst>
              </a:tr>
              <a:tr h="1271882">
                <a:tc>
                  <a:txBody>
                    <a:bodyPr/>
                    <a:lstStyle/>
                    <a:p>
                      <a:pPr rtl="0">
                        <a:buNone/>
                      </a:pPr>
                      <a:r>
                        <a:rPr lang="es-ES" b="1" dirty="0">
                          <a:solidFill>
                            <a:srgbClr val="002060"/>
                          </a:solidFill>
                          <a:effectLst/>
                        </a:rPr>
                        <a:t>12. Ética de la IA: La Supervisión Humana es Clave</a:t>
                      </a:r>
                      <a:endParaRPr lang="es-ES" b="1" dirty="0">
                        <a:solidFill>
                          <a:srgbClr val="002060"/>
                        </a:solidFill>
                        <a:effectLst/>
                        <a:latin typeface="Google Sans Text"/>
                      </a:endParaRPr>
                    </a:p>
                  </a:txBody>
                  <a:tcPr marL="76200" marR="76200" marT="50800" marB="50800" anchor="ctr"/>
                </a:tc>
                <a:tc>
                  <a:txBody>
                    <a:bodyPr/>
                    <a:lstStyle/>
                    <a:p>
                      <a:pPr algn="ctr" rtl="0">
                        <a:buNone/>
                      </a:pPr>
                      <a:r>
                        <a:rPr lang="es-ES" b="1" dirty="0">
                          <a:solidFill>
                            <a:schemeClr val="bg1"/>
                          </a:solidFill>
                          <a:effectLst/>
                        </a:rPr>
                        <a:t>Reflexión Dirigida</a:t>
                      </a:r>
                      <a:endParaRPr lang="es-ES" b="1" dirty="0">
                        <a:solidFill>
                          <a:schemeClr val="bg1"/>
                        </a:solidFill>
                        <a:effectLst/>
                        <a:latin typeface="Google Sans Text"/>
                      </a:endParaRPr>
                    </a:p>
                  </a:txBody>
                  <a:tcPr marL="76200" marR="76200" marT="50800" marB="50800" anchor="ctr"/>
                </a:tc>
                <a:tc>
                  <a:txBody>
                    <a:bodyPr/>
                    <a:lstStyle/>
                    <a:p>
                      <a:pPr rtl="0">
                        <a:buNone/>
                      </a:pPr>
                      <a:r>
                        <a:rPr lang="es-ES" b="0" dirty="0">
                          <a:solidFill>
                            <a:schemeClr val="bg1"/>
                          </a:solidFill>
                          <a:effectLst/>
                        </a:rPr>
                        <a:t>Entender que la IA es un asistente y la responsabilidad final de la decisión es siempre del auditor o médico.</a:t>
                      </a:r>
                      <a:endParaRPr lang="es-ES" b="0" dirty="0">
                        <a:solidFill>
                          <a:schemeClr val="bg1"/>
                        </a:solidFill>
                        <a:effectLst/>
                        <a:latin typeface="Google Sans Text"/>
                      </a:endParaRPr>
                    </a:p>
                  </a:txBody>
                  <a:tcPr marL="76200" marR="76200" marT="50800" marB="50800" anchor="ctr"/>
                </a:tc>
                <a:extLst>
                  <a:ext uri="{0D108BD9-81ED-4DB2-BD59-A6C34878D82A}">
                    <a16:rowId xmlns:a16="http://schemas.microsoft.com/office/drawing/2014/main" val="2870975705"/>
                  </a:ext>
                </a:extLst>
              </a:tr>
            </a:tbl>
          </a:graphicData>
        </a:graphic>
      </p:graphicFrame>
      <p:pic>
        <p:nvPicPr>
          <p:cNvPr id="3" name="Imagen 2">
            <a:extLst>
              <a:ext uri="{FF2B5EF4-FFF2-40B4-BE49-F238E27FC236}">
                <a16:creationId xmlns:a16="http://schemas.microsoft.com/office/drawing/2014/main" id="{2A5CFA21-8AC1-446E-F148-F2B6F654ADE7}"/>
              </a:ext>
            </a:extLst>
          </p:cNvPr>
          <p:cNvPicPr>
            <a:picLocks noChangeAspect="1"/>
          </p:cNvPicPr>
          <p:nvPr/>
        </p:nvPicPr>
        <p:blipFill>
          <a:blip r:embed="rId2"/>
          <a:stretch>
            <a:fillRect/>
          </a:stretch>
        </p:blipFill>
        <p:spPr>
          <a:xfrm>
            <a:off x="9875319" y="5960501"/>
            <a:ext cx="2316681" cy="762066"/>
          </a:xfrm>
          <a:prstGeom prst="rect">
            <a:avLst/>
          </a:prstGeom>
        </p:spPr>
      </p:pic>
    </p:spTree>
    <p:extLst>
      <p:ext uri="{BB962C8B-B14F-4D97-AF65-F5344CB8AC3E}">
        <p14:creationId xmlns:p14="http://schemas.microsoft.com/office/powerpoint/2010/main" val="19267060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B6C8B349-B319-E9E6-3D25-5D1707149ADA}"/>
              </a:ext>
            </a:extLst>
          </p:cNvPr>
          <p:cNvSpPr>
            <a:spLocks noGrp="1"/>
          </p:cNvSpPr>
          <p:nvPr>
            <p:ph type="title"/>
          </p:nvPr>
        </p:nvSpPr>
        <p:spPr>
          <a:xfrm>
            <a:off x="572493" y="238539"/>
            <a:ext cx="11018520" cy="1434415"/>
          </a:xfrm>
        </p:spPr>
        <p:txBody>
          <a:bodyPr anchor="b">
            <a:normAutofit/>
          </a:bodyPr>
          <a:lstStyle/>
          <a:p>
            <a:r>
              <a:rPr lang="es-ES" sz="5400"/>
              <a:t>Hackathon</a:t>
            </a:r>
          </a:p>
        </p:txBody>
      </p:sp>
      <p:sp>
        <p:nvSpPr>
          <p:cNvPr id="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n 3" descr="Dibujo de la tierra desde el espacio&#10;&#10;El contenido generado por IA puede ser incorrecto.">
            <a:extLst>
              <a:ext uri="{FF2B5EF4-FFF2-40B4-BE49-F238E27FC236}">
                <a16:creationId xmlns:a16="http://schemas.microsoft.com/office/drawing/2014/main" id="{FB1DEAB0-AE27-C6D3-041D-4B57BBDE9486}"/>
              </a:ext>
            </a:extLst>
          </p:cNvPr>
          <p:cNvPicPr>
            <a:picLocks noChangeAspect="1"/>
          </p:cNvPicPr>
          <p:nvPr/>
        </p:nvPicPr>
        <p:blipFill>
          <a:blip r:embed="rId2"/>
          <a:srcRect t="3367" r="3" b="19457"/>
          <a:stretch>
            <a:fillRect/>
          </a:stretch>
        </p:blipFill>
        <p:spPr>
          <a:xfrm>
            <a:off x="7675658" y="2093976"/>
            <a:ext cx="3941064" cy="4096512"/>
          </a:xfrm>
          <a:prstGeom prst="rect">
            <a:avLst/>
          </a:prstGeom>
        </p:spPr>
      </p:pic>
      <p:graphicFrame>
        <p:nvGraphicFramePr>
          <p:cNvPr id="5" name="Marcador de contenido 2">
            <a:extLst>
              <a:ext uri="{FF2B5EF4-FFF2-40B4-BE49-F238E27FC236}">
                <a16:creationId xmlns:a16="http://schemas.microsoft.com/office/drawing/2014/main" id="{EE1F8DC4-D283-3C8B-0E1E-A8A9423EF5E6}"/>
              </a:ext>
            </a:extLst>
          </p:cNvPr>
          <p:cNvGraphicFramePr>
            <a:graphicFrameLocks noGrp="1"/>
          </p:cNvGraphicFramePr>
          <p:nvPr>
            <p:ph idx="1"/>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n 2">
            <a:extLst>
              <a:ext uri="{FF2B5EF4-FFF2-40B4-BE49-F238E27FC236}">
                <a16:creationId xmlns:a16="http://schemas.microsoft.com/office/drawing/2014/main" id="{762AF4AF-0865-85BE-05FA-9D830DA6F248}"/>
              </a:ext>
            </a:extLst>
          </p:cNvPr>
          <p:cNvPicPr>
            <a:picLocks noChangeAspect="1"/>
          </p:cNvPicPr>
          <p:nvPr/>
        </p:nvPicPr>
        <p:blipFill>
          <a:blip r:embed="rId8"/>
          <a:stretch>
            <a:fillRect/>
          </a:stretch>
        </p:blipFill>
        <p:spPr>
          <a:xfrm>
            <a:off x="9846825" y="0"/>
            <a:ext cx="2316681" cy="762066"/>
          </a:xfrm>
          <a:prstGeom prst="rect">
            <a:avLst/>
          </a:prstGeom>
        </p:spPr>
      </p:pic>
    </p:spTree>
    <p:extLst>
      <p:ext uri="{BB962C8B-B14F-4D97-AF65-F5344CB8AC3E}">
        <p14:creationId xmlns:p14="http://schemas.microsoft.com/office/powerpoint/2010/main" val="8026813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A3904794-D8BF-113A-AED5-F3EFC74547D4}"/>
              </a:ext>
            </a:extLst>
          </p:cNvPr>
          <p:cNvSpPr>
            <a:spLocks noGrp="1"/>
          </p:cNvSpPr>
          <p:nvPr>
            <p:ph type="title"/>
          </p:nvPr>
        </p:nvSpPr>
        <p:spPr>
          <a:xfrm>
            <a:off x="841248" y="256032"/>
            <a:ext cx="10506456" cy="1014984"/>
          </a:xfrm>
        </p:spPr>
        <p:txBody>
          <a:bodyPr anchor="b">
            <a:normAutofit/>
          </a:bodyPr>
          <a:lstStyle/>
          <a:p>
            <a:pPr marL="0" marR="0" lvl="0" indent="0" algn="ctr" defTabSz="914400" rtl="0" eaLnBrk="1" fontAlgn="auto" latinLnBrk="0" hangingPunct="1">
              <a:spcBef>
                <a:spcPts val="1000"/>
              </a:spcBef>
              <a:spcAft>
                <a:spcPts val="0"/>
              </a:spcAft>
              <a:buClrTx/>
              <a:buSzTx/>
              <a:buFont typeface="Arial" panose="020B0604020202020204" pitchFamily="34" charset="0"/>
              <a:buNone/>
              <a:tabLst/>
              <a:defRPr/>
            </a:pPr>
            <a:r>
              <a:rPr kumimoji="0" lang="es-ES" sz="3100" b="0" i="0" u="none" strike="noStrike" kern="1200" cap="none" spc="0" normalizeH="0" baseline="0" noProof="0" dirty="0">
                <a:ln>
                  <a:noFill/>
                </a:ln>
                <a:effectLst/>
                <a:highlight>
                  <a:srgbClr val="00FF00"/>
                </a:highlight>
                <a:uLnTx/>
                <a:uFillTx/>
                <a:latin typeface="Aptos" panose="02110004020202020204"/>
                <a:ea typeface="+mn-ea"/>
                <a:cs typeface="+mn-cs"/>
              </a:rPr>
              <a:t>Te invito a pasar de usuario a creador de valor con la IA</a:t>
            </a:r>
            <a:endParaRPr lang="es-ES" sz="3100" dirty="0">
              <a:highlight>
                <a:srgbClr val="00FF00"/>
              </a:highlight>
            </a:endParaRPr>
          </a:p>
        </p:txBody>
      </p:sp>
      <p:sp>
        <p:nvSpPr>
          <p:cNvPr id="20" name="Rectangle 1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Marcador de contenido 2">
            <a:extLst>
              <a:ext uri="{FF2B5EF4-FFF2-40B4-BE49-F238E27FC236}">
                <a16:creationId xmlns:a16="http://schemas.microsoft.com/office/drawing/2014/main" id="{119FEFD3-805D-A679-E45A-968036E8AB0C}"/>
              </a:ext>
            </a:extLst>
          </p:cNvPr>
          <p:cNvGraphicFramePr>
            <a:graphicFrameLocks noGrp="1"/>
          </p:cNvGraphicFramePr>
          <p:nvPr>
            <p:ph idx="1"/>
          </p:nvPr>
        </p:nvGraphicFramePr>
        <p:xfrm>
          <a:off x="250166" y="1837426"/>
          <a:ext cx="11375777" cy="4856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95259011-2987-33A3-9316-8F3580A3FF13}"/>
              </a:ext>
            </a:extLst>
          </p:cNvPr>
          <p:cNvPicPr>
            <a:picLocks noChangeAspect="1"/>
          </p:cNvPicPr>
          <p:nvPr/>
        </p:nvPicPr>
        <p:blipFill>
          <a:blip r:embed="rId7"/>
          <a:stretch>
            <a:fillRect/>
          </a:stretch>
        </p:blipFill>
        <p:spPr>
          <a:xfrm>
            <a:off x="9748798" y="6013983"/>
            <a:ext cx="2316681" cy="762066"/>
          </a:xfrm>
          <a:prstGeom prst="rect">
            <a:avLst/>
          </a:prstGeom>
        </p:spPr>
      </p:pic>
    </p:spTree>
    <p:extLst>
      <p:ext uri="{BB962C8B-B14F-4D97-AF65-F5344CB8AC3E}">
        <p14:creationId xmlns:p14="http://schemas.microsoft.com/office/powerpoint/2010/main" val="15251158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1E1EA-38FB-8858-F740-66A0CBE5E57A}"/>
            </a:ext>
          </a:extLst>
        </p:cNvPr>
        <p:cNvGrpSpPr/>
        <p:nvPr/>
      </p:nvGrpSpPr>
      <p:grpSpPr>
        <a:xfrm>
          <a:off x="0" y="0"/>
          <a:ext cx="0" cy="0"/>
          <a:chOff x="0" y="0"/>
          <a:chExt cx="0" cy="0"/>
        </a:xfrm>
      </p:grpSpPr>
      <p:pic>
        <p:nvPicPr>
          <p:cNvPr id="3" name="Imagen 2" descr="Diagrama, Mapa&#10;&#10;El contenido generado por IA puede ser incorrecto.">
            <a:extLst>
              <a:ext uri="{FF2B5EF4-FFF2-40B4-BE49-F238E27FC236}">
                <a16:creationId xmlns:a16="http://schemas.microsoft.com/office/drawing/2014/main" id="{21ADE83B-9D3C-EA9F-1680-3E01E8E0562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53BEDFC-3F33-B7BC-0A3A-718565F4AFDA}"/>
              </a:ext>
            </a:extLst>
          </p:cNvPr>
          <p:cNvSpPr txBox="1"/>
          <p:nvPr/>
        </p:nvSpPr>
        <p:spPr>
          <a:xfrm>
            <a:off x="663677" y="2809602"/>
            <a:ext cx="582633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026A8B"/>
                </a:solidFill>
                <a:effectLst/>
                <a:uLnTx/>
                <a:uFillTx/>
                <a:latin typeface="Nunito Bold" pitchFamily="2" charset="0"/>
                <a:ea typeface="+mn-ea"/>
                <a:cs typeface="+mn-cs"/>
              </a:rPr>
              <a:t>¡Muchas Gracias!</a:t>
            </a:r>
          </a:p>
        </p:txBody>
      </p:sp>
      <p:sp>
        <p:nvSpPr>
          <p:cNvPr id="6" name="CuadroTexto 5">
            <a:extLst>
              <a:ext uri="{FF2B5EF4-FFF2-40B4-BE49-F238E27FC236}">
                <a16:creationId xmlns:a16="http://schemas.microsoft.com/office/drawing/2014/main" id="{0C794DA9-CFE7-E4AE-E2F2-4C2E8AAB5626}"/>
              </a:ext>
            </a:extLst>
          </p:cNvPr>
          <p:cNvSpPr txBox="1"/>
          <p:nvPr/>
        </p:nvSpPr>
        <p:spPr>
          <a:xfrm>
            <a:off x="663677" y="3517488"/>
            <a:ext cx="669576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026A8B"/>
                </a:solidFill>
                <a:effectLst/>
                <a:uLnTx/>
                <a:uFillTx/>
                <a:latin typeface="Nunito" pitchFamily="2" charset="0"/>
                <a:ea typeface="+mn-ea"/>
                <a:cs typeface="+mn-cs"/>
                <a:hlinkClick r:id="rId3"/>
              </a:rPr>
              <a:t>javiergarciaguerrero@gmail.com</a:t>
            </a:r>
            <a:endParaRPr kumimoji="0" lang="es-ES" sz="2400" b="0" i="0" u="none" strike="noStrike" kern="1200" cap="none" spc="0" normalizeH="0" baseline="0" noProof="0" dirty="0">
              <a:ln>
                <a:noFill/>
              </a:ln>
              <a:solidFill>
                <a:srgbClr val="026A8B"/>
              </a:solidFill>
              <a:effectLst/>
              <a:uLnTx/>
              <a:uFillTx/>
              <a:latin typeface="Nunito"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026A8B"/>
                </a:solidFill>
                <a:effectLst/>
                <a:uLnTx/>
                <a:uFillTx/>
                <a:latin typeface="Nunito" pitchFamily="2" charset="0"/>
                <a:ea typeface="+mn-ea"/>
                <a:cs typeface="+mn-cs"/>
                <a:hlinkClick r:id="rId4"/>
              </a:rPr>
              <a:t>jguerrero@isalud.edu.ar</a:t>
            </a:r>
            <a:endParaRPr kumimoji="0" lang="es-ES" sz="2400" b="0" i="0" u="none" strike="noStrike" kern="1200" cap="none" spc="0" normalizeH="0" baseline="0" noProof="0" dirty="0">
              <a:ln>
                <a:noFill/>
              </a:ln>
              <a:solidFill>
                <a:srgbClr val="026A8B"/>
              </a:solidFill>
              <a:effectLst/>
              <a:uLnTx/>
              <a:uFillTx/>
              <a:latin typeface="Nunito"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26A8B"/>
              </a:solidFill>
              <a:effectLst/>
              <a:uLnTx/>
              <a:uFillTx/>
              <a:latin typeface="Nunito" pitchFamily="2" charset="0"/>
              <a:ea typeface="+mn-ea"/>
              <a:cs typeface="+mn-cs"/>
            </a:endParaRPr>
          </a:p>
        </p:txBody>
      </p:sp>
      <p:pic>
        <p:nvPicPr>
          <p:cNvPr id="2" name="Imagen 1">
            <a:extLst>
              <a:ext uri="{FF2B5EF4-FFF2-40B4-BE49-F238E27FC236}">
                <a16:creationId xmlns:a16="http://schemas.microsoft.com/office/drawing/2014/main" id="{86CDFC73-96D5-4936-2A7D-F6786A9D97E5}"/>
              </a:ext>
            </a:extLst>
          </p:cNvPr>
          <p:cNvPicPr>
            <a:picLocks noChangeAspect="1"/>
          </p:cNvPicPr>
          <p:nvPr/>
        </p:nvPicPr>
        <p:blipFill>
          <a:blip r:embed="rId5"/>
          <a:stretch>
            <a:fillRect/>
          </a:stretch>
        </p:blipFill>
        <p:spPr>
          <a:xfrm>
            <a:off x="524851" y="4674488"/>
            <a:ext cx="7585480" cy="969348"/>
          </a:xfrm>
          <a:prstGeom prst="rect">
            <a:avLst/>
          </a:prstGeom>
        </p:spPr>
      </p:pic>
    </p:spTree>
    <p:extLst>
      <p:ext uri="{BB962C8B-B14F-4D97-AF65-F5344CB8AC3E}">
        <p14:creationId xmlns:p14="http://schemas.microsoft.com/office/powerpoint/2010/main" val="2838713959"/>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Tema de Office">
  <a:themeElements>
    <a:clrScheme name="Custom 73">
      <a:dk1>
        <a:srgbClr val="000000"/>
      </a:dk1>
      <a:lt1>
        <a:sysClr val="window" lastClr="FFFFFF"/>
      </a:lt1>
      <a:dk2>
        <a:srgbClr val="585858"/>
      </a:dk2>
      <a:lt2>
        <a:srgbClr val="E3E3E3"/>
      </a:lt2>
      <a:accent1>
        <a:srgbClr val="E20613"/>
      </a:accent1>
      <a:accent2>
        <a:srgbClr val="A9C038"/>
      </a:accent2>
      <a:accent3>
        <a:srgbClr val="11AEC7"/>
      </a:accent3>
      <a:accent4>
        <a:srgbClr val="F59F26"/>
      </a:accent4>
      <a:accent5>
        <a:srgbClr val="0062A9"/>
      </a:accent5>
      <a:accent6>
        <a:srgbClr val="EB6047"/>
      </a:accent6>
      <a:hlink>
        <a:srgbClr val="8ED9F6"/>
      </a:hlink>
      <a:folHlink>
        <a:srgbClr val="C00000"/>
      </a:folHlink>
    </a:clrScheme>
    <a:fontScheme name="Modern 01">
      <a:majorFont>
        <a:latin typeface="Century Gothic"/>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0740559_TF78455520.potx" id="{5EE861E3-3564-47B4-8A02-FBEAC36CFAB2}" vid="{A83930CC-2020-4C50-8F1B-917CB7D55B44}"/>
    </a:ext>
  </a:extLst>
</a:theme>
</file>

<file path=ppt/theme/theme4.xml><?xml version="1.0" encoding="utf-8"?>
<a:theme xmlns:a="http://schemas.openxmlformats.org/drawingml/2006/main" name="8609-ChangeAnalystEN Slide docen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6.xml><?xml version="1.0" encoding="utf-8"?>
<a:theme xmlns:a="http://schemas.openxmlformats.org/drawingml/2006/main" name="4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8.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8316</Words>
  <Application>Microsoft Office PowerPoint</Application>
  <PresentationFormat>Panorámica</PresentationFormat>
  <Paragraphs>532</Paragraphs>
  <Slides>63</Slides>
  <Notes>6</Notes>
  <HiddenSlides>0</HiddenSlides>
  <MMClips>0</MMClips>
  <ScaleCrop>false</ScaleCrop>
  <HeadingPairs>
    <vt:vector size="6" baseType="variant">
      <vt:variant>
        <vt:lpstr>Fuentes usadas</vt:lpstr>
      </vt:variant>
      <vt:variant>
        <vt:i4>17</vt:i4>
      </vt:variant>
      <vt:variant>
        <vt:lpstr>Tema</vt:lpstr>
      </vt:variant>
      <vt:variant>
        <vt:i4>7</vt:i4>
      </vt:variant>
      <vt:variant>
        <vt:lpstr>Títulos de diapositiva</vt:lpstr>
      </vt:variant>
      <vt:variant>
        <vt:i4>63</vt:i4>
      </vt:variant>
    </vt:vector>
  </HeadingPairs>
  <TitlesOfParts>
    <vt:vector size="87" baseType="lpstr">
      <vt:lpstr>ADLaM Display</vt:lpstr>
      <vt:lpstr>Aeonik</vt:lpstr>
      <vt:lpstr>-apple-system</vt:lpstr>
      <vt:lpstr>Aptos</vt:lpstr>
      <vt:lpstr>Aptos Display</vt:lpstr>
      <vt:lpstr>Arial</vt:lpstr>
      <vt:lpstr>Bierstadt</vt:lpstr>
      <vt:lpstr>Calibri</vt:lpstr>
      <vt:lpstr>Calibri Light</vt:lpstr>
      <vt:lpstr>Century Gothic</vt:lpstr>
      <vt:lpstr>Google Sans Text</vt:lpstr>
      <vt:lpstr>montserrat</vt:lpstr>
      <vt:lpstr>Neue Haas Grotesk Text Pro</vt:lpstr>
      <vt:lpstr>Nunito</vt:lpstr>
      <vt:lpstr>Nunito Bold</vt:lpstr>
      <vt:lpstr>roboto</vt:lpstr>
      <vt:lpstr>Segoe UI Light</vt:lpstr>
      <vt:lpstr>1_Tema de Office</vt:lpstr>
      <vt:lpstr>2_Tema de Office</vt:lpstr>
      <vt:lpstr>3_Tema de Office</vt:lpstr>
      <vt:lpstr>8609-ChangeAnalystEN Slide docente</vt:lpstr>
      <vt:lpstr>GestaltVTI</vt:lpstr>
      <vt:lpstr>4_Tema de Office</vt:lpstr>
      <vt:lpstr>VanillaVTI</vt:lpstr>
      <vt:lpstr>Presentación de PowerPoint</vt:lpstr>
      <vt:lpstr>Presentación de PowerPoint</vt:lpstr>
      <vt:lpstr>“Cuando una tecnología es suficientemente avanzada es indistinguible de la magia”  Arthur Clarke</vt:lpstr>
      <vt:lpstr>Presentación de PowerPoint</vt:lpstr>
      <vt:lpstr>Los problemas perversos tienen muchas interpretaciones. Las soluciones no son únicas, ni correctas o incorrectas sino mejores o peores</vt:lpstr>
      <vt:lpstr>Presentación de PowerPoint</vt:lpstr>
      <vt:lpstr>Presentación de PowerPoint</vt:lpstr>
      <vt:lpstr>Presentación de PowerPoint</vt:lpstr>
      <vt:lpstr>Gestión del Conocimiento: del Dato a la Sabiduría. ¿Confían en la calidad, accesibilidad y seguridad de sus datos</vt:lpstr>
      <vt:lpstr>Presentación de PowerPoint</vt:lpstr>
      <vt:lpstr>Presentación de PowerPoint</vt:lpstr>
      <vt:lpstr>Falsas opciones</vt:lpstr>
      <vt:lpstr>🧠 ¿La interoperabilidad termina con los datos aislados que impiden una visión integral de los casos en el terreno sanitario? </vt:lpstr>
      <vt:lpstr>Presentación de PowerPoint</vt:lpstr>
      <vt:lpstr>Presentación de PowerPoint</vt:lpstr>
      <vt:lpstr>Palantir Foundry (Gemelos Digitales)</vt:lpstr>
      <vt:lpstr>Presentación de PowerPoint</vt:lpstr>
      <vt:lpstr>Presentación de PowerPoint</vt:lpstr>
      <vt:lpstr>Presentación de PowerPoint</vt:lpstr>
      <vt:lpstr>Presentación de PowerPoint</vt:lpstr>
      <vt:lpstr>Infodemia: La cantidad de conocimiento médico se duplica cada 72 días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Accesibilidad: Portal Telemedicina en Brasil:  Brasil tiene más de 121.000 teraflops por segundo de capacidad cómputo de alto rendimiento, equivalente a más del 90% del total regional, seguido a gran distancia por Argentina (8.582)</vt:lpstr>
      <vt:lpstr>Medicare (EE.UU.), se estimó que la telemedicina ahorró a los pacientes unos $60 millones de dólares en gastos de traslado en un año, y se proyecta un ahorro de $100 millones para 2024 solo en costos de viaje evitados</vt:lpstr>
      <vt:lpstr>La IA también puede “escuchar” señales clínicas.</vt:lpstr>
      <vt:lpstr>Presentación de PowerPoint</vt:lpstr>
      <vt:lpstr>Los métodos de trabajo son inseparables de un modo específico de vivir, pensar y sentir.  Antonio Gramsci</vt:lpstr>
      <vt:lpstr>Presentación de PowerPoint</vt:lpstr>
      <vt:lpstr>IA en Rehabilitación</vt:lpstr>
      <vt:lpstr>Infantes con hemiparesia</vt:lpstr>
      <vt:lpstr>El salto de la rana (Leapfrogging)</vt:lpstr>
      <vt:lpstr>Adoptar asistentes virtuales (chatbots)</vt:lpstr>
      <vt:lpstr>1. Salto de la Auditoría Manual al Control integral identificando las Excepciones  💰</vt:lpstr>
      <vt:lpstr>Auditoría Inteligente</vt:lpstr>
      <vt:lpstr>2. Salto de la Fragmentación a la Interoperabilidad (Red Nacional de Salud Digital) 🌐</vt:lpstr>
      <vt:lpstr>Estonia: Plataforma Nacional HCE (2009)</vt:lpstr>
      <vt:lpstr>3. “Hacer mas con menos”</vt:lpstr>
      <vt:lpstr>Indicadores de aplicación de la IA predictiva</vt:lpstr>
      <vt:lpstr>El salto implica agilidad y esfuerzo coordinado a modelos probados, no un salto al vacío </vt:lpstr>
      <vt:lpstr>5. Eje: Medicamentos (De pagar a auditar valor)</vt:lpstr>
      <vt:lpstr>6. Eje: Salud Digital (De papel a cloud-native)</vt:lpstr>
      <vt:lpstr>4. Eje: Modelos de Financiamiento (De fee-for-service a fee-for-value)</vt:lpstr>
      <vt:lpstr>Presentación de PowerPoint</vt:lpstr>
      <vt:lpstr>Presentación de PowerPoint</vt:lpstr>
      <vt:lpstr>Presentación de PowerPoint</vt:lpstr>
      <vt:lpstr>Gestión Transdisciplinaria: Consensos</vt:lpstr>
      <vt:lpstr>Kaiser Permanente Intelligent Navigator (KPIN)</vt:lpstr>
      <vt:lpstr>Google Research con el Personal Health Agent (PHA):  1) Toman decisiones explícitas 2) Seguimiento de estados  3) Orientados a la Acción</vt:lpstr>
      <vt:lpstr>Presentación de PowerPoint</vt:lpstr>
      <vt:lpstr>Presentación de PowerPoint</vt:lpstr>
      <vt:lpstr>Microlearning de Aplicabilidad Inmediata: 7 a 12 m Nivel 1: La Base Digital y Procesos (Enfoque en la eficiencia)</vt:lpstr>
      <vt:lpstr>Nivel 2: Optimización y Automatización  (Enfoque en el servicio) Tutores personalizados (Bots)</vt:lpstr>
      <vt:lpstr>Nivel 3: Aplicación de la Inteligencia Artificial (Enfoque en la sostenibilidad) Realidad Aumentada</vt:lpstr>
      <vt:lpstr>Hackathon</vt:lpstr>
      <vt:lpstr>Te invito a pasar de usuario a creador de valor con la IA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Javier Mariano García Guerrero</dc:creator>
  <cp:lastModifiedBy>Javier Mariano García Guerrero</cp:lastModifiedBy>
  <cp:revision>1</cp:revision>
  <dcterms:created xsi:type="dcterms:W3CDTF">2025-10-28T20:10:27Z</dcterms:created>
  <dcterms:modified xsi:type="dcterms:W3CDTF">2025-10-28T20:14:49Z</dcterms:modified>
</cp:coreProperties>
</file>