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83" r:id="rId2"/>
    <p:sldId id="307" r:id="rId3"/>
    <p:sldId id="291" r:id="rId4"/>
    <p:sldId id="284" r:id="rId5"/>
    <p:sldId id="287" r:id="rId6"/>
    <p:sldId id="286" r:id="rId7"/>
    <p:sldId id="285" r:id="rId8"/>
    <p:sldId id="308" r:id="rId9"/>
    <p:sldId id="309" r:id="rId10"/>
    <p:sldId id="288" r:id="rId11"/>
    <p:sldId id="289" r:id="rId12"/>
    <p:sldId id="310" r:id="rId13"/>
    <p:sldId id="311" r:id="rId14"/>
    <p:sldId id="292" r:id="rId15"/>
    <p:sldId id="312" r:id="rId16"/>
    <p:sldId id="293" r:id="rId17"/>
    <p:sldId id="294" r:id="rId18"/>
    <p:sldId id="295" r:id="rId19"/>
    <p:sldId id="296" r:id="rId20"/>
    <p:sldId id="297" r:id="rId21"/>
    <p:sldId id="298" r:id="rId22"/>
    <p:sldId id="256" r:id="rId23"/>
    <p:sldId id="257" r:id="rId24"/>
    <p:sldId id="258" r:id="rId25"/>
    <p:sldId id="267" r:id="rId26"/>
    <p:sldId id="259" r:id="rId27"/>
    <p:sldId id="268" r:id="rId28"/>
    <p:sldId id="260" r:id="rId29"/>
    <p:sldId id="269" r:id="rId30"/>
    <p:sldId id="261" r:id="rId31"/>
    <p:sldId id="270" r:id="rId32"/>
    <p:sldId id="275" r:id="rId33"/>
    <p:sldId id="263" r:id="rId34"/>
    <p:sldId id="271" r:id="rId35"/>
    <p:sldId id="264" r:id="rId36"/>
    <p:sldId id="272" r:id="rId37"/>
    <p:sldId id="262" r:id="rId38"/>
    <p:sldId id="273" r:id="rId39"/>
    <p:sldId id="265" r:id="rId40"/>
    <p:sldId id="274" r:id="rId41"/>
    <p:sldId id="276" r:id="rId42"/>
    <p:sldId id="277" r:id="rId43"/>
    <p:sldId id="278" r:id="rId44"/>
    <p:sldId id="279" r:id="rId45"/>
    <p:sldId id="281" r:id="rId46"/>
    <p:sldId id="282" r:id="rId47"/>
    <p:sldId id="305" r:id="rId48"/>
    <p:sldId id="314" r:id="rId49"/>
    <p:sldId id="317" r:id="rId50"/>
    <p:sldId id="316" r:id="rId51"/>
    <p:sldId id="318"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9B9F1D-7A67-440C-A1C0-CDA8B6FF1287}" v="11" dt="2025-11-03T23:53:21.432"/>
    <p1510:client id="{30865DA0-159E-4B9F-8B25-FCF31A83C319}" v="21" dt="2025-11-03T16:10:46.24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31" autoAdjust="0"/>
    <p:restoredTop sz="94660"/>
  </p:normalViewPr>
  <p:slideViewPr>
    <p:cSldViewPr snapToGrid="0">
      <p:cViewPr varScale="1">
        <p:scale>
          <a:sx n="92" d="100"/>
          <a:sy n="92" d="100"/>
        </p:scale>
        <p:origin x="324" y="2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GCBA\Desktop\Osecac_meds\Medicamentos_OSECAC_ALL_oct23-ago24.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GCBA\Desktop\Osecac_meds\Medicamentos_OSECAC_ALL_2025.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Belimumab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6462-47B9-99A7-F575B291DE7E}"/>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6462-47B9-99A7-F575B291DE7E}"/>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6462-47B9-99A7-F575B291DE7E}"/>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6462-47B9-99A7-F575B291DE7E}"/>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6462-47B9-99A7-F575B291DE7E}"/>
            </c:ext>
          </c:extLst>
        </c:ser>
        <c:ser>
          <c:idx val="5"/>
          <c:order val="5"/>
          <c:tx>
            <c:strRef>
              <c:f>'oct23'!$Z$1</c:f>
              <c:strCache>
                <c:ptCount val="1"/>
                <c:pt idx="0">
                  <c:v>belimumab</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'oct23'!$Z$2:$Z$12</c:f>
              <c:numCache>
                <c:formatCode>0.0</c:formatCode>
                <c:ptCount val="11"/>
                <c:pt idx="0">
                  <c:v>100</c:v>
                </c:pt>
                <c:pt idx="1">
                  <c:v>109.99999899979025</c:v>
                </c:pt>
                <c:pt idx="2">
                  <c:v>124.19397947749644</c:v>
                </c:pt>
                <c:pt idx="3">
                  <c:v>218.81068460056073</c:v>
                </c:pt>
                <c:pt idx="4">
                  <c:v>196.3817812595301</c:v>
                </c:pt>
                <c:pt idx="5">
                  <c:v>216.01989937289849</c:v>
                </c:pt>
                <c:pt idx="6">
                  <c:v>332.15447479336416</c:v>
                </c:pt>
                <c:pt idx="7">
                  <c:v>298.10751314550657</c:v>
                </c:pt>
                <c:pt idx="8">
                  <c:v>332.15445278874978</c:v>
                </c:pt>
                <c:pt idx="9">
                  <c:v>313.00323677875247</c:v>
                </c:pt>
                <c:pt idx="10">
                  <c:v>313.0128387922947</c:v>
                </c:pt>
              </c:numCache>
            </c:numRef>
          </c:val>
          <c:smooth val="0"/>
          <c:extLst>
            <c:ext xmlns:c16="http://schemas.microsoft.com/office/drawing/2014/chart" uri="{C3380CC4-5D6E-409C-BE32-E72D297353CC}">
              <c16:uniqueId val="{00000005-6462-47B9-99A7-F575B291DE7E}"/>
            </c:ext>
          </c:extLst>
        </c:ser>
        <c:dLbls>
          <c:showLegendKey val="0"/>
          <c:showVal val="0"/>
          <c:showCatName val="0"/>
          <c:showSerName val="0"/>
          <c:showPercent val="0"/>
          <c:showBubbleSize val="0"/>
        </c:dLbls>
        <c:smooth val="0"/>
        <c:axId val="441790496"/>
        <c:axId val="441785088"/>
      </c:lineChart>
      <c:dateAx>
        <c:axId val="44179049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85088"/>
        <c:crosses val="autoZero"/>
        <c:auto val="1"/>
        <c:lblOffset val="100"/>
        <c:baseTimeUnit val="months"/>
      </c:dateAx>
      <c:valAx>
        <c:axId val="441785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9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Belimumab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Hoja1!$P$1</c:f>
              <c:strCache>
                <c:ptCount val="1"/>
                <c:pt idx="0">
                  <c:v>IPC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Hoja1!$P$2:$P$23</c:f>
            </c:numRef>
          </c:val>
          <c:smooth val="0"/>
          <c:extLst>
            <c:ext xmlns:c16="http://schemas.microsoft.com/office/drawing/2014/chart" uri="{C3380CC4-5D6E-409C-BE32-E72D297353CC}">
              <c16:uniqueId val="{00000000-557C-426B-865F-2E486B72C7C4}"/>
            </c:ext>
          </c:extLst>
        </c:ser>
        <c:ser>
          <c:idx val="1"/>
          <c:order val="1"/>
          <c:tx>
            <c:strRef>
              <c:f>Hoja1!$Q$1</c:f>
              <c:strCache>
                <c:ptCount val="1"/>
                <c:pt idx="0">
                  <c:v>IPC</c:v>
                </c:pt>
              </c:strCache>
            </c:strRef>
          </c:tx>
          <c:spPr>
            <a:ln w="28575" cap="rnd">
              <a:solidFill>
                <a:schemeClr val="accent2"/>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1-557C-426B-865F-2E486B72C7C4}"/>
            </c:ext>
          </c:extLst>
        </c:ser>
        <c:ser>
          <c:idx val="2"/>
          <c:order val="2"/>
          <c:tx>
            <c:strRef>
              <c:f>Hoja1!$R$1</c:f>
              <c:strCache>
                <c:ptCount val="1"/>
                <c:pt idx="0">
                  <c:v>Dólar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Hoja1!$R$2:$R$23</c:f>
            </c:numRef>
          </c:val>
          <c:smooth val="0"/>
          <c:extLst>
            <c:ext xmlns:c16="http://schemas.microsoft.com/office/drawing/2014/chart" uri="{C3380CC4-5D6E-409C-BE32-E72D297353CC}">
              <c16:uniqueId val="{00000002-557C-426B-865F-2E486B72C7C4}"/>
            </c:ext>
          </c:extLst>
        </c:ser>
        <c:ser>
          <c:idx val="3"/>
          <c:order val="3"/>
          <c:tx>
            <c:strRef>
              <c:f>Hoja1!$S$1</c:f>
              <c:strCache>
                <c:ptCount val="1"/>
                <c:pt idx="0">
                  <c:v>Dólar</c:v>
                </c:pt>
              </c:strCache>
            </c:strRef>
          </c:tx>
          <c:spPr>
            <a:ln w="28575" cap="rnd">
              <a:solidFill>
                <a:schemeClr val="accent4"/>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3-557C-426B-865F-2E486B72C7C4}"/>
            </c:ext>
          </c:extLst>
        </c:ser>
        <c:ser>
          <c:idx val="4"/>
          <c:order val="4"/>
          <c:tx>
            <c:strRef>
              <c:f>Hoja1!$T$1</c:f>
              <c:strCache>
                <c:ptCount val="1"/>
                <c:pt idx="0">
                  <c:v>Jubilacion Minima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Hoja1!$T$2:$T$23</c:f>
            </c:numRef>
          </c:val>
          <c:smooth val="0"/>
          <c:extLst>
            <c:ext xmlns:c16="http://schemas.microsoft.com/office/drawing/2014/chart" uri="{C3380CC4-5D6E-409C-BE32-E72D297353CC}">
              <c16:uniqueId val="{00000004-557C-426B-865F-2E486B72C7C4}"/>
            </c:ext>
          </c:extLst>
        </c:ser>
        <c:ser>
          <c:idx val="5"/>
          <c:order val="5"/>
          <c:tx>
            <c:strRef>
              <c:f>Hoja1!$U$1</c:f>
              <c:strCache>
                <c:ptCount val="1"/>
                <c:pt idx="0">
                  <c:v>Jubilacion</c:v>
                </c:pt>
              </c:strCache>
            </c:strRef>
          </c:tx>
          <c:spPr>
            <a:ln w="28575" cap="rnd">
              <a:solidFill>
                <a:schemeClr val="accent6"/>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5-557C-426B-865F-2E486B72C7C4}"/>
            </c:ext>
          </c:extLst>
        </c:ser>
        <c:ser>
          <c:idx val="6"/>
          <c:order val="6"/>
          <c:tx>
            <c:strRef>
              <c:f>Hoja1!$V$1</c:f>
              <c:strCache>
                <c:ptCount val="1"/>
                <c:pt idx="0">
                  <c:v>Montributo</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Hoja1!$V$2:$V$23</c:f>
            </c:numRef>
          </c:val>
          <c:smooth val="0"/>
          <c:extLst>
            <c:ext xmlns:c16="http://schemas.microsoft.com/office/drawing/2014/chart" uri="{C3380CC4-5D6E-409C-BE32-E72D297353CC}">
              <c16:uniqueId val="{00000006-557C-426B-865F-2E486B72C7C4}"/>
            </c:ext>
          </c:extLst>
        </c:ser>
        <c:ser>
          <c:idx val="7"/>
          <c:order val="7"/>
          <c:tx>
            <c:strRef>
              <c:f>Hoja1!$W$1</c:f>
              <c:strCache>
                <c:ptCount val="1"/>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Hoja1!$W$2:$W$23</c:f>
            </c:numRef>
          </c:val>
          <c:smooth val="0"/>
          <c:extLst>
            <c:ext xmlns:c16="http://schemas.microsoft.com/office/drawing/2014/chart" uri="{C3380CC4-5D6E-409C-BE32-E72D297353CC}">
              <c16:uniqueId val="{00000007-557C-426B-865F-2E486B72C7C4}"/>
            </c:ext>
          </c:extLst>
        </c:ser>
        <c:ser>
          <c:idx val="8"/>
          <c:order val="8"/>
          <c:tx>
            <c:strRef>
              <c:f>Hoja1!$X$1</c:f>
              <c:strCache>
                <c:ptCount val="1"/>
                <c:pt idx="0">
                  <c:v>Ripte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Hoja1!$X$2:$X$23</c:f>
            </c:numRef>
          </c:val>
          <c:smooth val="0"/>
          <c:extLst>
            <c:ext xmlns:c16="http://schemas.microsoft.com/office/drawing/2014/chart" uri="{C3380CC4-5D6E-409C-BE32-E72D297353CC}">
              <c16:uniqueId val="{00000008-557C-426B-865F-2E486B72C7C4}"/>
            </c:ext>
          </c:extLst>
        </c:ser>
        <c:ser>
          <c:idx val="9"/>
          <c:order val="9"/>
          <c:tx>
            <c:strRef>
              <c:f>Hoja1!$Y$1</c:f>
              <c:strCache>
                <c:ptCount val="1"/>
                <c:pt idx="0">
                  <c:v>Ripte</c:v>
                </c:pt>
              </c:strCache>
            </c:strRef>
          </c:tx>
          <c:spPr>
            <a:ln w="28575" cap="rnd">
              <a:solidFill>
                <a:schemeClr val="accent4">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9-557C-426B-865F-2E486B72C7C4}"/>
            </c:ext>
          </c:extLst>
        </c:ser>
        <c:ser>
          <c:idx val="10"/>
          <c:order val="10"/>
          <c:tx>
            <c:strRef>
              <c:f>Hoja1!$Z$1</c:f>
              <c:strCache>
                <c:ptCount val="1"/>
                <c:pt idx="0">
                  <c:v>prepagos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Hoja1!$Z$2:$Z$23</c:f>
            </c:numRef>
          </c:val>
          <c:smooth val="0"/>
          <c:extLst>
            <c:ext xmlns:c16="http://schemas.microsoft.com/office/drawing/2014/chart" uri="{C3380CC4-5D6E-409C-BE32-E72D297353CC}">
              <c16:uniqueId val="{0000000A-557C-426B-865F-2E486B72C7C4}"/>
            </c:ext>
          </c:extLst>
        </c:ser>
        <c:ser>
          <c:idx val="11"/>
          <c:order val="11"/>
          <c:tx>
            <c:strRef>
              <c:f>Hoja1!$AA$1</c:f>
              <c:strCache>
                <c:ptCount val="1"/>
                <c:pt idx="0">
                  <c:v>prepagos</c:v>
                </c:pt>
              </c:strCache>
            </c:strRef>
          </c:tx>
          <c:spPr>
            <a:ln w="28575" cap="rnd">
              <a:solidFill>
                <a:schemeClr val="accent6">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B-557C-426B-865F-2E486B72C7C4}"/>
            </c:ext>
          </c:extLst>
        </c:ser>
        <c:ser>
          <c:idx val="12"/>
          <c:order val="12"/>
          <c:tx>
            <c:strRef>
              <c:f>Hoja1!$AE$1</c:f>
              <c:strCache>
                <c:ptCount val="1"/>
                <c:pt idx="0">
                  <c:v>belimumab</c:v>
                </c:pt>
              </c:strCache>
            </c:strRef>
          </c:tx>
          <c:spPr>
            <a:ln w="28575" cap="rnd">
              <a:solidFill>
                <a:schemeClr val="accent1">
                  <a:lumMod val="80000"/>
                  <a:lumOff val="2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Hoja1!$AE$2:$AE$23</c:f>
              <c:numCache>
                <c:formatCode>0.0</c:formatCode>
                <c:ptCount val="12"/>
                <c:pt idx="0">
                  <c:v>100</c:v>
                </c:pt>
                <c:pt idx="1">
                  <c:v>103.50001533805063</c:v>
                </c:pt>
                <c:pt idx="2">
                  <c:v>119.93365014929036</c:v>
                </c:pt>
                <c:pt idx="3">
                  <c:v>111.407419526361</c:v>
                </c:pt>
                <c:pt idx="4">
                  <c:v>113.6354224827447</c:v>
                </c:pt>
                <c:pt idx="5">
                  <c:v>116.36271098819802</c:v>
                </c:pt>
                <c:pt idx="6">
                  <c:v>133.15321548548189</c:v>
                </c:pt>
                <c:pt idx="7">
                  <c:v>122.13352219825006</c:v>
                </c:pt>
                <c:pt idx="8">
                  <c:v>125.06478109191262</c:v>
                </c:pt>
                <c:pt idx="9">
                  <c:v>128.19134502505534</c:v>
                </c:pt>
                <c:pt idx="10">
                  <c:v>133.75752087923777</c:v>
                </c:pt>
                <c:pt idx="11">
                  <c:v>135.89757552013822</c:v>
                </c:pt>
              </c:numCache>
            </c:numRef>
          </c:val>
          <c:smooth val="0"/>
          <c:extLst>
            <c:ext xmlns:c16="http://schemas.microsoft.com/office/drawing/2014/chart" uri="{C3380CC4-5D6E-409C-BE32-E72D297353CC}">
              <c16:uniqueId val="{0000000C-557C-426B-865F-2E486B72C7C4}"/>
            </c:ext>
          </c:extLst>
        </c:ser>
        <c:dLbls>
          <c:showLegendKey val="0"/>
          <c:showVal val="0"/>
          <c:showCatName val="0"/>
          <c:showSerName val="0"/>
          <c:showPercent val="0"/>
          <c:showBubbleSize val="0"/>
        </c:dLbls>
        <c:smooth val="0"/>
        <c:axId val="345041856"/>
        <c:axId val="345043520"/>
      </c:lineChart>
      <c:dateAx>
        <c:axId val="34504185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345043520"/>
        <c:crosses val="autoZero"/>
        <c:auto val="1"/>
        <c:lblOffset val="100"/>
        <c:baseTimeUnit val="months"/>
      </c:dateAx>
      <c:valAx>
        <c:axId val="3450435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34504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Brentuximab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E748-4B25-8E54-92A0A372B1E9}"/>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E748-4B25-8E54-92A0A372B1E9}"/>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E748-4B25-8E54-92A0A372B1E9}"/>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E748-4B25-8E54-92A0A372B1E9}"/>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E748-4B25-8E54-92A0A372B1E9}"/>
            </c:ext>
          </c:extLst>
        </c:ser>
        <c:ser>
          <c:idx val="5"/>
          <c:order val="5"/>
          <c:tx>
            <c:strRef>
              <c:f>'oct23'!$X$1</c:f>
              <c:strCache>
                <c:ptCount val="1"/>
                <c:pt idx="0">
                  <c:v>Brentuximab</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'oct23'!$X$2:$X$12</c:f>
              <c:numCache>
                <c:formatCode>0.0</c:formatCode>
                <c:ptCount val="11"/>
                <c:pt idx="0">
                  <c:v>100</c:v>
                </c:pt>
                <c:pt idx="1">
                  <c:v>100</c:v>
                </c:pt>
                <c:pt idx="2">
                  <c:v>100</c:v>
                </c:pt>
                <c:pt idx="3">
                  <c:v>100</c:v>
                </c:pt>
                <c:pt idx="4">
                  <c:v>100.00001011043355</c:v>
                </c:pt>
                <c:pt idx="5">
                  <c:v>100</c:v>
                </c:pt>
                <c:pt idx="6">
                  <c:v>235.64654926832097</c:v>
                </c:pt>
                <c:pt idx="7">
                  <c:v>248.43868166523586</c:v>
                </c:pt>
                <c:pt idx="8">
                  <c:v>235.64653543299082</c:v>
                </c:pt>
                <c:pt idx="9">
                  <c:v>381.1755306371918</c:v>
                </c:pt>
                <c:pt idx="10">
                  <c:v>381.1755306371918</c:v>
                </c:pt>
              </c:numCache>
            </c:numRef>
          </c:val>
          <c:smooth val="0"/>
          <c:extLst>
            <c:ext xmlns:c16="http://schemas.microsoft.com/office/drawing/2014/chart" uri="{C3380CC4-5D6E-409C-BE32-E72D297353CC}">
              <c16:uniqueId val="{00000005-E748-4B25-8E54-92A0A372B1E9}"/>
            </c:ext>
          </c:extLst>
        </c:ser>
        <c:dLbls>
          <c:showLegendKey val="0"/>
          <c:showVal val="0"/>
          <c:showCatName val="0"/>
          <c:showSerName val="0"/>
          <c:showPercent val="0"/>
          <c:showBubbleSize val="0"/>
        </c:dLbls>
        <c:smooth val="0"/>
        <c:axId val="441799232"/>
        <c:axId val="441788000"/>
      </c:lineChart>
      <c:dateAx>
        <c:axId val="44179923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88000"/>
        <c:crosses val="autoZero"/>
        <c:auto val="1"/>
        <c:lblOffset val="100"/>
        <c:baseTimeUnit val="months"/>
      </c:dateAx>
      <c:valAx>
        <c:axId val="441788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9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Brentuximab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Hoja1!$P$1</c:f>
              <c:strCache>
                <c:ptCount val="1"/>
                <c:pt idx="0">
                  <c:v>IPC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Hoja1!$P$2:$P$23</c:f>
            </c:numRef>
          </c:val>
          <c:smooth val="0"/>
          <c:extLst>
            <c:ext xmlns:c16="http://schemas.microsoft.com/office/drawing/2014/chart" uri="{C3380CC4-5D6E-409C-BE32-E72D297353CC}">
              <c16:uniqueId val="{00000000-1C32-49F9-BE29-879025184D90}"/>
            </c:ext>
          </c:extLst>
        </c:ser>
        <c:ser>
          <c:idx val="1"/>
          <c:order val="1"/>
          <c:tx>
            <c:strRef>
              <c:f>Hoja1!$Q$1</c:f>
              <c:strCache>
                <c:ptCount val="1"/>
                <c:pt idx="0">
                  <c:v>IPC</c:v>
                </c:pt>
              </c:strCache>
            </c:strRef>
          </c:tx>
          <c:spPr>
            <a:ln w="28575" cap="rnd">
              <a:solidFill>
                <a:schemeClr val="accent2"/>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1-1C32-49F9-BE29-879025184D90}"/>
            </c:ext>
          </c:extLst>
        </c:ser>
        <c:ser>
          <c:idx val="2"/>
          <c:order val="2"/>
          <c:tx>
            <c:strRef>
              <c:f>Hoja1!$R$1</c:f>
              <c:strCache>
                <c:ptCount val="1"/>
                <c:pt idx="0">
                  <c:v>Dólar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Hoja1!$R$2:$R$23</c:f>
            </c:numRef>
          </c:val>
          <c:smooth val="0"/>
          <c:extLst>
            <c:ext xmlns:c16="http://schemas.microsoft.com/office/drawing/2014/chart" uri="{C3380CC4-5D6E-409C-BE32-E72D297353CC}">
              <c16:uniqueId val="{00000002-1C32-49F9-BE29-879025184D90}"/>
            </c:ext>
          </c:extLst>
        </c:ser>
        <c:ser>
          <c:idx val="3"/>
          <c:order val="3"/>
          <c:tx>
            <c:strRef>
              <c:f>Hoja1!$S$1</c:f>
              <c:strCache>
                <c:ptCount val="1"/>
                <c:pt idx="0">
                  <c:v>Dólar</c:v>
                </c:pt>
              </c:strCache>
            </c:strRef>
          </c:tx>
          <c:spPr>
            <a:ln w="28575" cap="rnd">
              <a:solidFill>
                <a:schemeClr val="accent4"/>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3-1C32-49F9-BE29-879025184D90}"/>
            </c:ext>
          </c:extLst>
        </c:ser>
        <c:ser>
          <c:idx val="4"/>
          <c:order val="4"/>
          <c:tx>
            <c:strRef>
              <c:f>Hoja1!$T$1</c:f>
              <c:strCache>
                <c:ptCount val="1"/>
                <c:pt idx="0">
                  <c:v>Jubilacion Minima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Hoja1!$T$2:$T$23</c:f>
            </c:numRef>
          </c:val>
          <c:smooth val="0"/>
          <c:extLst>
            <c:ext xmlns:c16="http://schemas.microsoft.com/office/drawing/2014/chart" uri="{C3380CC4-5D6E-409C-BE32-E72D297353CC}">
              <c16:uniqueId val="{00000004-1C32-49F9-BE29-879025184D90}"/>
            </c:ext>
          </c:extLst>
        </c:ser>
        <c:ser>
          <c:idx val="5"/>
          <c:order val="5"/>
          <c:tx>
            <c:strRef>
              <c:f>Hoja1!$U$1</c:f>
              <c:strCache>
                <c:ptCount val="1"/>
                <c:pt idx="0">
                  <c:v>Jubilacion</c:v>
                </c:pt>
              </c:strCache>
            </c:strRef>
          </c:tx>
          <c:spPr>
            <a:ln w="28575" cap="rnd">
              <a:solidFill>
                <a:schemeClr val="accent6"/>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5-1C32-49F9-BE29-879025184D90}"/>
            </c:ext>
          </c:extLst>
        </c:ser>
        <c:ser>
          <c:idx val="6"/>
          <c:order val="6"/>
          <c:tx>
            <c:strRef>
              <c:f>Hoja1!$V$1</c:f>
              <c:strCache>
                <c:ptCount val="1"/>
                <c:pt idx="0">
                  <c:v>Montributo</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Hoja1!$V$2:$V$23</c:f>
            </c:numRef>
          </c:val>
          <c:smooth val="0"/>
          <c:extLst>
            <c:ext xmlns:c16="http://schemas.microsoft.com/office/drawing/2014/chart" uri="{C3380CC4-5D6E-409C-BE32-E72D297353CC}">
              <c16:uniqueId val="{00000006-1C32-49F9-BE29-879025184D90}"/>
            </c:ext>
          </c:extLst>
        </c:ser>
        <c:ser>
          <c:idx val="7"/>
          <c:order val="7"/>
          <c:tx>
            <c:strRef>
              <c:f>Hoja1!$W$1</c:f>
              <c:strCache>
                <c:ptCount val="1"/>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Hoja1!$W$2:$W$23</c:f>
            </c:numRef>
          </c:val>
          <c:smooth val="0"/>
          <c:extLst>
            <c:ext xmlns:c16="http://schemas.microsoft.com/office/drawing/2014/chart" uri="{C3380CC4-5D6E-409C-BE32-E72D297353CC}">
              <c16:uniqueId val="{00000007-1C32-49F9-BE29-879025184D90}"/>
            </c:ext>
          </c:extLst>
        </c:ser>
        <c:ser>
          <c:idx val="8"/>
          <c:order val="8"/>
          <c:tx>
            <c:strRef>
              <c:f>Hoja1!$X$1</c:f>
              <c:strCache>
                <c:ptCount val="1"/>
                <c:pt idx="0">
                  <c:v>Ripte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Hoja1!$X$2:$X$23</c:f>
            </c:numRef>
          </c:val>
          <c:smooth val="0"/>
          <c:extLst>
            <c:ext xmlns:c16="http://schemas.microsoft.com/office/drawing/2014/chart" uri="{C3380CC4-5D6E-409C-BE32-E72D297353CC}">
              <c16:uniqueId val="{00000008-1C32-49F9-BE29-879025184D90}"/>
            </c:ext>
          </c:extLst>
        </c:ser>
        <c:ser>
          <c:idx val="9"/>
          <c:order val="9"/>
          <c:tx>
            <c:strRef>
              <c:f>Hoja1!$Y$1</c:f>
              <c:strCache>
                <c:ptCount val="1"/>
                <c:pt idx="0">
                  <c:v>Ripte</c:v>
                </c:pt>
              </c:strCache>
            </c:strRef>
          </c:tx>
          <c:spPr>
            <a:ln w="28575" cap="rnd">
              <a:solidFill>
                <a:schemeClr val="accent4">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9-1C32-49F9-BE29-879025184D90}"/>
            </c:ext>
          </c:extLst>
        </c:ser>
        <c:ser>
          <c:idx val="10"/>
          <c:order val="10"/>
          <c:tx>
            <c:strRef>
              <c:f>Hoja1!$Z$1</c:f>
              <c:strCache>
                <c:ptCount val="1"/>
                <c:pt idx="0">
                  <c:v>prepagos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Hoja1!$Z$2:$Z$23</c:f>
            </c:numRef>
          </c:val>
          <c:smooth val="0"/>
          <c:extLst>
            <c:ext xmlns:c16="http://schemas.microsoft.com/office/drawing/2014/chart" uri="{C3380CC4-5D6E-409C-BE32-E72D297353CC}">
              <c16:uniqueId val="{0000000A-1C32-49F9-BE29-879025184D90}"/>
            </c:ext>
          </c:extLst>
        </c:ser>
        <c:ser>
          <c:idx val="11"/>
          <c:order val="11"/>
          <c:tx>
            <c:strRef>
              <c:f>Hoja1!$AA$1</c:f>
              <c:strCache>
                <c:ptCount val="1"/>
                <c:pt idx="0">
                  <c:v>prepagos</c:v>
                </c:pt>
              </c:strCache>
            </c:strRef>
          </c:tx>
          <c:spPr>
            <a:ln w="28575" cap="rnd">
              <a:solidFill>
                <a:schemeClr val="accent6">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B-1C32-49F9-BE29-879025184D90}"/>
            </c:ext>
          </c:extLst>
        </c:ser>
        <c:ser>
          <c:idx val="12"/>
          <c:order val="12"/>
          <c:tx>
            <c:strRef>
              <c:f>Hoja1!$AC$1</c:f>
              <c:strCache>
                <c:ptCount val="1"/>
                <c:pt idx="0">
                  <c:v>Brentuximab</c:v>
                </c:pt>
              </c:strCache>
            </c:strRef>
          </c:tx>
          <c:spPr>
            <a:ln w="28575" cap="rnd">
              <a:solidFill>
                <a:schemeClr val="accent1">
                  <a:lumMod val="80000"/>
                  <a:lumOff val="2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Hoja1!$AC$2:$AC$23</c:f>
              <c:numCache>
                <c:formatCode>0.0</c:formatCode>
                <c:ptCount val="12"/>
                <c:pt idx="0">
                  <c:v>100</c:v>
                </c:pt>
                <c:pt idx="1">
                  <c:v>115.61998087733897</c:v>
                </c:pt>
                <c:pt idx="2">
                  <c:v>115.61998087733897</c:v>
                </c:pt>
                <c:pt idx="3">
                  <c:v>115.61998087733897</c:v>
                </c:pt>
                <c:pt idx="4">
                  <c:v>115.6199219505632</c:v>
                </c:pt>
                <c:pt idx="5">
                  <c:v>120.47593880760212</c:v>
                </c:pt>
                <c:pt idx="6">
                  <c:v>120.47584701654185</c:v>
                </c:pt>
                <c:pt idx="7">
                  <c:v>120.47593880760212</c:v>
                </c:pt>
                <c:pt idx="8">
                  <c:v>120.47593685317752</c:v>
                </c:pt>
                <c:pt idx="9">
                  <c:v>127.90414491214703</c:v>
                </c:pt>
                <c:pt idx="10">
                  <c:v>127.90417446981702</c:v>
                </c:pt>
                <c:pt idx="11">
                  <c:v>127.90413488045616</c:v>
                </c:pt>
              </c:numCache>
            </c:numRef>
          </c:val>
          <c:smooth val="0"/>
          <c:extLst>
            <c:ext xmlns:c16="http://schemas.microsoft.com/office/drawing/2014/chart" uri="{C3380CC4-5D6E-409C-BE32-E72D297353CC}">
              <c16:uniqueId val="{0000000C-1C32-49F9-BE29-879025184D90}"/>
            </c:ext>
          </c:extLst>
        </c:ser>
        <c:dLbls>
          <c:showLegendKey val="0"/>
          <c:showVal val="0"/>
          <c:showCatName val="0"/>
          <c:showSerName val="0"/>
          <c:showPercent val="0"/>
          <c:showBubbleSize val="0"/>
        </c:dLbls>
        <c:smooth val="0"/>
        <c:axId val="345014816"/>
        <c:axId val="345028128"/>
      </c:lineChart>
      <c:dateAx>
        <c:axId val="34501481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345028128"/>
        <c:crosses val="autoZero"/>
        <c:auto val="1"/>
        <c:lblOffset val="100"/>
        <c:baseTimeUnit val="months"/>
      </c:dateAx>
      <c:valAx>
        <c:axId val="345028128"/>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34501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DNASA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8BB1-4DDC-A5CE-FD729BAB8EA3}"/>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8BB1-4DDC-A5CE-FD729BAB8EA3}"/>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8BB1-4DDC-A5CE-FD729BAB8EA3}"/>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8BB1-4DDC-A5CE-FD729BAB8EA3}"/>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8BB1-4DDC-A5CE-FD729BAB8EA3}"/>
            </c:ext>
          </c:extLst>
        </c:ser>
        <c:ser>
          <c:idx val="5"/>
          <c:order val="5"/>
          <c:tx>
            <c:strRef>
              <c:f>'oct23'!$AC$1</c:f>
              <c:strCache>
                <c:ptCount val="1"/>
                <c:pt idx="0">
                  <c:v>dnasa</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'oct23'!$AC$2:$AC$12</c:f>
              <c:numCache>
                <c:formatCode>0.0</c:formatCode>
                <c:ptCount val="11"/>
                <c:pt idx="0">
                  <c:v>100</c:v>
                </c:pt>
                <c:pt idx="1">
                  <c:v>100</c:v>
                </c:pt>
                <c:pt idx="2">
                  <c:v>118.089296833139</c:v>
                </c:pt>
                <c:pt idx="3">
                  <c:v>157.3499250439298</c:v>
                </c:pt>
                <c:pt idx="4">
                  <c:v>245.46718153611553</c:v>
                </c:pt>
                <c:pt idx="5">
                  <c:v>306.83397692014444</c:v>
                </c:pt>
                <c:pt idx="6">
                  <c:v>368.20077230417331</c:v>
                </c:pt>
                <c:pt idx="7">
                  <c:v>368.20077230417331</c:v>
                </c:pt>
                <c:pt idx="8">
                  <c:v>405.02044376347033</c:v>
                </c:pt>
                <c:pt idx="9">
                  <c:v>431.75061631561039</c:v>
                </c:pt>
                <c:pt idx="10">
                  <c:v>475.43593513099404</c:v>
                </c:pt>
              </c:numCache>
            </c:numRef>
          </c:val>
          <c:smooth val="0"/>
          <c:extLst>
            <c:ext xmlns:c16="http://schemas.microsoft.com/office/drawing/2014/chart" uri="{C3380CC4-5D6E-409C-BE32-E72D297353CC}">
              <c16:uniqueId val="{00000005-8BB1-4DDC-A5CE-FD729BAB8EA3}"/>
            </c:ext>
          </c:extLst>
        </c:ser>
        <c:dLbls>
          <c:showLegendKey val="0"/>
          <c:showVal val="0"/>
          <c:showCatName val="0"/>
          <c:showSerName val="0"/>
          <c:showPercent val="0"/>
          <c:showBubbleSize val="0"/>
        </c:dLbls>
        <c:smooth val="0"/>
        <c:axId val="441797568"/>
        <c:axId val="441800896"/>
      </c:lineChart>
      <c:dateAx>
        <c:axId val="44179756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800896"/>
        <c:crosses val="autoZero"/>
        <c:auto val="1"/>
        <c:lblOffset val="100"/>
        <c:baseTimeUnit val="months"/>
      </c:dateAx>
      <c:valAx>
        <c:axId val="441800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9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DNASA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Hoja1!$P$1</c:f>
              <c:strCache>
                <c:ptCount val="1"/>
                <c:pt idx="0">
                  <c:v>IPC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Hoja1!$P$2:$P$23</c:f>
            </c:numRef>
          </c:val>
          <c:smooth val="0"/>
          <c:extLst>
            <c:ext xmlns:c16="http://schemas.microsoft.com/office/drawing/2014/chart" uri="{C3380CC4-5D6E-409C-BE32-E72D297353CC}">
              <c16:uniqueId val="{00000000-BC3F-4BC6-97B1-A59DB4FD4CE8}"/>
            </c:ext>
          </c:extLst>
        </c:ser>
        <c:ser>
          <c:idx val="1"/>
          <c:order val="1"/>
          <c:tx>
            <c:strRef>
              <c:f>Hoja1!$Q$1</c:f>
              <c:strCache>
                <c:ptCount val="1"/>
                <c:pt idx="0">
                  <c:v>IPC</c:v>
                </c:pt>
              </c:strCache>
            </c:strRef>
          </c:tx>
          <c:spPr>
            <a:ln w="28575" cap="rnd">
              <a:solidFill>
                <a:schemeClr val="accent2"/>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1-BC3F-4BC6-97B1-A59DB4FD4CE8}"/>
            </c:ext>
          </c:extLst>
        </c:ser>
        <c:ser>
          <c:idx val="2"/>
          <c:order val="2"/>
          <c:tx>
            <c:strRef>
              <c:f>Hoja1!$R$1</c:f>
              <c:strCache>
                <c:ptCount val="1"/>
                <c:pt idx="0">
                  <c:v>Dólar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Hoja1!$R$2:$R$23</c:f>
            </c:numRef>
          </c:val>
          <c:smooth val="0"/>
          <c:extLst>
            <c:ext xmlns:c16="http://schemas.microsoft.com/office/drawing/2014/chart" uri="{C3380CC4-5D6E-409C-BE32-E72D297353CC}">
              <c16:uniqueId val="{00000002-BC3F-4BC6-97B1-A59DB4FD4CE8}"/>
            </c:ext>
          </c:extLst>
        </c:ser>
        <c:ser>
          <c:idx val="3"/>
          <c:order val="3"/>
          <c:tx>
            <c:strRef>
              <c:f>Hoja1!$S$1</c:f>
              <c:strCache>
                <c:ptCount val="1"/>
                <c:pt idx="0">
                  <c:v>Dólar</c:v>
                </c:pt>
              </c:strCache>
            </c:strRef>
          </c:tx>
          <c:spPr>
            <a:ln w="28575" cap="rnd">
              <a:solidFill>
                <a:schemeClr val="accent4"/>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3-BC3F-4BC6-97B1-A59DB4FD4CE8}"/>
            </c:ext>
          </c:extLst>
        </c:ser>
        <c:ser>
          <c:idx val="4"/>
          <c:order val="4"/>
          <c:tx>
            <c:strRef>
              <c:f>Hoja1!$T$1</c:f>
              <c:strCache>
                <c:ptCount val="1"/>
                <c:pt idx="0">
                  <c:v>Jubilacion Minima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Hoja1!$T$2:$T$23</c:f>
            </c:numRef>
          </c:val>
          <c:smooth val="0"/>
          <c:extLst>
            <c:ext xmlns:c16="http://schemas.microsoft.com/office/drawing/2014/chart" uri="{C3380CC4-5D6E-409C-BE32-E72D297353CC}">
              <c16:uniqueId val="{00000004-BC3F-4BC6-97B1-A59DB4FD4CE8}"/>
            </c:ext>
          </c:extLst>
        </c:ser>
        <c:ser>
          <c:idx val="5"/>
          <c:order val="5"/>
          <c:tx>
            <c:strRef>
              <c:f>Hoja1!$U$1</c:f>
              <c:strCache>
                <c:ptCount val="1"/>
                <c:pt idx="0">
                  <c:v>Jubilacion</c:v>
                </c:pt>
              </c:strCache>
            </c:strRef>
          </c:tx>
          <c:spPr>
            <a:ln w="28575" cap="rnd">
              <a:solidFill>
                <a:schemeClr val="accent6"/>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5-BC3F-4BC6-97B1-A59DB4FD4CE8}"/>
            </c:ext>
          </c:extLst>
        </c:ser>
        <c:ser>
          <c:idx val="6"/>
          <c:order val="6"/>
          <c:tx>
            <c:strRef>
              <c:f>Hoja1!$V$1</c:f>
              <c:strCache>
                <c:ptCount val="1"/>
                <c:pt idx="0">
                  <c:v>Montributo</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Hoja1!$V$2:$V$23</c:f>
            </c:numRef>
          </c:val>
          <c:smooth val="0"/>
          <c:extLst>
            <c:ext xmlns:c16="http://schemas.microsoft.com/office/drawing/2014/chart" uri="{C3380CC4-5D6E-409C-BE32-E72D297353CC}">
              <c16:uniqueId val="{00000006-BC3F-4BC6-97B1-A59DB4FD4CE8}"/>
            </c:ext>
          </c:extLst>
        </c:ser>
        <c:ser>
          <c:idx val="7"/>
          <c:order val="7"/>
          <c:tx>
            <c:strRef>
              <c:f>Hoja1!$W$1</c:f>
              <c:strCache>
                <c:ptCount val="1"/>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Hoja1!$W$2:$W$23</c:f>
            </c:numRef>
          </c:val>
          <c:smooth val="0"/>
          <c:extLst>
            <c:ext xmlns:c16="http://schemas.microsoft.com/office/drawing/2014/chart" uri="{C3380CC4-5D6E-409C-BE32-E72D297353CC}">
              <c16:uniqueId val="{00000007-BC3F-4BC6-97B1-A59DB4FD4CE8}"/>
            </c:ext>
          </c:extLst>
        </c:ser>
        <c:ser>
          <c:idx val="8"/>
          <c:order val="8"/>
          <c:tx>
            <c:strRef>
              <c:f>Hoja1!$X$1</c:f>
              <c:strCache>
                <c:ptCount val="1"/>
                <c:pt idx="0">
                  <c:v>Ripte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Hoja1!$X$2:$X$23</c:f>
            </c:numRef>
          </c:val>
          <c:smooth val="0"/>
          <c:extLst>
            <c:ext xmlns:c16="http://schemas.microsoft.com/office/drawing/2014/chart" uri="{C3380CC4-5D6E-409C-BE32-E72D297353CC}">
              <c16:uniqueId val="{00000008-BC3F-4BC6-97B1-A59DB4FD4CE8}"/>
            </c:ext>
          </c:extLst>
        </c:ser>
        <c:ser>
          <c:idx val="9"/>
          <c:order val="9"/>
          <c:tx>
            <c:strRef>
              <c:f>Hoja1!$Y$1</c:f>
              <c:strCache>
                <c:ptCount val="1"/>
                <c:pt idx="0">
                  <c:v>Ripte</c:v>
                </c:pt>
              </c:strCache>
            </c:strRef>
          </c:tx>
          <c:spPr>
            <a:ln w="28575" cap="rnd">
              <a:solidFill>
                <a:schemeClr val="accent4">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9-BC3F-4BC6-97B1-A59DB4FD4CE8}"/>
            </c:ext>
          </c:extLst>
        </c:ser>
        <c:ser>
          <c:idx val="10"/>
          <c:order val="10"/>
          <c:tx>
            <c:strRef>
              <c:f>Hoja1!$Z$1</c:f>
              <c:strCache>
                <c:ptCount val="1"/>
                <c:pt idx="0">
                  <c:v>prepagos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Hoja1!$Z$2:$Z$23</c:f>
            </c:numRef>
          </c:val>
          <c:smooth val="0"/>
          <c:extLst>
            <c:ext xmlns:c16="http://schemas.microsoft.com/office/drawing/2014/chart" uri="{C3380CC4-5D6E-409C-BE32-E72D297353CC}">
              <c16:uniqueId val="{0000000A-BC3F-4BC6-97B1-A59DB4FD4CE8}"/>
            </c:ext>
          </c:extLst>
        </c:ser>
        <c:ser>
          <c:idx val="11"/>
          <c:order val="11"/>
          <c:tx>
            <c:strRef>
              <c:f>Hoja1!$AA$1</c:f>
              <c:strCache>
                <c:ptCount val="1"/>
                <c:pt idx="0">
                  <c:v>prepagos</c:v>
                </c:pt>
              </c:strCache>
            </c:strRef>
          </c:tx>
          <c:spPr>
            <a:ln w="28575" cap="rnd">
              <a:solidFill>
                <a:schemeClr val="accent6">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B-BC3F-4BC6-97B1-A59DB4FD4CE8}"/>
            </c:ext>
          </c:extLst>
        </c:ser>
        <c:ser>
          <c:idx val="12"/>
          <c:order val="12"/>
          <c:tx>
            <c:strRef>
              <c:f>Hoja1!$AH$1</c:f>
              <c:strCache>
                <c:ptCount val="1"/>
                <c:pt idx="0">
                  <c:v>dnasa</c:v>
                </c:pt>
              </c:strCache>
            </c:strRef>
          </c:tx>
          <c:spPr>
            <a:ln w="28575" cap="rnd">
              <a:solidFill>
                <a:schemeClr val="accent1">
                  <a:lumMod val="80000"/>
                  <a:lumOff val="2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Hoja1!$AH$2:$AH$23</c:f>
              <c:numCache>
                <c:formatCode>0.0</c:formatCode>
                <c:ptCount val="12"/>
                <c:pt idx="0">
                  <c:v>100</c:v>
                </c:pt>
                <c:pt idx="1">
                  <c:v>102.99995305905597</c:v>
                </c:pt>
                <c:pt idx="2">
                  <c:v>156.75629542069754</c:v>
                </c:pt>
                <c:pt idx="3">
                  <c:v>108.03756982465424</c:v>
                </c:pt>
                <c:pt idx="4">
                  <c:v>116.93457966417682</c:v>
                </c:pt>
                <c:pt idx="5">
                  <c:v>119.2735214730192</c:v>
                </c:pt>
                <c:pt idx="6">
                  <c:v>119.83089822644739</c:v>
                </c:pt>
                <c:pt idx="7">
                  <c:v>122.46720989459668</c:v>
                </c:pt>
                <c:pt idx="8">
                  <c:v>125.40656213508836</c:v>
                </c:pt>
                <c:pt idx="9">
                  <c:v>128.54136989008737</c:v>
                </c:pt>
                <c:pt idx="10">
                  <c:v>125.68565317963275</c:v>
                </c:pt>
                <c:pt idx="11">
                  <c:v>135.07512144422776</c:v>
                </c:pt>
              </c:numCache>
            </c:numRef>
          </c:val>
          <c:smooth val="0"/>
          <c:extLst>
            <c:ext xmlns:c16="http://schemas.microsoft.com/office/drawing/2014/chart" uri="{C3380CC4-5D6E-409C-BE32-E72D297353CC}">
              <c16:uniqueId val="{0000000C-BC3F-4BC6-97B1-A59DB4FD4CE8}"/>
            </c:ext>
          </c:extLst>
        </c:ser>
        <c:dLbls>
          <c:showLegendKey val="0"/>
          <c:showVal val="0"/>
          <c:showCatName val="0"/>
          <c:showSerName val="0"/>
          <c:showPercent val="0"/>
          <c:showBubbleSize val="0"/>
        </c:dLbls>
        <c:smooth val="0"/>
        <c:axId val="340727712"/>
        <c:axId val="340717312"/>
      </c:lineChart>
      <c:dateAx>
        <c:axId val="34072771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340717312"/>
        <c:crosses val="autoZero"/>
        <c:auto val="1"/>
        <c:lblOffset val="100"/>
        <c:baseTimeUnit val="months"/>
      </c:dateAx>
      <c:valAx>
        <c:axId val="340717312"/>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34072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Imatinib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5A7B-49B7-AB64-653F8AF4173E}"/>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5A7B-49B7-AB64-653F8AF4173E}"/>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5A7B-49B7-AB64-653F8AF4173E}"/>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5A7B-49B7-AB64-653F8AF4173E}"/>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5A7B-49B7-AB64-653F8AF4173E}"/>
            </c:ext>
          </c:extLst>
        </c:ser>
        <c:ser>
          <c:idx val="5"/>
          <c:order val="5"/>
          <c:tx>
            <c:strRef>
              <c:f>'oct23'!$Y$1</c:f>
              <c:strCache>
                <c:ptCount val="1"/>
                <c:pt idx="0">
                  <c:v>Imatinib</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'oct23'!$Y$2:$Y$12</c:f>
              <c:numCache>
                <c:formatCode>0.0</c:formatCode>
                <c:ptCount val="11"/>
                <c:pt idx="0">
                  <c:v>100</c:v>
                </c:pt>
                <c:pt idx="1">
                  <c:v>130</c:v>
                </c:pt>
                <c:pt idx="2">
                  <c:v>155.99994906340334</c:v>
                </c:pt>
                <c:pt idx="3">
                  <c:v>156.0060614550039</c:v>
                </c:pt>
                <c:pt idx="4">
                  <c:v>169.35144978288275</c:v>
                </c:pt>
                <c:pt idx="5">
                  <c:v>561.47410510766724</c:v>
                </c:pt>
                <c:pt idx="6">
                  <c:v>628.85048835462067</c:v>
                </c:pt>
                <c:pt idx="7">
                  <c:v>628.85048835462067</c:v>
                </c:pt>
                <c:pt idx="8">
                  <c:v>628.85048835462067</c:v>
                </c:pt>
                <c:pt idx="9">
                  <c:v>628.85048835462067</c:v>
                </c:pt>
                <c:pt idx="10">
                  <c:v>628.85048835462067</c:v>
                </c:pt>
              </c:numCache>
            </c:numRef>
          </c:val>
          <c:smooth val="0"/>
          <c:extLst>
            <c:ext xmlns:c16="http://schemas.microsoft.com/office/drawing/2014/chart" uri="{C3380CC4-5D6E-409C-BE32-E72D297353CC}">
              <c16:uniqueId val="{00000005-5A7B-49B7-AB64-653F8AF4173E}"/>
            </c:ext>
          </c:extLst>
        </c:ser>
        <c:dLbls>
          <c:showLegendKey val="0"/>
          <c:showVal val="0"/>
          <c:showCatName val="0"/>
          <c:showSerName val="0"/>
          <c:showPercent val="0"/>
          <c:showBubbleSize val="0"/>
        </c:dLbls>
        <c:smooth val="0"/>
        <c:axId val="441795488"/>
        <c:axId val="441802560"/>
      </c:lineChart>
      <c:dateAx>
        <c:axId val="44179548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802560"/>
        <c:crosses val="autoZero"/>
        <c:auto val="1"/>
        <c:lblOffset val="100"/>
        <c:baseTimeUnit val="months"/>
      </c:dateAx>
      <c:valAx>
        <c:axId val="441802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9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Imatinib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Hoja1!$P$1</c:f>
              <c:strCache>
                <c:ptCount val="1"/>
                <c:pt idx="0">
                  <c:v>IPC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Hoja1!$P$2:$P$23</c:f>
            </c:numRef>
          </c:val>
          <c:smooth val="0"/>
          <c:extLst>
            <c:ext xmlns:c16="http://schemas.microsoft.com/office/drawing/2014/chart" uri="{C3380CC4-5D6E-409C-BE32-E72D297353CC}">
              <c16:uniqueId val="{00000000-2E3A-4AE7-84A6-9402364F3F87}"/>
            </c:ext>
          </c:extLst>
        </c:ser>
        <c:ser>
          <c:idx val="1"/>
          <c:order val="1"/>
          <c:tx>
            <c:strRef>
              <c:f>Hoja1!$Q$1</c:f>
              <c:strCache>
                <c:ptCount val="1"/>
                <c:pt idx="0">
                  <c:v>IPC</c:v>
                </c:pt>
              </c:strCache>
            </c:strRef>
          </c:tx>
          <c:spPr>
            <a:ln w="28575" cap="rnd">
              <a:solidFill>
                <a:schemeClr val="accent2"/>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1-2E3A-4AE7-84A6-9402364F3F87}"/>
            </c:ext>
          </c:extLst>
        </c:ser>
        <c:ser>
          <c:idx val="2"/>
          <c:order val="2"/>
          <c:tx>
            <c:strRef>
              <c:f>Hoja1!$R$1</c:f>
              <c:strCache>
                <c:ptCount val="1"/>
                <c:pt idx="0">
                  <c:v>Dólar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Hoja1!$R$2:$R$23</c:f>
            </c:numRef>
          </c:val>
          <c:smooth val="0"/>
          <c:extLst>
            <c:ext xmlns:c16="http://schemas.microsoft.com/office/drawing/2014/chart" uri="{C3380CC4-5D6E-409C-BE32-E72D297353CC}">
              <c16:uniqueId val="{00000002-2E3A-4AE7-84A6-9402364F3F87}"/>
            </c:ext>
          </c:extLst>
        </c:ser>
        <c:ser>
          <c:idx val="3"/>
          <c:order val="3"/>
          <c:tx>
            <c:strRef>
              <c:f>Hoja1!$S$1</c:f>
              <c:strCache>
                <c:ptCount val="1"/>
                <c:pt idx="0">
                  <c:v>Dólar</c:v>
                </c:pt>
              </c:strCache>
            </c:strRef>
          </c:tx>
          <c:spPr>
            <a:ln w="28575" cap="rnd">
              <a:solidFill>
                <a:schemeClr val="accent4"/>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3-2E3A-4AE7-84A6-9402364F3F87}"/>
            </c:ext>
          </c:extLst>
        </c:ser>
        <c:ser>
          <c:idx val="4"/>
          <c:order val="4"/>
          <c:tx>
            <c:strRef>
              <c:f>Hoja1!$T$1</c:f>
              <c:strCache>
                <c:ptCount val="1"/>
                <c:pt idx="0">
                  <c:v>Jubilacion Minima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Hoja1!$T$2:$T$23</c:f>
            </c:numRef>
          </c:val>
          <c:smooth val="0"/>
          <c:extLst>
            <c:ext xmlns:c16="http://schemas.microsoft.com/office/drawing/2014/chart" uri="{C3380CC4-5D6E-409C-BE32-E72D297353CC}">
              <c16:uniqueId val="{00000004-2E3A-4AE7-84A6-9402364F3F87}"/>
            </c:ext>
          </c:extLst>
        </c:ser>
        <c:ser>
          <c:idx val="5"/>
          <c:order val="5"/>
          <c:tx>
            <c:strRef>
              <c:f>Hoja1!$U$1</c:f>
              <c:strCache>
                <c:ptCount val="1"/>
                <c:pt idx="0">
                  <c:v>Jubilacion</c:v>
                </c:pt>
              </c:strCache>
            </c:strRef>
          </c:tx>
          <c:spPr>
            <a:ln w="28575" cap="rnd">
              <a:solidFill>
                <a:schemeClr val="accent6"/>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5-2E3A-4AE7-84A6-9402364F3F87}"/>
            </c:ext>
          </c:extLst>
        </c:ser>
        <c:ser>
          <c:idx val="6"/>
          <c:order val="6"/>
          <c:tx>
            <c:strRef>
              <c:f>Hoja1!$V$1</c:f>
              <c:strCache>
                <c:ptCount val="1"/>
                <c:pt idx="0">
                  <c:v>Montributo</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Hoja1!$V$2:$V$23</c:f>
            </c:numRef>
          </c:val>
          <c:smooth val="0"/>
          <c:extLst>
            <c:ext xmlns:c16="http://schemas.microsoft.com/office/drawing/2014/chart" uri="{C3380CC4-5D6E-409C-BE32-E72D297353CC}">
              <c16:uniqueId val="{00000006-2E3A-4AE7-84A6-9402364F3F87}"/>
            </c:ext>
          </c:extLst>
        </c:ser>
        <c:ser>
          <c:idx val="7"/>
          <c:order val="7"/>
          <c:tx>
            <c:strRef>
              <c:f>Hoja1!$W$1</c:f>
              <c:strCache>
                <c:ptCount val="1"/>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Hoja1!$W$2:$W$23</c:f>
            </c:numRef>
          </c:val>
          <c:smooth val="0"/>
          <c:extLst>
            <c:ext xmlns:c16="http://schemas.microsoft.com/office/drawing/2014/chart" uri="{C3380CC4-5D6E-409C-BE32-E72D297353CC}">
              <c16:uniqueId val="{00000007-2E3A-4AE7-84A6-9402364F3F87}"/>
            </c:ext>
          </c:extLst>
        </c:ser>
        <c:ser>
          <c:idx val="8"/>
          <c:order val="8"/>
          <c:tx>
            <c:strRef>
              <c:f>Hoja1!$X$1</c:f>
              <c:strCache>
                <c:ptCount val="1"/>
                <c:pt idx="0">
                  <c:v>Ripte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Hoja1!$X$2:$X$23</c:f>
            </c:numRef>
          </c:val>
          <c:smooth val="0"/>
          <c:extLst>
            <c:ext xmlns:c16="http://schemas.microsoft.com/office/drawing/2014/chart" uri="{C3380CC4-5D6E-409C-BE32-E72D297353CC}">
              <c16:uniqueId val="{00000008-2E3A-4AE7-84A6-9402364F3F87}"/>
            </c:ext>
          </c:extLst>
        </c:ser>
        <c:ser>
          <c:idx val="9"/>
          <c:order val="9"/>
          <c:tx>
            <c:strRef>
              <c:f>Hoja1!$Y$1</c:f>
              <c:strCache>
                <c:ptCount val="1"/>
                <c:pt idx="0">
                  <c:v>Ripte</c:v>
                </c:pt>
              </c:strCache>
            </c:strRef>
          </c:tx>
          <c:spPr>
            <a:ln w="28575" cap="rnd">
              <a:solidFill>
                <a:schemeClr val="accent4">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9-2E3A-4AE7-84A6-9402364F3F87}"/>
            </c:ext>
          </c:extLst>
        </c:ser>
        <c:ser>
          <c:idx val="10"/>
          <c:order val="10"/>
          <c:tx>
            <c:strRef>
              <c:f>Hoja1!$Z$1</c:f>
              <c:strCache>
                <c:ptCount val="1"/>
                <c:pt idx="0">
                  <c:v>prepagos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Hoja1!$Z$2:$Z$23</c:f>
            </c:numRef>
          </c:val>
          <c:smooth val="0"/>
          <c:extLst>
            <c:ext xmlns:c16="http://schemas.microsoft.com/office/drawing/2014/chart" uri="{C3380CC4-5D6E-409C-BE32-E72D297353CC}">
              <c16:uniqueId val="{0000000A-2E3A-4AE7-84A6-9402364F3F87}"/>
            </c:ext>
          </c:extLst>
        </c:ser>
        <c:ser>
          <c:idx val="11"/>
          <c:order val="11"/>
          <c:tx>
            <c:strRef>
              <c:f>Hoja1!$AA$1</c:f>
              <c:strCache>
                <c:ptCount val="1"/>
                <c:pt idx="0">
                  <c:v>prepagos</c:v>
                </c:pt>
              </c:strCache>
            </c:strRef>
          </c:tx>
          <c:spPr>
            <a:ln w="28575" cap="rnd">
              <a:solidFill>
                <a:schemeClr val="accent6">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B-2E3A-4AE7-84A6-9402364F3F87}"/>
            </c:ext>
          </c:extLst>
        </c:ser>
        <c:ser>
          <c:idx val="12"/>
          <c:order val="12"/>
          <c:tx>
            <c:strRef>
              <c:f>Hoja1!$AD$1</c:f>
              <c:strCache>
                <c:ptCount val="1"/>
                <c:pt idx="0">
                  <c:v>Imatinib</c:v>
                </c:pt>
              </c:strCache>
            </c:strRef>
          </c:tx>
          <c:spPr>
            <a:ln w="28575" cap="rnd">
              <a:solidFill>
                <a:schemeClr val="accent1">
                  <a:lumMod val="80000"/>
                  <a:lumOff val="2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Hoja1!$AD$2:$AD$23</c:f>
              <c:numCache>
                <c:formatCode>0.0</c:formatCode>
                <c:ptCount val="12"/>
                <c:pt idx="0">
                  <c:v>100</c:v>
                </c:pt>
                <c:pt idx="1">
                  <c:v>100</c:v>
                </c:pt>
                <c:pt idx="2">
                  <c:v>100</c:v>
                </c:pt>
                <c:pt idx="3">
                  <c:v>100</c:v>
                </c:pt>
                <c:pt idx="4">
                  <c:v>99.99995000002491</c:v>
                </c:pt>
                <c:pt idx="5">
                  <c:v>99.999960000015989</c:v>
                </c:pt>
                <c:pt idx="6">
                  <c:v>99.99995000002491</c:v>
                </c:pt>
                <c:pt idx="7">
                  <c:v>99.99995000002491</c:v>
                </c:pt>
                <c:pt idx="8">
                  <c:v>84.506800001352289</c:v>
                </c:pt>
                <c:pt idx="9">
                  <c:v>84.506800001352289</c:v>
                </c:pt>
                <c:pt idx="10">
                  <c:v>84.506800001352289</c:v>
                </c:pt>
                <c:pt idx="11">
                  <c:v>84.506800001352289</c:v>
                </c:pt>
              </c:numCache>
            </c:numRef>
          </c:val>
          <c:smooth val="0"/>
          <c:extLst>
            <c:ext xmlns:c16="http://schemas.microsoft.com/office/drawing/2014/chart" uri="{C3380CC4-5D6E-409C-BE32-E72D297353CC}">
              <c16:uniqueId val="{0000000C-2E3A-4AE7-84A6-9402364F3F87}"/>
            </c:ext>
          </c:extLst>
        </c:ser>
        <c:dLbls>
          <c:showLegendKey val="0"/>
          <c:showVal val="0"/>
          <c:showCatName val="0"/>
          <c:showSerName val="0"/>
          <c:showPercent val="0"/>
          <c:showBubbleSize val="0"/>
        </c:dLbls>
        <c:smooth val="0"/>
        <c:axId val="251123216"/>
        <c:axId val="251129872"/>
      </c:lineChart>
      <c:dateAx>
        <c:axId val="25112321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251129872"/>
        <c:crosses val="autoZero"/>
        <c:auto val="1"/>
        <c:lblOffset val="100"/>
        <c:baseTimeUnit val="months"/>
      </c:dateAx>
      <c:valAx>
        <c:axId val="251129872"/>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25112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Isamutiximab</a:t>
            </a:r>
          </a:p>
        </c:rich>
      </c:tx>
      <c:layout>
        <c:manualLayout>
          <c:xMode val="edge"/>
          <c:yMode val="edge"/>
          <c:x val="0.36523600174978127"/>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Hoja1!$AM$1</c:f>
              <c:strCache>
                <c:ptCount val="1"/>
                <c:pt idx="0">
                  <c:v>IPC</c:v>
                </c:pt>
              </c:strCache>
            </c:strRef>
          </c:tx>
          <c:spPr>
            <a:ln w="28575" cap="rnd">
              <a:solidFill>
                <a:schemeClr val="accent1"/>
              </a:solidFill>
              <a:round/>
            </a:ln>
            <a:effectLst/>
          </c:spPr>
          <c:marker>
            <c:symbol val="none"/>
          </c:marker>
          <c:cat>
            <c:numRef>
              <c:f>Hoja1!$AL$15:$AL$23</c:f>
              <c:numCache>
                <c:formatCode>mmm\-yy</c:formatCode>
                <c:ptCount val="9"/>
                <c:pt idx="0">
                  <c:v>45627</c:v>
                </c:pt>
                <c:pt idx="1">
                  <c:v>45658</c:v>
                </c:pt>
                <c:pt idx="2">
                  <c:v>45689</c:v>
                </c:pt>
                <c:pt idx="3">
                  <c:v>45717</c:v>
                </c:pt>
                <c:pt idx="4">
                  <c:v>45748</c:v>
                </c:pt>
                <c:pt idx="5">
                  <c:v>45778</c:v>
                </c:pt>
                <c:pt idx="6">
                  <c:v>45809</c:v>
                </c:pt>
                <c:pt idx="7">
                  <c:v>45839</c:v>
                </c:pt>
                <c:pt idx="8">
                  <c:v>45870</c:v>
                </c:pt>
              </c:numCache>
            </c:numRef>
          </c:cat>
          <c:val>
            <c:numRef>
              <c:f>Hoja1!$AM$15:$AM$23</c:f>
              <c:numCache>
                <c:formatCode>0.0</c:formatCode>
                <c:ptCount val="9"/>
                <c:pt idx="0" formatCode="General">
                  <c:v>100</c:v>
                </c:pt>
                <c:pt idx="1">
                  <c:v>102.21104801366519</c:v>
                </c:pt>
                <c:pt idx="2">
                  <c:v>104.66577658002025</c:v>
                </c:pt>
                <c:pt idx="3">
                  <c:v>108.56911433995876</c:v>
                </c:pt>
                <c:pt idx="4">
                  <c:v>111.58824318796155</c:v>
                </c:pt>
                <c:pt idx="5">
                  <c:v>113.26330394141156</c:v>
                </c:pt>
                <c:pt idx="6">
                  <c:v>115.09695175108682</c:v>
                </c:pt>
                <c:pt idx="7">
                  <c:v>117.28573178541875</c:v>
                </c:pt>
                <c:pt idx="8">
                  <c:v>119.48576993198928</c:v>
                </c:pt>
              </c:numCache>
            </c:numRef>
          </c:val>
          <c:smooth val="0"/>
          <c:extLst>
            <c:ext xmlns:c16="http://schemas.microsoft.com/office/drawing/2014/chart" uri="{C3380CC4-5D6E-409C-BE32-E72D297353CC}">
              <c16:uniqueId val="{00000000-831D-4F32-81AD-9AD1C3F0521F}"/>
            </c:ext>
          </c:extLst>
        </c:ser>
        <c:ser>
          <c:idx val="1"/>
          <c:order val="1"/>
          <c:tx>
            <c:strRef>
              <c:f>Hoja1!$AN$1</c:f>
              <c:strCache>
                <c:ptCount val="1"/>
                <c:pt idx="0">
                  <c:v>Dólar</c:v>
                </c:pt>
              </c:strCache>
            </c:strRef>
          </c:tx>
          <c:spPr>
            <a:ln w="28575" cap="rnd">
              <a:solidFill>
                <a:schemeClr val="accent2"/>
              </a:solidFill>
              <a:round/>
            </a:ln>
            <a:effectLst/>
          </c:spPr>
          <c:marker>
            <c:symbol val="none"/>
          </c:marker>
          <c:cat>
            <c:numRef>
              <c:f>Hoja1!$AL$15:$AL$23</c:f>
              <c:numCache>
                <c:formatCode>mmm\-yy</c:formatCode>
                <c:ptCount val="9"/>
                <c:pt idx="0">
                  <c:v>45627</c:v>
                </c:pt>
                <c:pt idx="1">
                  <c:v>45658</c:v>
                </c:pt>
                <c:pt idx="2">
                  <c:v>45689</c:v>
                </c:pt>
                <c:pt idx="3">
                  <c:v>45717</c:v>
                </c:pt>
                <c:pt idx="4">
                  <c:v>45748</c:v>
                </c:pt>
                <c:pt idx="5">
                  <c:v>45778</c:v>
                </c:pt>
                <c:pt idx="6">
                  <c:v>45809</c:v>
                </c:pt>
                <c:pt idx="7">
                  <c:v>45839</c:v>
                </c:pt>
                <c:pt idx="8">
                  <c:v>45870</c:v>
                </c:pt>
              </c:numCache>
            </c:numRef>
          </c:cat>
          <c:val>
            <c:numRef>
              <c:f>Hoja1!$AN$15:$AN$23</c:f>
              <c:numCache>
                <c:formatCode>0.0</c:formatCode>
                <c:ptCount val="9"/>
                <c:pt idx="0" formatCode="General">
                  <c:v>100</c:v>
                </c:pt>
                <c:pt idx="1">
                  <c:v>109.85730491372621</c:v>
                </c:pt>
                <c:pt idx="2">
                  <c:v>109.52485630078323</c:v>
                </c:pt>
                <c:pt idx="3">
                  <c:v>113.00060056263236</c:v>
                </c:pt>
                <c:pt idx="4">
                  <c:v>114.13616733337314</c:v>
                </c:pt>
                <c:pt idx="5">
                  <c:v>104.97428417901283</c:v>
                </c:pt>
                <c:pt idx="6">
                  <c:v>106.738501277374</c:v>
                </c:pt>
                <c:pt idx="7">
                  <c:v>115.97707325810498</c:v>
                </c:pt>
                <c:pt idx="8">
                  <c:v>119.92187166824459</c:v>
                </c:pt>
              </c:numCache>
            </c:numRef>
          </c:val>
          <c:smooth val="0"/>
          <c:extLst>
            <c:ext xmlns:c16="http://schemas.microsoft.com/office/drawing/2014/chart" uri="{C3380CC4-5D6E-409C-BE32-E72D297353CC}">
              <c16:uniqueId val="{00000001-831D-4F32-81AD-9AD1C3F0521F}"/>
            </c:ext>
          </c:extLst>
        </c:ser>
        <c:ser>
          <c:idx val="2"/>
          <c:order val="2"/>
          <c:tx>
            <c:strRef>
              <c:f>Hoja1!$AO$1</c:f>
              <c:strCache>
                <c:ptCount val="1"/>
                <c:pt idx="0">
                  <c:v>Jubilacion Minima</c:v>
                </c:pt>
              </c:strCache>
            </c:strRef>
          </c:tx>
          <c:spPr>
            <a:ln w="28575" cap="rnd">
              <a:solidFill>
                <a:schemeClr val="accent3"/>
              </a:solidFill>
              <a:round/>
            </a:ln>
            <a:effectLst/>
          </c:spPr>
          <c:marker>
            <c:symbol val="none"/>
          </c:marker>
          <c:cat>
            <c:numRef>
              <c:f>Hoja1!$AL$15:$AL$23</c:f>
              <c:numCache>
                <c:formatCode>mmm\-yy</c:formatCode>
                <c:ptCount val="9"/>
                <c:pt idx="0">
                  <c:v>45627</c:v>
                </c:pt>
                <c:pt idx="1">
                  <c:v>45658</c:v>
                </c:pt>
                <c:pt idx="2">
                  <c:v>45689</c:v>
                </c:pt>
                <c:pt idx="3">
                  <c:v>45717</c:v>
                </c:pt>
                <c:pt idx="4">
                  <c:v>45748</c:v>
                </c:pt>
                <c:pt idx="5">
                  <c:v>45778</c:v>
                </c:pt>
                <c:pt idx="6">
                  <c:v>45809</c:v>
                </c:pt>
                <c:pt idx="7">
                  <c:v>45839</c:v>
                </c:pt>
                <c:pt idx="8">
                  <c:v>45870</c:v>
                </c:pt>
              </c:numCache>
            </c:numRef>
          </c:cat>
          <c:val>
            <c:numRef>
              <c:f>Hoja1!$AO$15:$AO$23</c:f>
              <c:numCache>
                <c:formatCode>0.0</c:formatCode>
                <c:ptCount val="9"/>
                <c:pt idx="0" formatCode="General">
                  <c:v>100</c:v>
                </c:pt>
                <c:pt idx="1">
                  <c:v>102.43037883988229</c:v>
                </c:pt>
                <c:pt idx="2">
                  <c:v>105.19599934976335</c:v>
                </c:pt>
                <c:pt idx="3">
                  <c:v>107.52083029979453</c:v>
                </c:pt>
                <c:pt idx="4">
                  <c:v>110.10132982636986</c:v>
                </c:pt>
                <c:pt idx="5">
                  <c:v>114.20810962188432</c:v>
                </c:pt>
                <c:pt idx="6">
                  <c:v>117.38309415565153</c:v>
                </c:pt>
                <c:pt idx="7">
                  <c:v>119.14384097245815</c:v>
                </c:pt>
                <c:pt idx="8">
                  <c:v>121.07397289191202</c:v>
                </c:pt>
              </c:numCache>
            </c:numRef>
          </c:val>
          <c:smooth val="0"/>
          <c:extLst>
            <c:ext xmlns:c16="http://schemas.microsoft.com/office/drawing/2014/chart" uri="{C3380CC4-5D6E-409C-BE32-E72D297353CC}">
              <c16:uniqueId val="{00000002-831D-4F32-81AD-9AD1C3F0521F}"/>
            </c:ext>
          </c:extLst>
        </c:ser>
        <c:ser>
          <c:idx val="4"/>
          <c:order val="3"/>
          <c:tx>
            <c:strRef>
              <c:f>Hoja1!$AQ$1</c:f>
              <c:strCache>
                <c:ptCount val="1"/>
                <c:pt idx="0">
                  <c:v>Ripte</c:v>
                </c:pt>
              </c:strCache>
            </c:strRef>
          </c:tx>
          <c:spPr>
            <a:ln w="28575" cap="rnd">
              <a:solidFill>
                <a:schemeClr val="accent5"/>
              </a:solidFill>
              <a:round/>
            </a:ln>
            <a:effectLst/>
          </c:spPr>
          <c:marker>
            <c:symbol val="none"/>
          </c:marker>
          <c:cat>
            <c:numRef>
              <c:f>Hoja1!$AL$15:$AL$23</c:f>
              <c:numCache>
                <c:formatCode>mmm\-yy</c:formatCode>
                <c:ptCount val="9"/>
                <c:pt idx="0">
                  <c:v>45627</c:v>
                </c:pt>
                <c:pt idx="1">
                  <c:v>45658</c:v>
                </c:pt>
                <c:pt idx="2">
                  <c:v>45689</c:v>
                </c:pt>
                <c:pt idx="3">
                  <c:v>45717</c:v>
                </c:pt>
                <c:pt idx="4">
                  <c:v>45748</c:v>
                </c:pt>
                <c:pt idx="5">
                  <c:v>45778</c:v>
                </c:pt>
                <c:pt idx="6">
                  <c:v>45809</c:v>
                </c:pt>
                <c:pt idx="7">
                  <c:v>45839</c:v>
                </c:pt>
                <c:pt idx="8">
                  <c:v>45870</c:v>
                </c:pt>
              </c:numCache>
            </c:numRef>
          </c:cat>
          <c:val>
            <c:numRef>
              <c:f>Hoja1!$AQ$15:$AQ$23</c:f>
              <c:numCache>
                <c:formatCode>0.0</c:formatCode>
                <c:ptCount val="9"/>
                <c:pt idx="0" formatCode="General">
                  <c:v>100</c:v>
                </c:pt>
                <c:pt idx="1">
                  <c:v>102.63777119505099</c:v>
                </c:pt>
                <c:pt idx="2">
                  <c:v>108.93070366892877</c:v>
                </c:pt>
                <c:pt idx="3">
                  <c:v>113.34930206206786</c:v>
                </c:pt>
                <c:pt idx="4">
                  <c:v>116.59939533621969</c:v>
                </c:pt>
                <c:pt idx="5">
                  <c:v>118.76533387055366</c:v>
                </c:pt>
                <c:pt idx="6">
                  <c:v>122.04686035204902</c:v>
                </c:pt>
                <c:pt idx="7">
                  <c:v>125.58365618674905</c:v>
                </c:pt>
                <c:pt idx="8">
                  <c:v>125.58365618674905</c:v>
                </c:pt>
              </c:numCache>
            </c:numRef>
          </c:val>
          <c:smooth val="0"/>
          <c:extLst>
            <c:ext xmlns:c16="http://schemas.microsoft.com/office/drawing/2014/chart" uri="{C3380CC4-5D6E-409C-BE32-E72D297353CC}">
              <c16:uniqueId val="{00000003-831D-4F32-81AD-9AD1C3F0521F}"/>
            </c:ext>
          </c:extLst>
        </c:ser>
        <c:ser>
          <c:idx val="5"/>
          <c:order val="4"/>
          <c:tx>
            <c:strRef>
              <c:f>Hoja1!$AR$1</c:f>
              <c:strCache>
                <c:ptCount val="1"/>
                <c:pt idx="0">
                  <c:v>prepagos</c:v>
                </c:pt>
              </c:strCache>
            </c:strRef>
          </c:tx>
          <c:spPr>
            <a:ln w="28575" cap="rnd">
              <a:solidFill>
                <a:schemeClr val="accent6"/>
              </a:solidFill>
              <a:round/>
            </a:ln>
            <a:effectLst/>
          </c:spPr>
          <c:marker>
            <c:symbol val="none"/>
          </c:marker>
          <c:cat>
            <c:numRef>
              <c:f>Hoja1!$AL$15:$AL$23</c:f>
              <c:numCache>
                <c:formatCode>mmm\-yy</c:formatCode>
                <c:ptCount val="9"/>
                <c:pt idx="0">
                  <c:v>45627</c:v>
                </c:pt>
                <c:pt idx="1">
                  <c:v>45658</c:v>
                </c:pt>
                <c:pt idx="2">
                  <c:v>45689</c:v>
                </c:pt>
                <c:pt idx="3">
                  <c:v>45717</c:v>
                </c:pt>
                <c:pt idx="4">
                  <c:v>45748</c:v>
                </c:pt>
                <c:pt idx="5">
                  <c:v>45778</c:v>
                </c:pt>
                <c:pt idx="6">
                  <c:v>45809</c:v>
                </c:pt>
                <c:pt idx="7">
                  <c:v>45839</c:v>
                </c:pt>
                <c:pt idx="8">
                  <c:v>45870</c:v>
                </c:pt>
              </c:numCache>
            </c:numRef>
          </c:cat>
          <c:val>
            <c:numRef>
              <c:f>Hoja1!$AR$15:$AR$23</c:f>
              <c:numCache>
                <c:formatCode>0.0</c:formatCode>
                <c:ptCount val="9"/>
                <c:pt idx="0" formatCode="General">
                  <c:v>100</c:v>
                </c:pt>
                <c:pt idx="1">
                  <c:v>101.1948908117017</c:v>
                </c:pt>
                <c:pt idx="2">
                  <c:v>102.30737536052739</c:v>
                </c:pt>
                <c:pt idx="3">
                  <c:v>103.17264112072517</c:v>
                </c:pt>
                <c:pt idx="4">
                  <c:v>104.12031314379892</c:v>
                </c:pt>
                <c:pt idx="5">
                  <c:v>105.31520395550062</c:v>
                </c:pt>
                <c:pt idx="6">
                  <c:v>106.46889163576432</c:v>
                </c:pt>
                <c:pt idx="7">
                  <c:v>107.08693860733416</c:v>
                </c:pt>
                <c:pt idx="8">
                  <c:v>107.82859497321797</c:v>
                </c:pt>
              </c:numCache>
            </c:numRef>
          </c:val>
          <c:smooth val="0"/>
          <c:extLst>
            <c:ext xmlns:c16="http://schemas.microsoft.com/office/drawing/2014/chart" uri="{C3380CC4-5D6E-409C-BE32-E72D297353CC}">
              <c16:uniqueId val="{00000004-831D-4F32-81AD-9AD1C3F0521F}"/>
            </c:ext>
          </c:extLst>
        </c:ser>
        <c:ser>
          <c:idx val="6"/>
          <c:order val="5"/>
          <c:tx>
            <c:strRef>
              <c:f>Hoja1!$AS$1</c:f>
              <c:strCache>
                <c:ptCount val="1"/>
                <c:pt idx="0">
                  <c:v>isamutiximab</c:v>
                </c:pt>
              </c:strCache>
            </c:strRef>
          </c:tx>
          <c:spPr>
            <a:ln w="28575" cap="rnd">
              <a:solidFill>
                <a:schemeClr val="accent1">
                  <a:lumMod val="60000"/>
                </a:schemeClr>
              </a:solidFill>
              <a:round/>
            </a:ln>
            <a:effectLst/>
          </c:spPr>
          <c:marker>
            <c:symbol val="none"/>
          </c:marker>
          <c:cat>
            <c:numRef>
              <c:f>Hoja1!$AL$15:$AL$23</c:f>
              <c:numCache>
                <c:formatCode>mmm\-yy</c:formatCode>
                <c:ptCount val="9"/>
                <c:pt idx="0">
                  <c:v>45627</c:v>
                </c:pt>
                <c:pt idx="1">
                  <c:v>45658</c:v>
                </c:pt>
                <c:pt idx="2">
                  <c:v>45689</c:v>
                </c:pt>
                <c:pt idx="3">
                  <c:v>45717</c:v>
                </c:pt>
                <c:pt idx="4">
                  <c:v>45748</c:v>
                </c:pt>
                <c:pt idx="5">
                  <c:v>45778</c:v>
                </c:pt>
                <c:pt idx="6">
                  <c:v>45809</c:v>
                </c:pt>
                <c:pt idx="7">
                  <c:v>45839</c:v>
                </c:pt>
                <c:pt idx="8">
                  <c:v>45870</c:v>
                </c:pt>
              </c:numCache>
            </c:numRef>
          </c:cat>
          <c:val>
            <c:numRef>
              <c:f>Hoja1!$AS$15:$AS$23</c:f>
              <c:numCache>
                <c:formatCode>0.0</c:formatCode>
                <c:ptCount val="9"/>
                <c:pt idx="0" formatCode="General">
                  <c:v>100</c:v>
                </c:pt>
                <c:pt idx="1">
                  <c:v>102.60000425152369</c:v>
                </c:pt>
                <c:pt idx="2">
                  <c:v>102.60000425152369</c:v>
                </c:pt>
                <c:pt idx="3">
                  <c:v>109.05816113924301</c:v>
                </c:pt>
                <c:pt idx="4">
                  <c:v>114.57923053916701</c:v>
                </c:pt>
                <c:pt idx="5">
                  <c:v>118.70408273228894</c:v>
                </c:pt>
                <c:pt idx="6">
                  <c:v>123.8582140470933</c:v>
                </c:pt>
                <c:pt idx="7">
                  <c:v>123.8582140470933</c:v>
                </c:pt>
                <c:pt idx="8">
                  <c:v>123.8582140470933</c:v>
                </c:pt>
              </c:numCache>
            </c:numRef>
          </c:val>
          <c:smooth val="0"/>
          <c:extLst>
            <c:ext xmlns:c16="http://schemas.microsoft.com/office/drawing/2014/chart" uri="{C3380CC4-5D6E-409C-BE32-E72D297353CC}">
              <c16:uniqueId val="{00000005-831D-4F32-81AD-9AD1C3F0521F}"/>
            </c:ext>
          </c:extLst>
        </c:ser>
        <c:dLbls>
          <c:showLegendKey val="0"/>
          <c:showVal val="0"/>
          <c:showCatName val="0"/>
          <c:showSerName val="0"/>
          <c:showPercent val="0"/>
          <c:showBubbleSize val="0"/>
        </c:dLbls>
        <c:smooth val="0"/>
        <c:axId val="725536832"/>
        <c:axId val="725527680"/>
      </c:lineChart>
      <c:dateAx>
        <c:axId val="72553683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25527680"/>
        <c:crosses val="autoZero"/>
        <c:auto val="1"/>
        <c:lblOffset val="100"/>
        <c:baseTimeUnit val="months"/>
      </c:dateAx>
      <c:valAx>
        <c:axId val="72552768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2553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Pembrolizumab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5F0B-4D4F-AC7F-4285D158C2DD}"/>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5F0B-4D4F-AC7F-4285D158C2DD}"/>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5F0B-4D4F-AC7F-4285D158C2DD}"/>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5F0B-4D4F-AC7F-4285D158C2DD}"/>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5F0B-4D4F-AC7F-4285D158C2DD}"/>
            </c:ext>
          </c:extLst>
        </c:ser>
        <c:ser>
          <c:idx val="5"/>
          <c:order val="5"/>
          <c:tx>
            <c:strRef>
              <c:f>'oct23'!$AD$1</c:f>
              <c:strCache>
                <c:ptCount val="1"/>
                <c:pt idx="0">
                  <c:v>pembrolizumab</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'oct23'!$AD$2:$AD$12</c:f>
              <c:numCache>
                <c:formatCode>0.0</c:formatCode>
                <c:ptCount val="11"/>
                <c:pt idx="0">
                  <c:v>100</c:v>
                </c:pt>
                <c:pt idx="1">
                  <c:v>100</c:v>
                </c:pt>
                <c:pt idx="2">
                  <c:v>128.07900039583495</c:v>
                </c:pt>
                <c:pt idx="3">
                  <c:v>144.08887521516166</c:v>
                </c:pt>
                <c:pt idx="4">
                  <c:v>204.14511881616986</c:v>
                </c:pt>
                <c:pt idx="5">
                  <c:v>275.51740134969066</c:v>
                </c:pt>
                <c:pt idx="6">
                  <c:v>273.96274916683126</c:v>
                </c:pt>
                <c:pt idx="7">
                  <c:v>252.88868095159137</c:v>
                </c:pt>
                <c:pt idx="8">
                  <c:v>252.88868095159137</c:v>
                </c:pt>
                <c:pt idx="9">
                  <c:v>252.88868095159137</c:v>
                </c:pt>
                <c:pt idx="10">
                  <c:v>227.59984742536096</c:v>
                </c:pt>
              </c:numCache>
            </c:numRef>
          </c:val>
          <c:smooth val="0"/>
          <c:extLst>
            <c:ext xmlns:c16="http://schemas.microsoft.com/office/drawing/2014/chart" uri="{C3380CC4-5D6E-409C-BE32-E72D297353CC}">
              <c16:uniqueId val="{00000005-5F0B-4D4F-AC7F-4285D158C2DD}"/>
            </c:ext>
          </c:extLst>
        </c:ser>
        <c:dLbls>
          <c:showLegendKey val="0"/>
          <c:showVal val="0"/>
          <c:showCatName val="0"/>
          <c:showSerName val="0"/>
          <c:showPercent val="0"/>
          <c:showBubbleSize val="0"/>
        </c:dLbls>
        <c:smooth val="0"/>
        <c:axId val="441789248"/>
        <c:axId val="441795904"/>
      </c:lineChart>
      <c:dateAx>
        <c:axId val="44178924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95904"/>
        <c:crosses val="autoZero"/>
        <c:auto val="1"/>
        <c:lblOffset val="100"/>
        <c:baseTimeUnit val="months"/>
      </c:dateAx>
      <c:valAx>
        <c:axId val="441795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8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Pembrolizumab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Hoja1!$Q$1</c:f>
              <c:strCache>
                <c:ptCount val="1"/>
                <c:pt idx="0">
                  <c:v>IPC</c:v>
                </c:pt>
              </c:strCache>
            </c:strRef>
          </c:tx>
          <c:spPr>
            <a:ln w="28575" cap="rnd">
              <a:solidFill>
                <a:schemeClr val="accent1"/>
              </a:solidFill>
              <a:round/>
            </a:ln>
            <a:effectLst/>
          </c:spPr>
          <c:marker>
            <c:symbol val="none"/>
          </c:marker>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0-035E-418D-92D8-10EA4A9FADA7}"/>
            </c:ext>
          </c:extLst>
        </c:ser>
        <c:ser>
          <c:idx val="1"/>
          <c:order val="1"/>
          <c:tx>
            <c:strRef>
              <c:f>Hoja1!$R$1</c:f>
              <c:strCache>
                <c:ptCount val="1"/>
                <c:pt idx="0">
                  <c:v>Dólar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Hoja1!$R$2:$R$23</c:f>
            </c:numRef>
          </c:val>
          <c:smooth val="0"/>
          <c:extLst>
            <c:ext xmlns:c16="http://schemas.microsoft.com/office/drawing/2014/chart" uri="{C3380CC4-5D6E-409C-BE32-E72D297353CC}">
              <c16:uniqueId val="{00000001-035E-418D-92D8-10EA4A9FADA7}"/>
            </c:ext>
          </c:extLst>
        </c:ser>
        <c:ser>
          <c:idx val="2"/>
          <c:order val="2"/>
          <c:tx>
            <c:strRef>
              <c:f>Hoja1!$S$1</c:f>
              <c:strCache>
                <c:ptCount val="1"/>
                <c:pt idx="0">
                  <c:v>Dólar</c:v>
                </c:pt>
              </c:strCache>
            </c:strRef>
          </c:tx>
          <c:spPr>
            <a:ln w="28575" cap="rnd">
              <a:solidFill>
                <a:schemeClr val="accent3"/>
              </a:solidFill>
              <a:round/>
            </a:ln>
            <a:effectLst/>
          </c:spPr>
          <c:marker>
            <c:symbol val="none"/>
          </c:marker>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2-035E-418D-92D8-10EA4A9FADA7}"/>
            </c:ext>
          </c:extLst>
        </c:ser>
        <c:ser>
          <c:idx val="3"/>
          <c:order val="3"/>
          <c:tx>
            <c:strRef>
              <c:f>Hoja1!$T$1</c:f>
              <c:strCache>
                <c:ptCount val="1"/>
                <c:pt idx="0">
                  <c:v>Jubilacion Minima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val>
            <c:numRef>
              <c:f>Hoja1!$T$2:$T$23</c:f>
            </c:numRef>
          </c:val>
          <c:smooth val="0"/>
          <c:extLst>
            <c:ext xmlns:c16="http://schemas.microsoft.com/office/drawing/2014/chart" uri="{C3380CC4-5D6E-409C-BE32-E72D297353CC}">
              <c16:uniqueId val="{00000003-035E-418D-92D8-10EA4A9FADA7}"/>
            </c:ext>
          </c:extLst>
        </c:ser>
        <c:ser>
          <c:idx val="4"/>
          <c:order val="4"/>
          <c:tx>
            <c:strRef>
              <c:f>Hoja1!$U$1</c:f>
              <c:strCache>
                <c:ptCount val="1"/>
                <c:pt idx="0">
                  <c:v>Jubilacion</c:v>
                </c:pt>
              </c:strCache>
            </c:strRef>
          </c:tx>
          <c:spPr>
            <a:ln w="28575" cap="rnd">
              <a:solidFill>
                <a:schemeClr val="accent5"/>
              </a:solidFill>
              <a:round/>
            </a:ln>
            <a:effectLst/>
          </c:spPr>
          <c:marker>
            <c:symbol val="none"/>
          </c:marker>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4-035E-418D-92D8-10EA4A9FADA7}"/>
            </c:ext>
          </c:extLst>
        </c:ser>
        <c:ser>
          <c:idx val="5"/>
          <c:order val="5"/>
          <c:tx>
            <c:strRef>
              <c:f>Hoja1!$V$1</c:f>
              <c:strCache>
                <c:ptCount val="1"/>
                <c:pt idx="0">
                  <c:v>Montributo</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val>
            <c:numRef>
              <c:f>Hoja1!$V$2:$V$23</c:f>
            </c:numRef>
          </c:val>
          <c:smooth val="0"/>
          <c:extLst>
            <c:ext xmlns:c16="http://schemas.microsoft.com/office/drawing/2014/chart" uri="{C3380CC4-5D6E-409C-BE32-E72D297353CC}">
              <c16:uniqueId val="{00000005-035E-418D-92D8-10EA4A9FADA7}"/>
            </c:ext>
          </c:extLst>
        </c:ser>
        <c:ser>
          <c:idx val="6"/>
          <c:order val="6"/>
          <c:tx>
            <c:strRef>
              <c:f>Hoja1!$W$1</c:f>
              <c:strCache>
                <c:ptCount val="1"/>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val>
            <c:numRef>
              <c:f>Hoja1!$W$2:$W$23</c:f>
            </c:numRef>
          </c:val>
          <c:smooth val="0"/>
          <c:extLst>
            <c:ext xmlns:c16="http://schemas.microsoft.com/office/drawing/2014/chart" uri="{C3380CC4-5D6E-409C-BE32-E72D297353CC}">
              <c16:uniqueId val="{00000006-035E-418D-92D8-10EA4A9FADA7}"/>
            </c:ext>
          </c:extLst>
        </c:ser>
        <c:ser>
          <c:idx val="7"/>
          <c:order val="7"/>
          <c:tx>
            <c:strRef>
              <c:f>Hoja1!$X$1</c:f>
              <c:strCache>
                <c:ptCount val="1"/>
                <c:pt idx="0">
                  <c:v>Ripte</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val>
            <c:numRef>
              <c:f>Hoja1!$X$2:$X$23</c:f>
            </c:numRef>
          </c:val>
          <c:smooth val="0"/>
          <c:extLst>
            <c:ext xmlns:c16="http://schemas.microsoft.com/office/drawing/2014/chart" uri="{C3380CC4-5D6E-409C-BE32-E72D297353CC}">
              <c16:uniqueId val="{00000007-035E-418D-92D8-10EA4A9FADA7}"/>
            </c:ext>
          </c:extLst>
        </c:ser>
        <c:ser>
          <c:idx val="8"/>
          <c:order val="8"/>
          <c:tx>
            <c:strRef>
              <c:f>Hoja1!$Y$1</c:f>
              <c:strCache>
                <c:ptCount val="1"/>
                <c:pt idx="0">
                  <c:v>Ripte</c:v>
                </c:pt>
              </c:strCache>
            </c:strRef>
          </c:tx>
          <c:spPr>
            <a:ln w="28575" cap="rnd">
              <a:solidFill>
                <a:schemeClr val="accent3">
                  <a:lumMod val="60000"/>
                </a:schemeClr>
              </a:solidFill>
              <a:round/>
            </a:ln>
            <a:effectLst/>
          </c:spPr>
          <c:marker>
            <c:symbol val="none"/>
          </c:marker>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8-035E-418D-92D8-10EA4A9FADA7}"/>
            </c:ext>
          </c:extLst>
        </c:ser>
        <c:ser>
          <c:idx val="9"/>
          <c:order val="9"/>
          <c:tx>
            <c:strRef>
              <c:f>Hoja1!$Z$1</c:f>
              <c:strCache>
                <c:ptCount val="1"/>
                <c:pt idx="0">
                  <c:v>prepagos</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val>
            <c:numRef>
              <c:f>Hoja1!$Z$2:$Z$23</c:f>
            </c:numRef>
          </c:val>
          <c:smooth val="0"/>
          <c:extLst>
            <c:ext xmlns:c16="http://schemas.microsoft.com/office/drawing/2014/chart" uri="{C3380CC4-5D6E-409C-BE32-E72D297353CC}">
              <c16:uniqueId val="{00000009-035E-418D-92D8-10EA4A9FADA7}"/>
            </c:ext>
          </c:extLst>
        </c:ser>
        <c:ser>
          <c:idx val="10"/>
          <c:order val="10"/>
          <c:tx>
            <c:strRef>
              <c:f>Hoja1!$AA$1</c:f>
              <c:strCache>
                <c:ptCount val="1"/>
                <c:pt idx="0">
                  <c:v>prepagos</c:v>
                </c:pt>
              </c:strCache>
            </c:strRef>
          </c:tx>
          <c:spPr>
            <a:ln w="28575" cap="rnd">
              <a:solidFill>
                <a:schemeClr val="accent5">
                  <a:lumMod val="60000"/>
                </a:schemeClr>
              </a:solidFill>
              <a:round/>
            </a:ln>
            <a:effectLst/>
          </c:spPr>
          <c:marker>
            <c:symbol val="none"/>
          </c:marker>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A-035E-418D-92D8-10EA4A9FADA7}"/>
            </c:ext>
          </c:extLst>
        </c:ser>
        <c:ser>
          <c:idx val="11"/>
          <c:order val="11"/>
          <c:tx>
            <c:strRef>
              <c:f>Hoja1!$AI$1</c:f>
              <c:strCache>
                <c:ptCount val="1"/>
                <c:pt idx="0">
                  <c:v>pembrolizumab</c:v>
                </c:pt>
              </c:strCache>
            </c:strRef>
          </c:tx>
          <c:spPr>
            <a:ln w="28575" cap="rnd">
              <a:solidFill>
                <a:schemeClr val="accent6">
                  <a:lumMod val="60000"/>
                </a:schemeClr>
              </a:solidFill>
              <a:round/>
            </a:ln>
            <a:effectLst/>
          </c:spPr>
          <c:marker>
            <c:symbol val="none"/>
          </c:marker>
          <c:val>
            <c:numRef>
              <c:f>Hoja1!$AI$2:$AI$23</c:f>
              <c:numCache>
                <c:formatCode>0.0</c:formatCode>
                <c:ptCount val="12"/>
                <c:pt idx="0">
                  <c:v>100</c:v>
                </c:pt>
                <c:pt idx="1">
                  <c:v>100</c:v>
                </c:pt>
                <c:pt idx="2">
                  <c:v>101.59258463020127</c:v>
                </c:pt>
                <c:pt idx="3">
                  <c:v>106.67220678319788</c:v>
                </c:pt>
                <c:pt idx="4">
                  <c:v>82.919729050684381</c:v>
                </c:pt>
                <c:pt idx="5">
                  <c:v>82.919729050684381</c:v>
                </c:pt>
                <c:pt idx="6">
                  <c:v>82.919729050684381</c:v>
                </c:pt>
                <c:pt idx="7">
                  <c:v>70.785134555462278</c:v>
                </c:pt>
                <c:pt idx="8">
                  <c:v>70.785134555462278</c:v>
                </c:pt>
                <c:pt idx="9">
                  <c:v>70.785134555462278</c:v>
                </c:pt>
                <c:pt idx="10">
                  <c:v>70.785134555462278</c:v>
                </c:pt>
                <c:pt idx="11">
                  <c:v>70.785134555462278</c:v>
                </c:pt>
              </c:numCache>
            </c:numRef>
          </c:val>
          <c:smooth val="0"/>
          <c:extLst>
            <c:ext xmlns:c16="http://schemas.microsoft.com/office/drawing/2014/chart" uri="{C3380CC4-5D6E-409C-BE32-E72D297353CC}">
              <c16:uniqueId val="{0000000B-035E-418D-92D8-10EA4A9FADA7}"/>
            </c:ext>
          </c:extLst>
        </c:ser>
        <c:dLbls>
          <c:showLegendKey val="0"/>
          <c:showVal val="0"/>
          <c:showCatName val="0"/>
          <c:showSerName val="0"/>
          <c:showPercent val="0"/>
          <c:showBubbleSize val="0"/>
        </c:dLbls>
        <c:smooth val="0"/>
        <c:axId val="725532256"/>
        <c:axId val="725516032"/>
      </c:lineChart>
      <c:catAx>
        <c:axId val="725532256"/>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25516032"/>
        <c:crosses val="autoZero"/>
        <c:auto val="1"/>
        <c:lblAlgn val="ctr"/>
        <c:lblOffset val="100"/>
        <c:noMultiLvlLbl val="0"/>
      </c:catAx>
      <c:valAx>
        <c:axId val="725516032"/>
        <c:scaling>
          <c:orientation val="minMax"/>
          <c:min val="7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2553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Pertuzumab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092B-4B7E-87AA-78BE0A9ADDAB}"/>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092B-4B7E-87AA-78BE0A9ADDAB}"/>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092B-4B7E-87AA-78BE0A9ADDAB}"/>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092B-4B7E-87AA-78BE0A9ADDAB}"/>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092B-4B7E-87AA-78BE0A9ADDAB}"/>
            </c:ext>
          </c:extLst>
        </c:ser>
        <c:ser>
          <c:idx val="5"/>
          <c:order val="5"/>
          <c:tx>
            <c:strRef>
              <c:f>'oct23'!$AB$1</c:f>
              <c:strCache>
                <c:ptCount val="1"/>
                <c:pt idx="0">
                  <c:v>pertuzumab</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'oct23'!$AB$2:$AB$12</c:f>
              <c:numCache>
                <c:formatCode>0.0</c:formatCode>
                <c:ptCount val="11"/>
                <c:pt idx="0">
                  <c:v>100</c:v>
                </c:pt>
                <c:pt idx="1">
                  <c:v>100</c:v>
                </c:pt>
                <c:pt idx="2">
                  <c:v>118.08930001645189</c:v>
                </c:pt>
                <c:pt idx="3">
                  <c:v>157.35050800539946</c:v>
                </c:pt>
                <c:pt idx="4">
                  <c:v>245.46679265408105</c:v>
                </c:pt>
                <c:pt idx="5">
                  <c:v>311.74282609088038</c:v>
                </c:pt>
                <c:pt idx="6">
                  <c:v>374.09139158515291</c:v>
                </c:pt>
                <c:pt idx="7">
                  <c:v>411.50053074366821</c:v>
                </c:pt>
                <c:pt idx="8">
                  <c:v>448.53557853130559</c:v>
                </c:pt>
                <c:pt idx="9">
                  <c:v>448.53557853130559</c:v>
                </c:pt>
                <c:pt idx="10">
                  <c:v>493.91751086896835</c:v>
                </c:pt>
              </c:numCache>
            </c:numRef>
          </c:val>
          <c:smooth val="0"/>
          <c:extLst>
            <c:ext xmlns:c16="http://schemas.microsoft.com/office/drawing/2014/chart" uri="{C3380CC4-5D6E-409C-BE32-E72D297353CC}">
              <c16:uniqueId val="{00000005-092B-4B7E-87AA-78BE0A9ADDAB}"/>
            </c:ext>
          </c:extLst>
        </c:ser>
        <c:dLbls>
          <c:showLegendKey val="0"/>
          <c:showVal val="0"/>
          <c:showCatName val="0"/>
          <c:showSerName val="0"/>
          <c:showPercent val="0"/>
          <c:showBubbleSize val="0"/>
        </c:dLbls>
        <c:smooth val="0"/>
        <c:axId val="263753760"/>
        <c:axId val="441817120"/>
      </c:lineChart>
      <c:dateAx>
        <c:axId val="26375376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817120"/>
        <c:crosses val="autoZero"/>
        <c:auto val="1"/>
        <c:lblOffset val="100"/>
        <c:baseTimeUnit val="months"/>
      </c:dateAx>
      <c:valAx>
        <c:axId val="441817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2637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Pertuzumab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Hoja1!$P$1</c:f>
              <c:strCache>
                <c:ptCount val="1"/>
                <c:pt idx="0">
                  <c:v>IPC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Hoja1!$P$2:$P$23</c:f>
            </c:numRef>
          </c:val>
          <c:smooth val="0"/>
          <c:extLst>
            <c:ext xmlns:c16="http://schemas.microsoft.com/office/drawing/2014/chart" uri="{C3380CC4-5D6E-409C-BE32-E72D297353CC}">
              <c16:uniqueId val="{00000000-7C25-4F59-9B45-67B6A7288FCE}"/>
            </c:ext>
          </c:extLst>
        </c:ser>
        <c:ser>
          <c:idx val="1"/>
          <c:order val="1"/>
          <c:tx>
            <c:strRef>
              <c:f>Hoja1!$Q$1</c:f>
              <c:strCache>
                <c:ptCount val="1"/>
                <c:pt idx="0">
                  <c:v>IPC</c:v>
                </c:pt>
              </c:strCache>
            </c:strRef>
          </c:tx>
          <c:spPr>
            <a:ln w="28575" cap="rnd">
              <a:solidFill>
                <a:schemeClr val="accent2"/>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1-7C25-4F59-9B45-67B6A7288FCE}"/>
            </c:ext>
          </c:extLst>
        </c:ser>
        <c:ser>
          <c:idx val="2"/>
          <c:order val="2"/>
          <c:tx>
            <c:strRef>
              <c:f>Hoja1!$R$1</c:f>
              <c:strCache>
                <c:ptCount val="1"/>
                <c:pt idx="0">
                  <c:v>Dólar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Hoja1!$R$2:$R$23</c:f>
            </c:numRef>
          </c:val>
          <c:smooth val="0"/>
          <c:extLst>
            <c:ext xmlns:c16="http://schemas.microsoft.com/office/drawing/2014/chart" uri="{C3380CC4-5D6E-409C-BE32-E72D297353CC}">
              <c16:uniqueId val="{00000002-7C25-4F59-9B45-67B6A7288FCE}"/>
            </c:ext>
          </c:extLst>
        </c:ser>
        <c:ser>
          <c:idx val="3"/>
          <c:order val="3"/>
          <c:tx>
            <c:strRef>
              <c:f>Hoja1!$S$1</c:f>
              <c:strCache>
                <c:ptCount val="1"/>
                <c:pt idx="0">
                  <c:v>Dólar</c:v>
                </c:pt>
              </c:strCache>
            </c:strRef>
          </c:tx>
          <c:spPr>
            <a:ln w="28575" cap="rnd">
              <a:solidFill>
                <a:schemeClr val="accent4"/>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3-7C25-4F59-9B45-67B6A7288FCE}"/>
            </c:ext>
          </c:extLst>
        </c:ser>
        <c:ser>
          <c:idx val="4"/>
          <c:order val="4"/>
          <c:tx>
            <c:strRef>
              <c:f>Hoja1!$T$1</c:f>
              <c:strCache>
                <c:ptCount val="1"/>
                <c:pt idx="0">
                  <c:v>Jubilacion Minima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Hoja1!$T$2:$T$23</c:f>
            </c:numRef>
          </c:val>
          <c:smooth val="0"/>
          <c:extLst>
            <c:ext xmlns:c16="http://schemas.microsoft.com/office/drawing/2014/chart" uri="{C3380CC4-5D6E-409C-BE32-E72D297353CC}">
              <c16:uniqueId val="{00000004-7C25-4F59-9B45-67B6A7288FCE}"/>
            </c:ext>
          </c:extLst>
        </c:ser>
        <c:ser>
          <c:idx val="5"/>
          <c:order val="5"/>
          <c:tx>
            <c:strRef>
              <c:f>Hoja1!$U$1</c:f>
              <c:strCache>
                <c:ptCount val="1"/>
                <c:pt idx="0">
                  <c:v>Jubilacion</c:v>
                </c:pt>
              </c:strCache>
            </c:strRef>
          </c:tx>
          <c:spPr>
            <a:ln w="28575" cap="rnd">
              <a:solidFill>
                <a:schemeClr val="accent6"/>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5-7C25-4F59-9B45-67B6A7288FCE}"/>
            </c:ext>
          </c:extLst>
        </c:ser>
        <c:ser>
          <c:idx val="6"/>
          <c:order val="6"/>
          <c:tx>
            <c:strRef>
              <c:f>Hoja1!$V$1</c:f>
              <c:strCache>
                <c:ptCount val="1"/>
                <c:pt idx="0">
                  <c:v>Montributo</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Hoja1!$V$2:$V$23</c:f>
            </c:numRef>
          </c:val>
          <c:smooth val="0"/>
          <c:extLst>
            <c:ext xmlns:c16="http://schemas.microsoft.com/office/drawing/2014/chart" uri="{C3380CC4-5D6E-409C-BE32-E72D297353CC}">
              <c16:uniqueId val="{00000006-7C25-4F59-9B45-67B6A7288FCE}"/>
            </c:ext>
          </c:extLst>
        </c:ser>
        <c:ser>
          <c:idx val="7"/>
          <c:order val="7"/>
          <c:tx>
            <c:strRef>
              <c:f>Hoja1!$W$1</c:f>
              <c:strCache>
                <c:ptCount val="1"/>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Hoja1!$W$2:$W$23</c:f>
            </c:numRef>
          </c:val>
          <c:smooth val="0"/>
          <c:extLst>
            <c:ext xmlns:c16="http://schemas.microsoft.com/office/drawing/2014/chart" uri="{C3380CC4-5D6E-409C-BE32-E72D297353CC}">
              <c16:uniqueId val="{00000007-7C25-4F59-9B45-67B6A7288FCE}"/>
            </c:ext>
          </c:extLst>
        </c:ser>
        <c:ser>
          <c:idx val="8"/>
          <c:order val="8"/>
          <c:tx>
            <c:strRef>
              <c:f>Hoja1!$X$1</c:f>
              <c:strCache>
                <c:ptCount val="1"/>
                <c:pt idx="0">
                  <c:v>Ripte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Hoja1!$X$2:$X$23</c:f>
            </c:numRef>
          </c:val>
          <c:smooth val="0"/>
          <c:extLst>
            <c:ext xmlns:c16="http://schemas.microsoft.com/office/drawing/2014/chart" uri="{C3380CC4-5D6E-409C-BE32-E72D297353CC}">
              <c16:uniqueId val="{00000008-7C25-4F59-9B45-67B6A7288FCE}"/>
            </c:ext>
          </c:extLst>
        </c:ser>
        <c:ser>
          <c:idx val="9"/>
          <c:order val="9"/>
          <c:tx>
            <c:strRef>
              <c:f>Hoja1!$Y$1</c:f>
              <c:strCache>
                <c:ptCount val="1"/>
                <c:pt idx="0">
                  <c:v>Ripte</c:v>
                </c:pt>
              </c:strCache>
            </c:strRef>
          </c:tx>
          <c:spPr>
            <a:ln w="28575" cap="rnd">
              <a:solidFill>
                <a:schemeClr val="accent4">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9-7C25-4F59-9B45-67B6A7288FCE}"/>
            </c:ext>
          </c:extLst>
        </c:ser>
        <c:ser>
          <c:idx val="10"/>
          <c:order val="10"/>
          <c:tx>
            <c:strRef>
              <c:f>Hoja1!$Z$1</c:f>
              <c:strCache>
                <c:ptCount val="1"/>
                <c:pt idx="0">
                  <c:v>prepagos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Hoja1!$Z$2:$Z$23</c:f>
            </c:numRef>
          </c:val>
          <c:smooth val="0"/>
          <c:extLst>
            <c:ext xmlns:c16="http://schemas.microsoft.com/office/drawing/2014/chart" uri="{C3380CC4-5D6E-409C-BE32-E72D297353CC}">
              <c16:uniqueId val="{0000000A-7C25-4F59-9B45-67B6A7288FCE}"/>
            </c:ext>
          </c:extLst>
        </c:ser>
        <c:ser>
          <c:idx val="11"/>
          <c:order val="11"/>
          <c:tx>
            <c:strRef>
              <c:f>Hoja1!$AA$1</c:f>
              <c:strCache>
                <c:ptCount val="1"/>
                <c:pt idx="0">
                  <c:v>prepagos</c:v>
                </c:pt>
              </c:strCache>
            </c:strRef>
          </c:tx>
          <c:spPr>
            <a:ln w="28575" cap="rnd">
              <a:solidFill>
                <a:schemeClr val="accent6">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B-7C25-4F59-9B45-67B6A7288FCE}"/>
            </c:ext>
          </c:extLst>
        </c:ser>
        <c:ser>
          <c:idx val="12"/>
          <c:order val="12"/>
          <c:tx>
            <c:strRef>
              <c:f>Hoja1!$AG$1</c:f>
              <c:strCache>
                <c:ptCount val="1"/>
                <c:pt idx="0">
                  <c:v>pertuzumab</c:v>
                </c:pt>
              </c:strCache>
            </c:strRef>
          </c:tx>
          <c:spPr>
            <a:ln w="28575" cap="rnd">
              <a:solidFill>
                <a:schemeClr val="accent1">
                  <a:lumMod val="80000"/>
                  <a:lumOff val="2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Hoja1!$AG$2:$AG$23</c:f>
              <c:numCache>
                <c:formatCode>0.0</c:formatCode>
                <c:ptCount val="12"/>
                <c:pt idx="0">
                  <c:v>100</c:v>
                </c:pt>
                <c:pt idx="1">
                  <c:v>103.00000348112921</c:v>
                </c:pt>
                <c:pt idx="2">
                  <c:v>113.54719614585248</c:v>
                </c:pt>
                <c:pt idx="3">
                  <c:v>113.54719614585248</c:v>
                </c:pt>
                <c:pt idx="4">
                  <c:v>116.38586689093891</c:v>
                </c:pt>
                <c:pt idx="5">
                  <c:v>118.7135633975813</c:v>
                </c:pt>
                <c:pt idx="6">
                  <c:v>121.91881567476268</c:v>
                </c:pt>
                <c:pt idx="7">
                  <c:v>124.60104379599601</c:v>
                </c:pt>
                <c:pt idx="8">
                  <c:v>127.59148410475508</c:v>
                </c:pt>
                <c:pt idx="9">
                  <c:v>130.78127288056285</c:v>
                </c:pt>
                <c:pt idx="10">
                  <c:v>135.39783880997547</c:v>
                </c:pt>
                <c:pt idx="11">
                  <c:v>135.39784257102562</c:v>
                </c:pt>
              </c:numCache>
            </c:numRef>
          </c:val>
          <c:smooth val="0"/>
          <c:extLst>
            <c:ext xmlns:c16="http://schemas.microsoft.com/office/drawing/2014/chart" uri="{C3380CC4-5D6E-409C-BE32-E72D297353CC}">
              <c16:uniqueId val="{0000000C-7C25-4F59-9B45-67B6A7288FCE}"/>
            </c:ext>
          </c:extLst>
        </c:ser>
        <c:dLbls>
          <c:showLegendKey val="0"/>
          <c:showVal val="0"/>
          <c:showCatName val="0"/>
          <c:showSerName val="0"/>
          <c:showPercent val="0"/>
          <c:showBubbleSize val="0"/>
        </c:dLbls>
        <c:smooth val="0"/>
        <c:axId val="725516864"/>
        <c:axId val="725525184"/>
      </c:lineChart>
      <c:dateAx>
        <c:axId val="72551686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25525184"/>
        <c:crosses val="autoZero"/>
        <c:auto val="1"/>
        <c:lblOffset val="100"/>
        <c:baseTimeUnit val="months"/>
      </c:dateAx>
      <c:valAx>
        <c:axId val="725525184"/>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72551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Tocilizumab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774B-495F-AFB8-83804E0DAFE8}"/>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774B-495F-AFB8-83804E0DAFE8}"/>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774B-495F-AFB8-83804E0DAFE8}"/>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774B-495F-AFB8-83804E0DAFE8}"/>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774B-495F-AFB8-83804E0DAFE8}"/>
            </c:ext>
          </c:extLst>
        </c:ser>
        <c:ser>
          <c:idx val="5"/>
          <c:order val="5"/>
          <c:tx>
            <c:strRef>
              <c:f>'oct23'!$W$1</c:f>
              <c:strCache>
                <c:ptCount val="1"/>
                <c:pt idx="0">
                  <c:v>tocilizumab</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'oct23'!$W$2:$W$12</c:f>
              <c:numCache>
                <c:formatCode>0.0</c:formatCode>
                <c:ptCount val="11"/>
                <c:pt idx="0">
                  <c:v>100</c:v>
                </c:pt>
                <c:pt idx="1">
                  <c:v>100</c:v>
                </c:pt>
                <c:pt idx="2">
                  <c:v>111.40499538739772</c:v>
                </c:pt>
                <c:pt idx="3">
                  <c:v>148.44384427664687</c:v>
                </c:pt>
                <c:pt idx="4">
                  <c:v>231.57252771495513</c:v>
                </c:pt>
                <c:pt idx="5">
                  <c:v>289.46565964369393</c:v>
                </c:pt>
                <c:pt idx="6">
                  <c:v>347.35865499071093</c:v>
                </c:pt>
                <c:pt idx="7">
                  <c:v>407.31282291556249</c:v>
                </c:pt>
                <c:pt idx="8">
                  <c:v>407.31282291556249</c:v>
                </c:pt>
                <c:pt idx="9">
                  <c:v>407.31282291556249</c:v>
                </c:pt>
                <c:pt idx="10">
                  <c:v>448.52398211729576</c:v>
                </c:pt>
              </c:numCache>
            </c:numRef>
          </c:val>
          <c:smooth val="0"/>
          <c:extLst>
            <c:ext xmlns:c16="http://schemas.microsoft.com/office/drawing/2014/chart" uri="{C3380CC4-5D6E-409C-BE32-E72D297353CC}">
              <c16:uniqueId val="{00000005-774B-495F-AFB8-83804E0DAFE8}"/>
            </c:ext>
          </c:extLst>
        </c:ser>
        <c:dLbls>
          <c:showLegendKey val="0"/>
          <c:showVal val="0"/>
          <c:showCatName val="0"/>
          <c:showSerName val="0"/>
          <c:showPercent val="0"/>
          <c:showBubbleSize val="0"/>
        </c:dLbls>
        <c:smooth val="0"/>
        <c:axId val="580960016"/>
        <c:axId val="580945456"/>
      </c:lineChart>
      <c:dateAx>
        <c:axId val="58096001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580945456"/>
        <c:crosses val="autoZero"/>
        <c:auto val="1"/>
        <c:lblOffset val="100"/>
        <c:baseTimeUnit val="months"/>
      </c:dateAx>
      <c:valAx>
        <c:axId val="580945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58096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Tocilizumab</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Hoja1!$P$1</c:f>
              <c:strCache>
                <c:ptCount val="1"/>
                <c:pt idx="0">
                  <c:v>IPC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Hoja1!$P$2:$P$23</c:f>
            </c:numRef>
          </c:val>
          <c:smooth val="0"/>
          <c:extLst>
            <c:ext xmlns:c16="http://schemas.microsoft.com/office/drawing/2014/chart" uri="{C3380CC4-5D6E-409C-BE32-E72D297353CC}">
              <c16:uniqueId val="{00000000-AAAA-4066-B94F-F49514593A96}"/>
            </c:ext>
          </c:extLst>
        </c:ser>
        <c:ser>
          <c:idx val="1"/>
          <c:order val="1"/>
          <c:tx>
            <c:strRef>
              <c:f>Hoja1!$Q$1</c:f>
              <c:strCache>
                <c:ptCount val="1"/>
                <c:pt idx="0">
                  <c:v>IPC</c:v>
                </c:pt>
              </c:strCache>
            </c:strRef>
          </c:tx>
          <c:spPr>
            <a:ln w="28575" cap="rnd">
              <a:solidFill>
                <a:schemeClr val="accent2"/>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1-AAAA-4066-B94F-F49514593A96}"/>
            </c:ext>
          </c:extLst>
        </c:ser>
        <c:ser>
          <c:idx val="2"/>
          <c:order val="2"/>
          <c:tx>
            <c:strRef>
              <c:f>Hoja1!$R$1</c:f>
              <c:strCache>
                <c:ptCount val="1"/>
                <c:pt idx="0">
                  <c:v>Dólar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Hoja1!$R$2:$R$23</c:f>
            </c:numRef>
          </c:val>
          <c:smooth val="0"/>
          <c:extLst>
            <c:ext xmlns:c16="http://schemas.microsoft.com/office/drawing/2014/chart" uri="{C3380CC4-5D6E-409C-BE32-E72D297353CC}">
              <c16:uniqueId val="{00000002-AAAA-4066-B94F-F49514593A96}"/>
            </c:ext>
          </c:extLst>
        </c:ser>
        <c:ser>
          <c:idx val="3"/>
          <c:order val="3"/>
          <c:tx>
            <c:strRef>
              <c:f>Hoja1!$S$1</c:f>
              <c:strCache>
                <c:ptCount val="1"/>
                <c:pt idx="0">
                  <c:v>Dólar</c:v>
                </c:pt>
              </c:strCache>
            </c:strRef>
          </c:tx>
          <c:spPr>
            <a:ln w="28575" cap="rnd">
              <a:solidFill>
                <a:schemeClr val="accent4"/>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3-AAAA-4066-B94F-F49514593A96}"/>
            </c:ext>
          </c:extLst>
        </c:ser>
        <c:ser>
          <c:idx val="4"/>
          <c:order val="4"/>
          <c:tx>
            <c:strRef>
              <c:f>Hoja1!$T$1</c:f>
              <c:strCache>
                <c:ptCount val="1"/>
                <c:pt idx="0">
                  <c:v>Jubilacion Minima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Hoja1!$T$2:$T$23</c:f>
            </c:numRef>
          </c:val>
          <c:smooth val="0"/>
          <c:extLst>
            <c:ext xmlns:c16="http://schemas.microsoft.com/office/drawing/2014/chart" uri="{C3380CC4-5D6E-409C-BE32-E72D297353CC}">
              <c16:uniqueId val="{00000004-AAAA-4066-B94F-F49514593A96}"/>
            </c:ext>
          </c:extLst>
        </c:ser>
        <c:ser>
          <c:idx val="5"/>
          <c:order val="5"/>
          <c:tx>
            <c:strRef>
              <c:f>Hoja1!$U$1</c:f>
              <c:strCache>
                <c:ptCount val="1"/>
                <c:pt idx="0">
                  <c:v>Jubilacion</c:v>
                </c:pt>
              </c:strCache>
            </c:strRef>
          </c:tx>
          <c:spPr>
            <a:ln w="28575" cap="rnd">
              <a:solidFill>
                <a:schemeClr val="accent6"/>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5-AAAA-4066-B94F-F49514593A96}"/>
            </c:ext>
          </c:extLst>
        </c:ser>
        <c:ser>
          <c:idx val="6"/>
          <c:order val="6"/>
          <c:tx>
            <c:strRef>
              <c:f>Hoja1!$V$1</c:f>
              <c:strCache>
                <c:ptCount val="1"/>
                <c:pt idx="0">
                  <c:v>Montributo</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Hoja1!$V$2:$V$23</c:f>
            </c:numRef>
          </c:val>
          <c:smooth val="0"/>
          <c:extLst>
            <c:ext xmlns:c16="http://schemas.microsoft.com/office/drawing/2014/chart" uri="{C3380CC4-5D6E-409C-BE32-E72D297353CC}">
              <c16:uniqueId val="{00000006-AAAA-4066-B94F-F49514593A96}"/>
            </c:ext>
          </c:extLst>
        </c:ser>
        <c:ser>
          <c:idx val="7"/>
          <c:order val="7"/>
          <c:tx>
            <c:strRef>
              <c:f>Hoja1!$W$1</c:f>
              <c:strCache>
                <c:ptCount val="1"/>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Hoja1!$W$2:$W$23</c:f>
            </c:numRef>
          </c:val>
          <c:smooth val="0"/>
          <c:extLst>
            <c:ext xmlns:c16="http://schemas.microsoft.com/office/drawing/2014/chart" uri="{C3380CC4-5D6E-409C-BE32-E72D297353CC}">
              <c16:uniqueId val="{00000007-AAAA-4066-B94F-F49514593A96}"/>
            </c:ext>
          </c:extLst>
        </c:ser>
        <c:ser>
          <c:idx val="8"/>
          <c:order val="8"/>
          <c:tx>
            <c:strRef>
              <c:f>Hoja1!$X$1</c:f>
              <c:strCache>
                <c:ptCount val="1"/>
                <c:pt idx="0">
                  <c:v>Ripte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Hoja1!$X$2:$X$23</c:f>
            </c:numRef>
          </c:val>
          <c:smooth val="0"/>
          <c:extLst>
            <c:ext xmlns:c16="http://schemas.microsoft.com/office/drawing/2014/chart" uri="{C3380CC4-5D6E-409C-BE32-E72D297353CC}">
              <c16:uniqueId val="{00000008-AAAA-4066-B94F-F49514593A96}"/>
            </c:ext>
          </c:extLst>
        </c:ser>
        <c:ser>
          <c:idx val="9"/>
          <c:order val="9"/>
          <c:tx>
            <c:strRef>
              <c:f>Hoja1!$Y$1</c:f>
              <c:strCache>
                <c:ptCount val="1"/>
                <c:pt idx="0">
                  <c:v>Ripte</c:v>
                </c:pt>
              </c:strCache>
            </c:strRef>
          </c:tx>
          <c:spPr>
            <a:ln w="28575" cap="rnd">
              <a:solidFill>
                <a:schemeClr val="accent4">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9-AAAA-4066-B94F-F49514593A96}"/>
            </c:ext>
          </c:extLst>
        </c:ser>
        <c:ser>
          <c:idx val="10"/>
          <c:order val="10"/>
          <c:tx>
            <c:strRef>
              <c:f>Hoja1!$Z$1</c:f>
              <c:strCache>
                <c:ptCount val="1"/>
                <c:pt idx="0">
                  <c:v>prepagos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Hoja1!$Z$2:$Z$23</c:f>
            </c:numRef>
          </c:val>
          <c:smooth val="0"/>
          <c:extLst>
            <c:ext xmlns:c16="http://schemas.microsoft.com/office/drawing/2014/chart" uri="{C3380CC4-5D6E-409C-BE32-E72D297353CC}">
              <c16:uniqueId val="{0000000A-AAAA-4066-B94F-F49514593A96}"/>
            </c:ext>
          </c:extLst>
        </c:ser>
        <c:ser>
          <c:idx val="11"/>
          <c:order val="11"/>
          <c:tx>
            <c:strRef>
              <c:f>Hoja1!$AA$1</c:f>
              <c:strCache>
                <c:ptCount val="1"/>
                <c:pt idx="0">
                  <c:v>prepagos</c:v>
                </c:pt>
              </c:strCache>
            </c:strRef>
          </c:tx>
          <c:spPr>
            <a:ln w="28575" cap="rnd">
              <a:solidFill>
                <a:schemeClr val="accent6">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B-AAAA-4066-B94F-F49514593A96}"/>
            </c:ext>
          </c:extLst>
        </c:ser>
        <c:ser>
          <c:idx val="12"/>
          <c:order val="12"/>
          <c:tx>
            <c:strRef>
              <c:f>Hoja1!$AB$1</c:f>
              <c:strCache>
                <c:ptCount val="1"/>
                <c:pt idx="0">
                  <c:v>Tocilizumab</c:v>
                </c:pt>
              </c:strCache>
            </c:strRef>
          </c:tx>
          <c:spPr>
            <a:ln w="28575" cap="rnd">
              <a:solidFill>
                <a:schemeClr val="accent1">
                  <a:lumMod val="80000"/>
                  <a:lumOff val="2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Hoja1!$AB$2:$AB$23</c:f>
              <c:numCache>
                <c:formatCode>0.0</c:formatCode>
                <c:ptCount val="12"/>
                <c:pt idx="0">
                  <c:v>100</c:v>
                </c:pt>
                <c:pt idx="1">
                  <c:v>102.99999007020367</c:v>
                </c:pt>
                <c:pt idx="2">
                  <c:v>110.86915507362944</c:v>
                </c:pt>
                <c:pt idx="3">
                  <c:v>110.86915507362944</c:v>
                </c:pt>
                <c:pt idx="4">
                  <c:v>113.64084142054607</c:v>
                </c:pt>
                <c:pt idx="5">
                  <c:v>115.91365542291071</c:v>
                </c:pt>
                <c:pt idx="6">
                  <c:v>119.04318950879814</c:v>
                </c:pt>
                <c:pt idx="7">
                  <c:v>117.5613057057616</c:v>
                </c:pt>
                <c:pt idx="8">
                  <c:v>124.58213045193283</c:v>
                </c:pt>
                <c:pt idx="9">
                  <c:v>127.69670522769289</c:v>
                </c:pt>
                <c:pt idx="10">
                  <c:v>132.20441349707633</c:v>
                </c:pt>
                <c:pt idx="11">
                  <c:v>132.20437677365891</c:v>
                </c:pt>
              </c:numCache>
            </c:numRef>
          </c:val>
          <c:smooth val="0"/>
          <c:extLst>
            <c:ext xmlns:c16="http://schemas.microsoft.com/office/drawing/2014/chart" uri="{C3380CC4-5D6E-409C-BE32-E72D297353CC}">
              <c16:uniqueId val="{0000000C-AAAA-4066-B94F-F49514593A96}"/>
            </c:ext>
          </c:extLst>
        </c:ser>
        <c:dLbls>
          <c:showLegendKey val="0"/>
          <c:showVal val="0"/>
          <c:showCatName val="0"/>
          <c:showSerName val="0"/>
          <c:showPercent val="0"/>
          <c:showBubbleSize val="0"/>
        </c:dLbls>
        <c:smooth val="0"/>
        <c:axId val="488664176"/>
        <c:axId val="488659600"/>
      </c:lineChart>
      <c:dateAx>
        <c:axId val="48866417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88659600"/>
        <c:crosses val="autoZero"/>
        <c:auto val="1"/>
        <c:lblOffset val="100"/>
        <c:baseTimeUnit val="months"/>
      </c:dateAx>
      <c:valAx>
        <c:axId val="48865960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8866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Triptorelina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'oct23'!$R$1</c:f>
              <c:strCache>
                <c:ptCount val="1"/>
                <c:pt idx="0">
                  <c:v>IPC</c:v>
                </c:pt>
              </c:strCache>
            </c:strRef>
          </c:tx>
          <c:spPr>
            <a:ln w="28575" cap="rnd">
              <a:solidFill>
                <a:schemeClr val="accent1"/>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'oct23'!$R$2:$R$12</c:f>
              <c:numCache>
                <c:formatCode>0</c:formatCode>
                <c:ptCount val="11"/>
                <c:pt idx="0">
                  <c:v>100</c:v>
                </c:pt>
                <c:pt idx="1">
                  <c:v>112.81069017691576</c:v>
                </c:pt>
                <c:pt idx="2">
                  <c:v>141.5386938848435</c:v>
                </c:pt>
                <c:pt idx="3">
                  <c:v>170.71579911331813</c:v>
                </c:pt>
                <c:pt idx="4">
                  <c:v>193.31972504609871</c:v>
                </c:pt>
                <c:pt idx="5">
                  <c:v>214.60364711712216</c:v>
                </c:pt>
                <c:pt idx="6">
                  <c:v>233.55727117987493</c:v>
                </c:pt>
                <c:pt idx="7">
                  <c:v>243.31138861815194</c:v>
                </c:pt>
                <c:pt idx="8">
                  <c:v>254.44791094563772</c:v>
                </c:pt>
                <c:pt idx="9">
                  <c:v>264.70453752454159</c:v>
                </c:pt>
                <c:pt idx="10">
                  <c:v>275.74873421296468</c:v>
                </c:pt>
              </c:numCache>
            </c:numRef>
          </c:val>
          <c:smooth val="0"/>
          <c:extLst>
            <c:ext xmlns:c16="http://schemas.microsoft.com/office/drawing/2014/chart" uri="{C3380CC4-5D6E-409C-BE32-E72D297353CC}">
              <c16:uniqueId val="{00000000-5AE6-425E-ADDF-9E21291C702C}"/>
            </c:ext>
          </c:extLst>
        </c:ser>
        <c:ser>
          <c:idx val="1"/>
          <c:order val="1"/>
          <c:tx>
            <c:strRef>
              <c:f>'oct23'!$S$1</c:f>
              <c:strCache>
                <c:ptCount val="1"/>
                <c:pt idx="0">
                  <c:v>Dólar</c:v>
                </c:pt>
              </c:strCache>
            </c:strRef>
          </c:tx>
          <c:spPr>
            <a:ln w="28575" cap="rnd">
              <a:solidFill>
                <a:schemeClr val="accent2"/>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'oct23'!$S$2:$S$12</c:f>
              <c:numCache>
                <c:formatCode>0</c:formatCode>
                <c:ptCount val="11"/>
                <c:pt idx="0">
                  <c:v>100</c:v>
                </c:pt>
                <c:pt idx="1">
                  <c:v>109.97126436781609</c:v>
                </c:pt>
                <c:pt idx="2">
                  <c:v>113.85359951603145</c:v>
                </c:pt>
                <c:pt idx="3">
                  <c:v>134.11494252873564</c:v>
                </c:pt>
                <c:pt idx="4">
                  <c:v>126.02969348659003</c:v>
                </c:pt>
                <c:pt idx="5">
                  <c:v>116.81847755367599</c:v>
                </c:pt>
                <c:pt idx="6">
                  <c:v>117.21264367816092</c:v>
                </c:pt>
                <c:pt idx="7">
                  <c:v>130.34003831417624</c:v>
                </c:pt>
                <c:pt idx="8">
                  <c:v>148.65900383141761</c:v>
                </c:pt>
                <c:pt idx="9">
                  <c:v>164.4723092998955</c:v>
                </c:pt>
                <c:pt idx="10">
                  <c:v>155.82549634273772</c:v>
                </c:pt>
              </c:numCache>
            </c:numRef>
          </c:val>
          <c:smooth val="0"/>
          <c:extLst>
            <c:ext xmlns:c16="http://schemas.microsoft.com/office/drawing/2014/chart" uri="{C3380CC4-5D6E-409C-BE32-E72D297353CC}">
              <c16:uniqueId val="{00000001-5AE6-425E-ADDF-9E21291C702C}"/>
            </c:ext>
          </c:extLst>
        </c:ser>
        <c:ser>
          <c:idx val="2"/>
          <c:order val="2"/>
          <c:tx>
            <c:strRef>
              <c:f>'oct23'!$T$1</c:f>
              <c:strCache>
                <c:ptCount val="1"/>
                <c:pt idx="0">
                  <c:v>Jubilacion</c:v>
                </c:pt>
              </c:strCache>
            </c:strRef>
          </c:tx>
          <c:spPr>
            <a:ln w="28575" cap="rnd">
              <a:solidFill>
                <a:schemeClr val="accent3"/>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'oct23'!$T$2:$T$12</c:f>
              <c:numCache>
                <c:formatCode>0</c:formatCode>
                <c:ptCount val="11"/>
                <c:pt idx="0">
                  <c:v>100</c:v>
                </c:pt>
                <c:pt idx="1">
                  <c:v>100</c:v>
                </c:pt>
                <c:pt idx="2">
                  <c:v>120.87044373320943</c:v>
                </c:pt>
                <c:pt idx="3">
                  <c:v>120.87044373320943</c:v>
                </c:pt>
                <c:pt idx="4">
                  <c:v>120.87044373320943</c:v>
                </c:pt>
                <c:pt idx="5">
                  <c:v>153.72302645239367</c:v>
                </c:pt>
                <c:pt idx="6">
                  <c:v>195.84241941665516</c:v>
                </c:pt>
                <c:pt idx="7">
                  <c:v>217.40466701486491</c:v>
                </c:pt>
                <c:pt idx="8">
                  <c:v>236.60149536198134</c:v>
                </c:pt>
                <c:pt idx="9">
                  <c:v>246.49143789097982</c:v>
                </c:pt>
                <c:pt idx="10">
                  <c:v>257.78074396728277</c:v>
                </c:pt>
              </c:numCache>
            </c:numRef>
          </c:val>
          <c:smooth val="0"/>
          <c:extLst>
            <c:ext xmlns:c16="http://schemas.microsoft.com/office/drawing/2014/chart" uri="{C3380CC4-5D6E-409C-BE32-E72D297353CC}">
              <c16:uniqueId val="{00000002-5AE6-425E-ADDF-9E21291C702C}"/>
            </c:ext>
          </c:extLst>
        </c:ser>
        <c:ser>
          <c:idx val="3"/>
          <c:order val="3"/>
          <c:tx>
            <c:strRef>
              <c:f>'oct23'!$U$1</c:f>
              <c:strCache>
                <c:ptCount val="1"/>
                <c:pt idx="0">
                  <c:v>Ripte</c:v>
                </c:pt>
              </c:strCache>
            </c:strRef>
          </c:tx>
          <c:spPr>
            <a:ln w="28575" cap="rnd">
              <a:solidFill>
                <a:schemeClr val="accent4"/>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'oct23'!$U$2:$U$12</c:f>
              <c:numCache>
                <c:formatCode>#,##0.0</c:formatCode>
                <c:ptCount val="11"/>
                <c:pt idx="0">
                  <c:v>100</c:v>
                </c:pt>
                <c:pt idx="1">
                  <c:v>106.26874480561332</c:v>
                </c:pt>
                <c:pt idx="2">
                  <c:v>115.11548845626483</c:v>
                </c:pt>
                <c:pt idx="3">
                  <c:v>131.9849096715989</c:v>
                </c:pt>
                <c:pt idx="4">
                  <c:v>147.13511116002357</c:v>
                </c:pt>
                <c:pt idx="5">
                  <c:v>167.77313783205895</c:v>
                </c:pt>
                <c:pt idx="6">
                  <c:v>194.79176637492333</c:v>
                </c:pt>
                <c:pt idx="7">
                  <c:v>209.04905806672133</c:v>
                </c:pt>
                <c:pt idx="8">
                  <c:v>221.81253179918403</c:v>
                </c:pt>
                <c:pt idx="9">
                  <c:v>236.43116086497821</c:v>
                </c:pt>
                <c:pt idx="10">
                  <c:v>245.39919333321529</c:v>
                </c:pt>
              </c:numCache>
            </c:numRef>
          </c:val>
          <c:smooth val="0"/>
          <c:extLst>
            <c:ext xmlns:c16="http://schemas.microsoft.com/office/drawing/2014/chart" uri="{C3380CC4-5D6E-409C-BE32-E72D297353CC}">
              <c16:uniqueId val="{00000003-5AE6-425E-ADDF-9E21291C702C}"/>
            </c:ext>
          </c:extLst>
        </c:ser>
        <c:ser>
          <c:idx val="4"/>
          <c:order val="4"/>
          <c:tx>
            <c:strRef>
              <c:f>'oct23'!$V$1</c:f>
              <c:strCache>
                <c:ptCount val="1"/>
                <c:pt idx="0">
                  <c:v>Prepagos</c:v>
                </c:pt>
              </c:strCache>
            </c:strRef>
          </c:tx>
          <c:spPr>
            <a:ln w="28575" cap="rnd">
              <a:solidFill>
                <a:schemeClr val="accent5"/>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'oct23'!$V$2:$V$12</c:f>
              <c:numCache>
                <c:formatCode>0</c:formatCode>
                <c:ptCount val="11"/>
                <c:pt idx="0" formatCode="General">
                  <c:v>100</c:v>
                </c:pt>
                <c:pt idx="1">
                  <c:v>111</c:v>
                </c:pt>
                <c:pt idx="2">
                  <c:v>122.5</c:v>
                </c:pt>
                <c:pt idx="3">
                  <c:v>161.30000000000001</c:v>
                </c:pt>
                <c:pt idx="4">
                  <c:v>186.10000000000002</c:v>
                </c:pt>
                <c:pt idx="5">
                  <c:v>204.60000000000002</c:v>
                </c:pt>
                <c:pt idx="6">
                  <c:v>222.3</c:v>
                </c:pt>
                <c:pt idx="7">
                  <c:v>214.10000000000002</c:v>
                </c:pt>
                <c:pt idx="8">
                  <c:v>219.60000000000002</c:v>
                </c:pt>
                <c:pt idx="9">
                  <c:v>227.10000000000002</c:v>
                </c:pt>
                <c:pt idx="10">
                  <c:v>233.3</c:v>
                </c:pt>
              </c:numCache>
            </c:numRef>
          </c:val>
          <c:smooth val="0"/>
          <c:extLst>
            <c:ext xmlns:c16="http://schemas.microsoft.com/office/drawing/2014/chart" uri="{C3380CC4-5D6E-409C-BE32-E72D297353CC}">
              <c16:uniqueId val="{00000004-5AE6-425E-ADDF-9E21291C702C}"/>
            </c:ext>
          </c:extLst>
        </c:ser>
        <c:ser>
          <c:idx val="5"/>
          <c:order val="5"/>
          <c:tx>
            <c:strRef>
              <c:f>'oct23'!$AA$1</c:f>
              <c:strCache>
                <c:ptCount val="1"/>
                <c:pt idx="0">
                  <c:v>triptorelina</c:v>
                </c:pt>
              </c:strCache>
            </c:strRef>
          </c:tx>
          <c:spPr>
            <a:ln w="28575" cap="rnd">
              <a:solidFill>
                <a:schemeClr val="accent6"/>
              </a:solidFill>
              <a:round/>
            </a:ln>
            <a:effectLst/>
          </c:spPr>
          <c:marker>
            <c:symbol val="none"/>
          </c:marker>
          <c:cat>
            <c:numRef>
              <c:f>'oct23'!$Q$2:$Q$12</c:f>
              <c:numCache>
                <c:formatCode>mmm\-yy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'oct23'!$AA$2:$AA$12</c:f>
              <c:numCache>
                <c:formatCode>0.0</c:formatCode>
                <c:ptCount val="11"/>
                <c:pt idx="0">
                  <c:v>100</c:v>
                </c:pt>
                <c:pt idx="1">
                  <c:v>100</c:v>
                </c:pt>
                <c:pt idx="2">
                  <c:v>114.99995750960991</c:v>
                </c:pt>
                <c:pt idx="3">
                  <c:v>158.42400310463117</c:v>
                </c:pt>
                <c:pt idx="4">
                  <c:v>190.10880372555741</c:v>
                </c:pt>
                <c:pt idx="5">
                  <c:v>214.82291421756779</c:v>
                </c:pt>
                <c:pt idx="6">
                  <c:v>250.22562397137847</c:v>
                </c:pt>
                <c:pt idx="7">
                  <c:v>275.24821469544304</c:v>
                </c:pt>
                <c:pt idx="8">
                  <c:v>275.24821469544304</c:v>
                </c:pt>
                <c:pt idx="9">
                  <c:v>291.76309624639896</c:v>
                </c:pt>
                <c:pt idx="10">
                  <c:v>320.13720713498628</c:v>
                </c:pt>
              </c:numCache>
            </c:numRef>
          </c:val>
          <c:smooth val="0"/>
          <c:extLst>
            <c:ext xmlns:c16="http://schemas.microsoft.com/office/drawing/2014/chart" uri="{C3380CC4-5D6E-409C-BE32-E72D297353CC}">
              <c16:uniqueId val="{00000005-5AE6-425E-ADDF-9E21291C702C}"/>
            </c:ext>
          </c:extLst>
        </c:ser>
        <c:dLbls>
          <c:showLegendKey val="0"/>
          <c:showVal val="0"/>
          <c:showCatName val="0"/>
          <c:showSerName val="0"/>
          <c:showPercent val="0"/>
          <c:showBubbleSize val="0"/>
        </c:dLbls>
        <c:smooth val="0"/>
        <c:axId val="441794240"/>
        <c:axId val="441806720"/>
      </c:lineChart>
      <c:dateAx>
        <c:axId val="44179424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806720"/>
        <c:crosses val="autoZero"/>
        <c:auto val="1"/>
        <c:lblOffset val="100"/>
        <c:baseTimeUnit val="months"/>
      </c:dateAx>
      <c:valAx>
        <c:axId val="441806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44179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AR"/>
              <a:t>Triptorelina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AR"/>
        </a:p>
      </c:txPr>
    </c:title>
    <c:autoTitleDeleted val="0"/>
    <c:plotArea>
      <c:layout/>
      <c:lineChart>
        <c:grouping val="standard"/>
        <c:varyColors val="0"/>
        <c:ser>
          <c:idx val="0"/>
          <c:order val="0"/>
          <c:tx>
            <c:strRef>
              <c:f>Hoja1!$P$1</c:f>
              <c:strCache>
                <c:ptCount val="1"/>
                <c:pt idx="0">
                  <c:v>IPC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Hoja1!$P$2:$P$23</c:f>
            </c:numRef>
          </c:val>
          <c:smooth val="0"/>
          <c:extLst>
            <c:ext xmlns:c16="http://schemas.microsoft.com/office/drawing/2014/chart" uri="{C3380CC4-5D6E-409C-BE32-E72D297353CC}">
              <c16:uniqueId val="{00000000-5B5F-4801-934C-2584BF39654C}"/>
            </c:ext>
          </c:extLst>
        </c:ser>
        <c:ser>
          <c:idx val="1"/>
          <c:order val="1"/>
          <c:tx>
            <c:strRef>
              <c:f>Hoja1!$Q$1</c:f>
              <c:strCache>
                <c:ptCount val="1"/>
                <c:pt idx="0">
                  <c:v>IPC</c:v>
                </c:pt>
              </c:strCache>
            </c:strRef>
          </c:tx>
          <c:spPr>
            <a:ln w="28575" cap="rnd">
              <a:solidFill>
                <a:schemeClr val="accent2"/>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Hoja1!$Q$2:$Q$23</c:f>
              <c:numCache>
                <c:formatCode>0.0</c:formatCode>
                <c:ptCount val="12"/>
                <c:pt idx="0">
                  <c:v>100</c:v>
                </c:pt>
                <c:pt idx="1">
                  <c:v>102.6917366750526</c:v>
                </c:pt>
                <c:pt idx="2">
                  <c:v>105.18360651042184</c:v>
                </c:pt>
                <c:pt idx="3">
                  <c:v>108.02788644362265</c:v>
                </c:pt>
                <c:pt idx="4">
                  <c:v>110.41643488103885</c:v>
                </c:pt>
                <c:pt idx="5">
                  <c:v>113.06822626920005</c:v>
                </c:pt>
                <c:pt idx="6">
                  <c:v>117.28491955201747</c:v>
                </c:pt>
                <c:pt idx="7">
                  <c:v>120.54642063552458</c:v>
                </c:pt>
                <c:pt idx="8">
                  <c:v>122.35595336412325</c:v>
                </c:pt>
                <c:pt idx="9">
                  <c:v>124.33680433773522</c:v>
                </c:pt>
                <c:pt idx="10">
                  <c:v>126.70129714772399</c:v>
                </c:pt>
                <c:pt idx="11">
                  <c:v>129.07795185841761</c:v>
                </c:pt>
              </c:numCache>
            </c:numRef>
          </c:val>
          <c:smooth val="0"/>
          <c:extLst>
            <c:ext xmlns:c16="http://schemas.microsoft.com/office/drawing/2014/chart" uri="{C3380CC4-5D6E-409C-BE32-E72D297353CC}">
              <c16:uniqueId val="{00000001-5B5F-4801-934C-2584BF39654C}"/>
            </c:ext>
          </c:extLst>
        </c:ser>
        <c:ser>
          <c:idx val="2"/>
          <c:order val="2"/>
          <c:tx>
            <c:strRef>
              <c:f>Hoja1!$R$1</c:f>
              <c:strCache>
                <c:ptCount val="1"/>
                <c:pt idx="0">
                  <c:v>Dólar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Hoja1!$R$2:$R$23</c:f>
            </c:numRef>
          </c:val>
          <c:smooth val="0"/>
          <c:extLst>
            <c:ext xmlns:c16="http://schemas.microsoft.com/office/drawing/2014/chart" uri="{C3380CC4-5D6E-409C-BE32-E72D297353CC}">
              <c16:uniqueId val="{00000002-5B5F-4801-934C-2584BF39654C}"/>
            </c:ext>
          </c:extLst>
        </c:ser>
        <c:ser>
          <c:idx val="3"/>
          <c:order val="3"/>
          <c:tx>
            <c:strRef>
              <c:f>Hoja1!$S$1</c:f>
              <c:strCache>
                <c:ptCount val="1"/>
                <c:pt idx="0">
                  <c:v>Dólar</c:v>
                </c:pt>
              </c:strCache>
            </c:strRef>
          </c:tx>
          <c:spPr>
            <a:ln w="28575" cap="rnd">
              <a:solidFill>
                <a:schemeClr val="accent4"/>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Hoja1!$S$2:$S$23</c:f>
              <c:numCache>
                <c:formatCode>0.0</c:formatCode>
                <c:ptCount val="12"/>
                <c:pt idx="0">
                  <c:v>100</c:v>
                </c:pt>
                <c:pt idx="1">
                  <c:v>96.337511464383979</c:v>
                </c:pt>
                <c:pt idx="2">
                  <c:v>90.538789652210625</c:v>
                </c:pt>
                <c:pt idx="3">
                  <c:v>88.754509324365628</c:v>
                </c:pt>
                <c:pt idx="4">
                  <c:v>97.503311933149917</c:v>
                </c:pt>
                <c:pt idx="5">
                  <c:v>97.208248797976708</c:v>
                </c:pt>
                <c:pt idx="6">
                  <c:v>100.2931285629507</c:v>
                </c:pt>
                <c:pt idx="7">
                  <c:v>101.30099527837223</c:v>
                </c:pt>
                <c:pt idx="8">
                  <c:v>93.169410839848013</c:v>
                </c:pt>
                <c:pt idx="9">
                  <c:v>94.735233068915036</c:v>
                </c:pt>
                <c:pt idx="10">
                  <c:v>102.93488229899114</c:v>
                </c:pt>
                <c:pt idx="11">
                  <c:v>106.43606877174594</c:v>
                </c:pt>
              </c:numCache>
            </c:numRef>
          </c:val>
          <c:smooth val="0"/>
          <c:extLst>
            <c:ext xmlns:c16="http://schemas.microsoft.com/office/drawing/2014/chart" uri="{C3380CC4-5D6E-409C-BE32-E72D297353CC}">
              <c16:uniqueId val="{00000003-5B5F-4801-934C-2584BF39654C}"/>
            </c:ext>
          </c:extLst>
        </c:ser>
        <c:ser>
          <c:idx val="4"/>
          <c:order val="4"/>
          <c:tx>
            <c:strRef>
              <c:f>Hoja1!$T$1</c:f>
              <c:strCache>
                <c:ptCount val="1"/>
                <c:pt idx="0">
                  <c:v>Jubilacion Minima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Hoja1!$T$2:$T$23</c:f>
            </c:numRef>
          </c:val>
          <c:smooth val="0"/>
          <c:extLst>
            <c:ext xmlns:c16="http://schemas.microsoft.com/office/drawing/2014/chart" uri="{C3380CC4-5D6E-409C-BE32-E72D297353CC}">
              <c16:uniqueId val="{00000004-5B5F-4801-934C-2584BF39654C}"/>
            </c:ext>
          </c:extLst>
        </c:ser>
        <c:ser>
          <c:idx val="5"/>
          <c:order val="5"/>
          <c:tx>
            <c:strRef>
              <c:f>Hoja1!$U$1</c:f>
              <c:strCache>
                <c:ptCount val="1"/>
                <c:pt idx="0">
                  <c:v>Jubilacion</c:v>
                </c:pt>
              </c:strCache>
            </c:strRef>
          </c:tx>
          <c:spPr>
            <a:ln w="28575" cap="rnd">
              <a:solidFill>
                <a:schemeClr val="accent6"/>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Hoja1!$U$2:$U$23</c:f>
              <c:numCache>
                <c:formatCode>0.0</c:formatCode>
                <c:ptCount val="12"/>
                <c:pt idx="0">
                  <c:v>100</c:v>
                </c:pt>
                <c:pt idx="1">
                  <c:v>104.17000102711589</c:v>
                </c:pt>
                <c:pt idx="2">
                  <c:v>107.78469859946841</c:v>
                </c:pt>
                <c:pt idx="3">
                  <c:v>110.68369805896413</c:v>
                </c:pt>
                <c:pt idx="4">
                  <c:v>113.3737312357884</c:v>
                </c:pt>
                <c:pt idx="5">
                  <c:v>116.43482229040195</c:v>
                </c:pt>
                <c:pt idx="6">
                  <c:v>119.0080311595158</c:v>
                </c:pt>
                <c:pt idx="7">
                  <c:v>121.86422346392344</c:v>
                </c:pt>
                <c:pt idx="8">
                  <c:v>126.40975921273719</c:v>
                </c:pt>
                <c:pt idx="9">
                  <c:v>129.92394950751091</c:v>
                </c:pt>
                <c:pt idx="10">
                  <c:v>131.87280919780798</c:v>
                </c:pt>
                <c:pt idx="11">
                  <c:v>134.00915058367599</c:v>
                </c:pt>
              </c:numCache>
            </c:numRef>
          </c:val>
          <c:smooth val="0"/>
          <c:extLst>
            <c:ext xmlns:c16="http://schemas.microsoft.com/office/drawing/2014/chart" uri="{C3380CC4-5D6E-409C-BE32-E72D297353CC}">
              <c16:uniqueId val="{00000005-5B5F-4801-934C-2584BF39654C}"/>
            </c:ext>
          </c:extLst>
        </c:ser>
        <c:ser>
          <c:idx val="6"/>
          <c:order val="6"/>
          <c:tx>
            <c:strRef>
              <c:f>Hoja1!$V$1</c:f>
              <c:strCache>
                <c:ptCount val="1"/>
                <c:pt idx="0">
                  <c:v>Montributo</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Hoja1!$V$2:$V$23</c:f>
            </c:numRef>
          </c:val>
          <c:smooth val="0"/>
          <c:extLst>
            <c:ext xmlns:c16="http://schemas.microsoft.com/office/drawing/2014/chart" uri="{C3380CC4-5D6E-409C-BE32-E72D297353CC}">
              <c16:uniqueId val="{00000006-5B5F-4801-934C-2584BF39654C}"/>
            </c:ext>
          </c:extLst>
        </c:ser>
        <c:ser>
          <c:idx val="7"/>
          <c:order val="7"/>
          <c:tx>
            <c:strRef>
              <c:f>Hoja1!$W$1</c:f>
              <c:strCache>
                <c:ptCount val="1"/>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Hoja1!$W$2:$W$23</c:f>
            </c:numRef>
          </c:val>
          <c:smooth val="0"/>
          <c:extLst>
            <c:ext xmlns:c16="http://schemas.microsoft.com/office/drawing/2014/chart" uri="{C3380CC4-5D6E-409C-BE32-E72D297353CC}">
              <c16:uniqueId val="{00000007-5B5F-4801-934C-2584BF39654C}"/>
            </c:ext>
          </c:extLst>
        </c:ser>
        <c:ser>
          <c:idx val="8"/>
          <c:order val="8"/>
          <c:tx>
            <c:strRef>
              <c:f>Hoja1!$X$1</c:f>
              <c:strCache>
                <c:ptCount val="1"/>
                <c:pt idx="0">
                  <c:v>Ripte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Hoja1!$X$2:$X$23</c:f>
            </c:numRef>
          </c:val>
          <c:smooth val="0"/>
          <c:extLst>
            <c:ext xmlns:c16="http://schemas.microsoft.com/office/drawing/2014/chart" uri="{C3380CC4-5D6E-409C-BE32-E72D297353CC}">
              <c16:uniqueId val="{00000008-5B5F-4801-934C-2584BF39654C}"/>
            </c:ext>
          </c:extLst>
        </c:ser>
        <c:ser>
          <c:idx val="9"/>
          <c:order val="9"/>
          <c:tx>
            <c:strRef>
              <c:f>Hoja1!$Y$1</c:f>
              <c:strCache>
                <c:ptCount val="1"/>
                <c:pt idx="0">
                  <c:v>Ripte</c:v>
                </c:pt>
              </c:strCache>
            </c:strRef>
          </c:tx>
          <c:spPr>
            <a:ln w="28575" cap="rnd">
              <a:solidFill>
                <a:schemeClr val="accent4">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Hoja1!$Y$2:$Y$23</c:f>
              <c:numCache>
                <c:formatCode>0.0</c:formatCode>
                <c:ptCount val="12"/>
                <c:pt idx="0">
                  <c:v>100</c:v>
                </c:pt>
                <c:pt idx="1">
                  <c:v>106.63437109565652</c:v>
                </c:pt>
                <c:pt idx="2">
                  <c:v>109.65267220855259</c:v>
                </c:pt>
                <c:pt idx="3">
                  <c:v>111.88516939836107</c:v>
                </c:pt>
                <c:pt idx="4">
                  <c:v>114.83644416828503</c:v>
                </c:pt>
                <c:pt idx="5">
                  <c:v>121.87730232680765</c:v>
                </c:pt>
                <c:pt idx="6">
                  <c:v>126.82105862400459</c:v>
                </c:pt>
                <c:pt idx="7">
                  <c:v>130.45743098939411</c:v>
                </c:pt>
                <c:pt idx="8">
                  <c:v>132.88079498759805</c:v>
                </c:pt>
                <c:pt idx="9">
                  <c:v>136.55233645027121</c:v>
                </c:pt>
                <c:pt idx="10">
                  <c:v>140.50948646119951</c:v>
                </c:pt>
                <c:pt idx="11">
                  <c:v>140.50948646119951</c:v>
                </c:pt>
              </c:numCache>
            </c:numRef>
          </c:val>
          <c:smooth val="0"/>
          <c:extLst>
            <c:ext xmlns:c16="http://schemas.microsoft.com/office/drawing/2014/chart" uri="{C3380CC4-5D6E-409C-BE32-E72D297353CC}">
              <c16:uniqueId val="{00000009-5B5F-4801-934C-2584BF39654C}"/>
            </c:ext>
          </c:extLst>
        </c:ser>
        <c:ser>
          <c:idx val="10"/>
          <c:order val="10"/>
          <c:tx>
            <c:strRef>
              <c:f>Hoja1!$Z$1</c:f>
              <c:strCache>
                <c:ptCount val="1"/>
                <c:pt idx="0">
                  <c:v>prepagos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Hoja1!$Z$2:$Z$23</c:f>
            </c:numRef>
          </c:val>
          <c:smooth val="0"/>
          <c:extLst>
            <c:ext xmlns:c16="http://schemas.microsoft.com/office/drawing/2014/chart" uri="{C3380CC4-5D6E-409C-BE32-E72D297353CC}">
              <c16:uniqueId val="{0000000A-5B5F-4801-934C-2584BF39654C}"/>
            </c:ext>
          </c:extLst>
        </c:ser>
        <c:ser>
          <c:idx val="11"/>
          <c:order val="11"/>
          <c:tx>
            <c:strRef>
              <c:f>Hoja1!$AA$1</c:f>
              <c:strCache>
                <c:ptCount val="1"/>
                <c:pt idx="0">
                  <c:v>prepagos</c:v>
                </c:pt>
              </c:strCache>
            </c:strRef>
          </c:tx>
          <c:spPr>
            <a:ln w="28575" cap="rnd">
              <a:solidFill>
                <a:schemeClr val="accent6">
                  <a:lumMod val="6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Hoja1!$AA$2:$AA$23</c:f>
              <c:numCache>
                <c:formatCode>General</c:formatCode>
                <c:ptCount val="12"/>
                <c:pt idx="0">
                  <c:v>100</c:v>
                </c:pt>
                <c:pt idx="1">
                  <c:v>107</c:v>
                </c:pt>
                <c:pt idx="2">
                  <c:v>111.6</c:v>
                </c:pt>
                <c:pt idx="3">
                  <c:v>115.39999999999999</c:v>
                </c:pt>
                <c:pt idx="4">
                  <c:v>118.3</c:v>
                </c:pt>
                <c:pt idx="5">
                  <c:v>121</c:v>
                </c:pt>
                <c:pt idx="6">
                  <c:v>123.1</c:v>
                </c:pt>
                <c:pt idx="7">
                  <c:v>125.39999999999999</c:v>
                </c:pt>
                <c:pt idx="8">
                  <c:v>128.29999999999998</c:v>
                </c:pt>
                <c:pt idx="9">
                  <c:v>131.1</c:v>
                </c:pt>
                <c:pt idx="10">
                  <c:v>132.6</c:v>
                </c:pt>
                <c:pt idx="11">
                  <c:v>134.4</c:v>
                </c:pt>
              </c:numCache>
            </c:numRef>
          </c:val>
          <c:smooth val="0"/>
          <c:extLst>
            <c:ext xmlns:c16="http://schemas.microsoft.com/office/drawing/2014/chart" uri="{C3380CC4-5D6E-409C-BE32-E72D297353CC}">
              <c16:uniqueId val="{0000000B-5B5F-4801-934C-2584BF39654C}"/>
            </c:ext>
          </c:extLst>
        </c:ser>
        <c:ser>
          <c:idx val="12"/>
          <c:order val="12"/>
          <c:tx>
            <c:strRef>
              <c:f>Hoja1!$AF$1</c:f>
              <c:strCache>
                <c:ptCount val="1"/>
                <c:pt idx="0">
                  <c:v>triptorelina</c:v>
                </c:pt>
              </c:strCache>
            </c:strRef>
          </c:tx>
          <c:spPr>
            <a:ln w="28575" cap="rnd">
              <a:solidFill>
                <a:schemeClr val="accent1">
                  <a:lumMod val="80000"/>
                  <a:lumOff val="20000"/>
                </a:schemeClr>
              </a:solidFill>
              <a:round/>
            </a:ln>
            <a:effectLst/>
          </c:spPr>
          <c:marker>
            <c:symbol val="none"/>
          </c:marker>
          <c:cat>
            <c:numRef>
              <c:f>Hoja1!$O$2:$O$23</c:f>
              <c:numCache>
                <c:formatCode>mmm\-yy</c:formatCode>
                <c:ptCount val="12"/>
                <c:pt idx="0">
                  <c:v>45536</c:v>
                </c:pt>
                <c:pt idx="1">
                  <c:v>45566</c:v>
                </c:pt>
                <c:pt idx="2">
                  <c:v>45597</c:v>
                </c:pt>
                <c:pt idx="3">
                  <c:v>45627</c:v>
                </c:pt>
                <c:pt idx="4">
                  <c:v>45658</c:v>
                </c:pt>
                <c:pt idx="5">
                  <c:v>45689</c:v>
                </c:pt>
                <c:pt idx="6">
                  <c:v>45717</c:v>
                </c:pt>
                <c:pt idx="7">
                  <c:v>45748</c:v>
                </c:pt>
                <c:pt idx="8">
                  <c:v>45778</c:v>
                </c:pt>
                <c:pt idx="9">
                  <c:v>45809</c:v>
                </c:pt>
                <c:pt idx="10">
                  <c:v>45839</c:v>
                </c:pt>
                <c:pt idx="11">
                  <c:v>45870</c:v>
                </c:pt>
              </c:numCache>
            </c:numRef>
          </c:cat>
          <c:val>
            <c:numRef>
              <c:f>Hoja1!$AF$2:$AF$23</c:f>
              <c:numCache>
                <c:formatCode>0.0</c:formatCode>
                <c:ptCount val="12"/>
                <c:pt idx="0">
                  <c:v>100</c:v>
                </c:pt>
                <c:pt idx="1">
                  <c:v>100</c:v>
                </c:pt>
                <c:pt idx="2">
                  <c:v>100</c:v>
                </c:pt>
                <c:pt idx="3">
                  <c:v>100</c:v>
                </c:pt>
                <c:pt idx="4">
                  <c:v>112.98334521296339</c:v>
                </c:pt>
                <c:pt idx="5">
                  <c:v>115.35599227578149</c:v>
                </c:pt>
                <c:pt idx="6">
                  <c:v>120.36889845567235</c:v>
                </c:pt>
                <c:pt idx="7">
                  <c:v>122.89664376732421</c:v>
                </c:pt>
                <c:pt idx="8">
                  <c:v>126.76788138418459</c:v>
                </c:pt>
                <c:pt idx="9">
                  <c:v>130.19062256888279</c:v>
                </c:pt>
                <c:pt idx="10">
                  <c:v>132.14348337592995</c:v>
                </c:pt>
                <c:pt idx="11">
                  <c:v>133.99347497808259</c:v>
                </c:pt>
              </c:numCache>
            </c:numRef>
          </c:val>
          <c:smooth val="0"/>
          <c:extLst>
            <c:ext xmlns:c16="http://schemas.microsoft.com/office/drawing/2014/chart" uri="{C3380CC4-5D6E-409C-BE32-E72D297353CC}">
              <c16:uniqueId val="{0000000C-5B5F-4801-934C-2584BF39654C}"/>
            </c:ext>
          </c:extLst>
        </c:ser>
        <c:dLbls>
          <c:showLegendKey val="0"/>
          <c:showVal val="0"/>
          <c:showCatName val="0"/>
          <c:showSerName val="0"/>
          <c:showPercent val="0"/>
          <c:showBubbleSize val="0"/>
        </c:dLbls>
        <c:smooth val="0"/>
        <c:axId val="251137776"/>
        <c:axId val="251133200"/>
      </c:lineChart>
      <c:dateAx>
        <c:axId val="25113777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251133200"/>
        <c:crosses val="autoZero"/>
        <c:auto val="1"/>
        <c:lblOffset val="100"/>
        <c:baseTimeUnit val="months"/>
      </c:dateAx>
      <c:valAx>
        <c:axId val="25113320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crossAx val="25113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AR"/>
        </a:p>
      </c:txPr>
    </c:legend>
    <c:plotVisOnly val="1"/>
    <c:dispBlanksAs val="gap"/>
    <c:showDLblsOverMax val="0"/>
  </c:chart>
  <c:spPr>
    <a:noFill/>
    <a:ln>
      <a:noFill/>
    </a:ln>
    <a:effectLst/>
  </c:spPr>
  <c:txPr>
    <a:bodyPr/>
    <a:lstStyle/>
    <a:p>
      <a:pPr>
        <a:defRPr/>
      </a:pPr>
      <a:endParaRPr lang="es-A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F504C2-C3A9-4C36-9B39-28C957B48488}" type="doc">
      <dgm:prSet loTypeId="urn:microsoft.com/office/officeart/2016/7/layout/RoundedRectangleTimeline" loCatId="process" qsTypeId="urn:microsoft.com/office/officeart/2005/8/quickstyle/simple1" qsCatId="simple" csTypeId="urn:microsoft.com/office/officeart/2005/8/colors/colorful1" csCatId="colorful" phldr="1"/>
      <dgm:spPr/>
      <dgm:t>
        <a:bodyPr/>
        <a:lstStyle/>
        <a:p>
          <a:endParaRPr lang="en-US"/>
        </a:p>
      </dgm:t>
    </dgm:pt>
    <dgm:pt modelId="{F6392882-B1D3-4386-9FD4-9405AAE8B6D1}">
      <dgm:prSet/>
      <dgm:spPr/>
      <dgm:t>
        <a:bodyPr/>
        <a:lstStyle/>
        <a:p>
          <a:r>
            <a:rPr lang="en-US"/>
            <a:t>2017</a:t>
          </a:r>
        </a:p>
      </dgm:t>
    </dgm:pt>
    <dgm:pt modelId="{4B1CA694-3F9E-47D6-A401-0E70628BF82C}" type="parTrans" cxnId="{1B75EDF7-6032-4266-830E-420212DF84C7}">
      <dgm:prSet/>
      <dgm:spPr/>
      <dgm:t>
        <a:bodyPr/>
        <a:lstStyle/>
        <a:p>
          <a:endParaRPr lang="en-US"/>
        </a:p>
      </dgm:t>
    </dgm:pt>
    <dgm:pt modelId="{435F7517-76C9-40ED-B455-FD2CE0A53900}" type="sibTrans" cxnId="{1B75EDF7-6032-4266-830E-420212DF84C7}">
      <dgm:prSet/>
      <dgm:spPr/>
      <dgm:t>
        <a:bodyPr/>
        <a:lstStyle/>
        <a:p>
          <a:endParaRPr lang="en-US"/>
        </a:p>
      </dgm:t>
    </dgm:pt>
    <dgm:pt modelId="{F4AEA704-269C-432B-B43C-169DBFEB0C33}">
      <dgm:prSet/>
      <dgm:spPr/>
      <dgm:t>
        <a:bodyPr/>
        <a:lstStyle/>
        <a:p>
          <a:r>
            <a:rPr lang="en-US"/>
            <a:t>el aporte real por persona del trabajador formal era ~1,9 veces el del monotributo → eso es ~90% más.</a:t>
          </a:r>
        </a:p>
      </dgm:t>
    </dgm:pt>
    <dgm:pt modelId="{08BD2662-E423-4D7C-98D8-E73251E33C2E}" type="parTrans" cxnId="{BDDB2990-798F-4A93-B2B2-7495BF3F1EFF}">
      <dgm:prSet/>
      <dgm:spPr/>
      <dgm:t>
        <a:bodyPr/>
        <a:lstStyle/>
        <a:p>
          <a:endParaRPr lang="en-US"/>
        </a:p>
      </dgm:t>
    </dgm:pt>
    <dgm:pt modelId="{3E4BEC37-E951-4C84-B664-5A329154D73D}" type="sibTrans" cxnId="{BDDB2990-798F-4A93-B2B2-7495BF3F1EFF}">
      <dgm:prSet/>
      <dgm:spPr/>
      <dgm:t>
        <a:bodyPr/>
        <a:lstStyle/>
        <a:p>
          <a:endParaRPr lang="en-US"/>
        </a:p>
      </dgm:t>
    </dgm:pt>
    <dgm:pt modelId="{8089F905-BCB2-4584-A619-CD1AB8088B93}">
      <dgm:prSet/>
      <dgm:spPr/>
      <dgm:t>
        <a:bodyPr/>
        <a:lstStyle/>
        <a:p>
          <a:r>
            <a:rPr lang="en-US"/>
            <a:t>2025</a:t>
          </a:r>
        </a:p>
      </dgm:t>
    </dgm:pt>
    <dgm:pt modelId="{A2823FBA-26FC-44B0-9E5E-0A0B8D32C4C1}" type="parTrans" cxnId="{02A283CF-0C73-43E8-B7A6-72B5924EC311}">
      <dgm:prSet/>
      <dgm:spPr/>
      <dgm:t>
        <a:bodyPr/>
        <a:lstStyle/>
        <a:p>
          <a:endParaRPr lang="en-US"/>
        </a:p>
      </dgm:t>
    </dgm:pt>
    <dgm:pt modelId="{ECB790D4-A777-4E75-A965-24B09F160921}" type="sibTrans" cxnId="{02A283CF-0C73-43E8-B7A6-72B5924EC311}">
      <dgm:prSet/>
      <dgm:spPr/>
      <dgm:t>
        <a:bodyPr/>
        <a:lstStyle/>
        <a:p>
          <a:endParaRPr lang="en-US"/>
        </a:p>
      </dgm:t>
    </dgm:pt>
    <dgm:pt modelId="{2A655970-AA48-43C6-B618-E2D4F39AA5E0}">
      <dgm:prSet/>
      <dgm:spPr/>
      <dgm:t>
        <a:bodyPr/>
        <a:lstStyle/>
        <a:p>
          <a:r>
            <a:rPr lang="en-US"/>
            <a:t>el aporte real por persona del trabajador formal es ~2,7 veces el del monotributo → eso es ~170% más (porque 2,7× implica 170% arriba, no 270%).</a:t>
          </a:r>
        </a:p>
      </dgm:t>
    </dgm:pt>
    <dgm:pt modelId="{0A5D9AF7-81A6-4C85-88BE-40BD169FFB47}" type="parTrans" cxnId="{5D68CAEC-3FB3-4923-90A2-C2B17B7C9F98}">
      <dgm:prSet/>
      <dgm:spPr/>
      <dgm:t>
        <a:bodyPr/>
        <a:lstStyle/>
        <a:p>
          <a:endParaRPr lang="en-US"/>
        </a:p>
      </dgm:t>
    </dgm:pt>
    <dgm:pt modelId="{7EBBDE6F-7AD2-4296-93B9-25FDBA7A6ADE}" type="sibTrans" cxnId="{5D68CAEC-3FB3-4923-90A2-C2B17B7C9F98}">
      <dgm:prSet/>
      <dgm:spPr/>
      <dgm:t>
        <a:bodyPr/>
        <a:lstStyle/>
        <a:p>
          <a:endParaRPr lang="en-US"/>
        </a:p>
      </dgm:t>
    </dgm:pt>
    <dgm:pt modelId="{FE48BE00-906C-4CF0-9450-B76D97418C31}" type="pres">
      <dgm:prSet presAssocID="{A0F504C2-C3A9-4C36-9B39-28C957B48488}" presName="Name0" presStyleCnt="0">
        <dgm:presLayoutVars>
          <dgm:chMax/>
          <dgm:chPref/>
          <dgm:animLvl val="lvl"/>
        </dgm:presLayoutVars>
      </dgm:prSet>
      <dgm:spPr/>
    </dgm:pt>
    <dgm:pt modelId="{7D272F9B-A00A-4DFE-BAC2-C6EF38F08B86}" type="pres">
      <dgm:prSet presAssocID="{F6392882-B1D3-4386-9FD4-9405AAE8B6D1}" presName="composite" presStyleCnt="0"/>
      <dgm:spPr/>
    </dgm:pt>
    <dgm:pt modelId="{B840CBC4-4309-416A-B4ED-8644942778BB}" type="pres">
      <dgm:prSet presAssocID="{F6392882-B1D3-4386-9FD4-9405AAE8B6D1}" presName="parent" presStyleLbl="alignNode1" presStyleIdx="0" presStyleCnt="2">
        <dgm:presLayoutVars>
          <dgm:chMax val="1"/>
          <dgm:chPref val="1"/>
          <dgm:bulletEnabled val="1"/>
        </dgm:presLayoutVars>
      </dgm:prSet>
      <dgm:spPr/>
    </dgm:pt>
    <dgm:pt modelId="{EC1AEDBB-048B-491A-8EBD-C4D9577640B9}" type="pres">
      <dgm:prSet presAssocID="{F6392882-B1D3-4386-9FD4-9405AAE8B6D1}" presName="Childtext" presStyleLbl="revTx" presStyleIdx="0" presStyleCnt="2">
        <dgm:presLayoutVars>
          <dgm:bulletEnabled val="1"/>
        </dgm:presLayoutVars>
      </dgm:prSet>
      <dgm:spPr/>
    </dgm:pt>
    <dgm:pt modelId="{B2443ADD-4E05-4F6D-B14A-0B4868564BF4}" type="pres">
      <dgm:prSet presAssocID="{F6392882-B1D3-4386-9FD4-9405AAE8B6D1}" presName="ConnectLine" presStyleLbl="sibTrans1D1" presStyleIdx="0" presStyleCnt="2"/>
      <dgm:spPr>
        <a:noFill/>
        <a:ln w="9525" cap="flat" cmpd="sng" algn="ctr">
          <a:solidFill>
            <a:schemeClr val="accent2">
              <a:hueOff val="0"/>
              <a:satOff val="0"/>
              <a:lumOff val="0"/>
              <a:alphaOff val="0"/>
            </a:schemeClr>
          </a:solidFill>
          <a:prstDash val="dash"/>
        </a:ln>
        <a:effectLst/>
      </dgm:spPr>
    </dgm:pt>
    <dgm:pt modelId="{7D8E674D-3112-4EAD-8132-11D3EA49B2E2}" type="pres">
      <dgm:prSet presAssocID="{F6392882-B1D3-4386-9FD4-9405AAE8B6D1}" presName="ConnectLineEnd" presStyleLbl="lnNode1" presStyleIdx="0" presStyleCnt="2"/>
      <dgm:spPr/>
    </dgm:pt>
    <dgm:pt modelId="{E57D7A57-42BE-440A-B416-18FA9F7244B2}" type="pres">
      <dgm:prSet presAssocID="{F6392882-B1D3-4386-9FD4-9405AAE8B6D1}" presName="EmptyPane" presStyleCnt="0"/>
      <dgm:spPr/>
    </dgm:pt>
    <dgm:pt modelId="{1CBDC0F5-CECE-40BA-B042-77836C65A44D}" type="pres">
      <dgm:prSet presAssocID="{435F7517-76C9-40ED-B455-FD2CE0A53900}" presName="spaceBetweenRectangles" presStyleCnt="0"/>
      <dgm:spPr/>
    </dgm:pt>
    <dgm:pt modelId="{EB60591C-D88F-4E2E-B986-CA3C965F2C08}" type="pres">
      <dgm:prSet presAssocID="{8089F905-BCB2-4584-A619-CD1AB8088B93}" presName="composite" presStyleCnt="0"/>
      <dgm:spPr/>
    </dgm:pt>
    <dgm:pt modelId="{9035D2F4-137C-487B-A9A3-6947626C5FC1}" type="pres">
      <dgm:prSet presAssocID="{8089F905-BCB2-4584-A619-CD1AB8088B93}" presName="parent" presStyleLbl="alignNode1" presStyleIdx="1" presStyleCnt="2">
        <dgm:presLayoutVars>
          <dgm:chMax val="1"/>
          <dgm:chPref val="1"/>
          <dgm:bulletEnabled val="1"/>
        </dgm:presLayoutVars>
      </dgm:prSet>
      <dgm:spPr/>
    </dgm:pt>
    <dgm:pt modelId="{ED232D2D-FBE5-427B-9F68-E1235C14662D}" type="pres">
      <dgm:prSet presAssocID="{8089F905-BCB2-4584-A619-CD1AB8088B93}" presName="Childtext" presStyleLbl="revTx" presStyleIdx="1" presStyleCnt="2">
        <dgm:presLayoutVars>
          <dgm:bulletEnabled val="1"/>
        </dgm:presLayoutVars>
      </dgm:prSet>
      <dgm:spPr/>
    </dgm:pt>
    <dgm:pt modelId="{AAA5B03E-676B-4318-8932-50524A5B5668}" type="pres">
      <dgm:prSet presAssocID="{8089F905-BCB2-4584-A619-CD1AB8088B93}" presName="ConnectLine" presStyleLbl="sibTrans1D1" presStyleIdx="1" presStyleCnt="2"/>
      <dgm:spPr>
        <a:noFill/>
        <a:ln w="9525" cap="flat" cmpd="sng" algn="ctr">
          <a:solidFill>
            <a:schemeClr val="accent3">
              <a:hueOff val="0"/>
              <a:satOff val="0"/>
              <a:lumOff val="0"/>
              <a:alphaOff val="0"/>
            </a:schemeClr>
          </a:solidFill>
          <a:prstDash val="dash"/>
        </a:ln>
        <a:effectLst/>
      </dgm:spPr>
    </dgm:pt>
    <dgm:pt modelId="{8AE5D71B-9D52-4FD1-BC6F-3873070C9D54}" type="pres">
      <dgm:prSet presAssocID="{8089F905-BCB2-4584-A619-CD1AB8088B93}" presName="ConnectLineEnd" presStyleLbl="lnNode1" presStyleIdx="1" presStyleCnt="2"/>
      <dgm:spPr/>
    </dgm:pt>
    <dgm:pt modelId="{6390DAD3-3B5E-4509-988F-5EE17AE2EF99}" type="pres">
      <dgm:prSet presAssocID="{8089F905-BCB2-4584-A619-CD1AB8088B93}" presName="EmptyPane" presStyleCnt="0"/>
      <dgm:spPr/>
    </dgm:pt>
  </dgm:ptLst>
  <dgm:cxnLst>
    <dgm:cxn modelId="{F395B213-59F8-4DF2-B515-283AA986CFBE}" type="presOf" srcId="{F6392882-B1D3-4386-9FD4-9405AAE8B6D1}" destId="{B840CBC4-4309-416A-B4ED-8644942778BB}" srcOrd="0" destOrd="0" presId="urn:microsoft.com/office/officeart/2016/7/layout/RoundedRectangleTimeline"/>
    <dgm:cxn modelId="{C5BF6F89-95D9-49F5-87E8-14D42D2F49EF}" type="presOf" srcId="{F4AEA704-269C-432B-B43C-169DBFEB0C33}" destId="{EC1AEDBB-048B-491A-8EBD-C4D9577640B9}" srcOrd="0" destOrd="0" presId="urn:microsoft.com/office/officeart/2016/7/layout/RoundedRectangleTimeline"/>
    <dgm:cxn modelId="{BDDB2990-798F-4A93-B2B2-7495BF3F1EFF}" srcId="{F6392882-B1D3-4386-9FD4-9405AAE8B6D1}" destId="{F4AEA704-269C-432B-B43C-169DBFEB0C33}" srcOrd="0" destOrd="0" parTransId="{08BD2662-E423-4D7C-98D8-E73251E33C2E}" sibTransId="{3E4BEC37-E951-4C84-B664-5A329154D73D}"/>
    <dgm:cxn modelId="{84CFDA93-7BE7-4651-B079-617AC95CBF3B}" type="presOf" srcId="{A0F504C2-C3A9-4C36-9B39-28C957B48488}" destId="{FE48BE00-906C-4CF0-9450-B76D97418C31}" srcOrd="0" destOrd="0" presId="urn:microsoft.com/office/officeart/2016/7/layout/RoundedRectangleTimeline"/>
    <dgm:cxn modelId="{D64565AC-6C64-4E4F-BABF-7271E264BCB4}" type="presOf" srcId="{2A655970-AA48-43C6-B618-E2D4F39AA5E0}" destId="{ED232D2D-FBE5-427B-9F68-E1235C14662D}" srcOrd="0" destOrd="0" presId="urn:microsoft.com/office/officeart/2016/7/layout/RoundedRectangleTimeline"/>
    <dgm:cxn modelId="{02A283CF-0C73-43E8-B7A6-72B5924EC311}" srcId="{A0F504C2-C3A9-4C36-9B39-28C957B48488}" destId="{8089F905-BCB2-4584-A619-CD1AB8088B93}" srcOrd="1" destOrd="0" parTransId="{A2823FBA-26FC-44B0-9E5E-0A0B8D32C4C1}" sibTransId="{ECB790D4-A777-4E75-A965-24B09F160921}"/>
    <dgm:cxn modelId="{64180AD5-4062-4D67-B157-9ADE6ED51942}" type="presOf" srcId="{8089F905-BCB2-4584-A619-CD1AB8088B93}" destId="{9035D2F4-137C-487B-A9A3-6947626C5FC1}" srcOrd="0" destOrd="0" presId="urn:microsoft.com/office/officeart/2016/7/layout/RoundedRectangleTimeline"/>
    <dgm:cxn modelId="{5D68CAEC-3FB3-4923-90A2-C2B17B7C9F98}" srcId="{8089F905-BCB2-4584-A619-CD1AB8088B93}" destId="{2A655970-AA48-43C6-B618-E2D4F39AA5E0}" srcOrd="0" destOrd="0" parTransId="{0A5D9AF7-81A6-4C85-88BE-40BD169FFB47}" sibTransId="{7EBBDE6F-7AD2-4296-93B9-25FDBA7A6ADE}"/>
    <dgm:cxn modelId="{1B75EDF7-6032-4266-830E-420212DF84C7}" srcId="{A0F504C2-C3A9-4C36-9B39-28C957B48488}" destId="{F6392882-B1D3-4386-9FD4-9405AAE8B6D1}" srcOrd="0" destOrd="0" parTransId="{4B1CA694-3F9E-47D6-A401-0E70628BF82C}" sibTransId="{435F7517-76C9-40ED-B455-FD2CE0A53900}"/>
    <dgm:cxn modelId="{CF6492CC-42C6-4F28-865A-F44B28B2C692}" type="presParOf" srcId="{FE48BE00-906C-4CF0-9450-B76D97418C31}" destId="{7D272F9B-A00A-4DFE-BAC2-C6EF38F08B86}" srcOrd="0" destOrd="0" presId="urn:microsoft.com/office/officeart/2016/7/layout/RoundedRectangleTimeline"/>
    <dgm:cxn modelId="{13FB6DC1-87B7-47E2-B57D-B4B97FC4850E}" type="presParOf" srcId="{7D272F9B-A00A-4DFE-BAC2-C6EF38F08B86}" destId="{B840CBC4-4309-416A-B4ED-8644942778BB}" srcOrd="0" destOrd="0" presId="urn:microsoft.com/office/officeart/2016/7/layout/RoundedRectangleTimeline"/>
    <dgm:cxn modelId="{425B1D31-28A1-4ED2-AF49-078232C325D1}" type="presParOf" srcId="{7D272F9B-A00A-4DFE-BAC2-C6EF38F08B86}" destId="{EC1AEDBB-048B-491A-8EBD-C4D9577640B9}" srcOrd="1" destOrd="0" presId="urn:microsoft.com/office/officeart/2016/7/layout/RoundedRectangleTimeline"/>
    <dgm:cxn modelId="{11DADE7A-5A85-48B0-BD1A-A805207B8641}" type="presParOf" srcId="{7D272F9B-A00A-4DFE-BAC2-C6EF38F08B86}" destId="{B2443ADD-4E05-4F6D-B14A-0B4868564BF4}" srcOrd="2" destOrd="0" presId="urn:microsoft.com/office/officeart/2016/7/layout/RoundedRectangleTimeline"/>
    <dgm:cxn modelId="{B8BE078A-56C7-40AE-91EA-ED5744EEEF2E}" type="presParOf" srcId="{7D272F9B-A00A-4DFE-BAC2-C6EF38F08B86}" destId="{7D8E674D-3112-4EAD-8132-11D3EA49B2E2}" srcOrd="3" destOrd="0" presId="urn:microsoft.com/office/officeart/2016/7/layout/RoundedRectangleTimeline"/>
    <dgm:cxn modelId="{A3F0D7EA-C964-46FB-BC7C-B0C71C0D84B6}" type="presParOf" srcId="{7D272F9B-A00A-4DFE-BAC2-C6EF38F08B86}" destId="{E57D7A57-42BE-440A-B416-18FA9F7244B2}" srcOrd="4" destOrd="0" presId="urn:microsoft.com/office/officeart/2016/7/layout/RoundedRectangleTimeline"/>
    <dgm:cxn modelId="{7ED92BC2-38BB-48DB-98C4-32CFB63B1EFC}" type="presParOf" srcId="{FE48BE00-906C-4CF0-9450-B76D97418C31}" destId="{1CBDC0F5-CECE-40BA-B042-77836C65A44D}" srcOrd="1" destOrd="0" presId="urn:microsoft.com/office/officeart/2016/7/layout/RoundedRectangleTimeline"/>
    <dgm:cxn modelId="{F5D19541-B909-418D-B9C8-0E7D236F6CAD}" type="presParOf" srcId="{FE48BE00-906C-4CF0-9450-B76D97418C31}" destId="{EB60591C-D88F-4E2E-B986-CA3C965F2C08}" srcOrd="2" destOrd="0" presId="urn:microsoft.com/office/officeart/2016/7/layout/RoundedRectangleTimeline"/>
    <dgm:cxn modelId="{56F9020A-77DE-48BC-9977-B8381EB35711}" type="presParOf" srcId="{EB60591C-D88F-4E2E-B986-CA3C965F2C08}" destId="{9035D2F4-137C-487B-A9A3-6947626C5FC1}" srcOrd="0" destOrd="0" presId="urn:microsoft.com/office/officeart/2016/7/layout/RoundedRectangleTimeline"/>
    <dgm:cxn modelId="{7F477B23-5EDB-4DA7-A587-F628D9AF4609}" type="presParOf" srcId="{EB60591C-D88F-4E2E-B986-CA3C965F2C08}" destId="{ED232D2D-FBE5-427B-9F68-E1235C14662D}" srcOrd="1" destOrd="0" presId="urn:microsoft.com/office/officeart/2016/7/layout/RoundedRectangleTimeline"/>
    <dgm:cxn modelId="{2A9C7B5B-AE89-4214-B6A7-23D4DE611716}" type="presParOf" srcId="{EB60591C-D88F-4E2E-B986-CA3C965F2C08}" destId="{AAA5B03E-676B-4318-8932-50524A5B5668}" srcOrd="2" destOrd="0" presId="urn:microsoft.com/office/officeart/2016/7/layout/RoundedRectangleTimeline"/>
    <dgm:cxn modelId="{B77A80E6-4C1F-4001-8D8F-50DCDFE8275C}" type="presParOf" srcId="{EB60591C-D88F-4E2E-B986-CA3C965F2C08}" destId="{8AE5D71B-9D52-4FD1-BC6F-3873070C9D54}" srcOrd="3" destOrd="0" presId="urn:microsoft.com/office/officeart/2016/7/layout/RoundedRectangleTimeline"/>
    <dgm:cxn modelId="{98F7EAF8-4F08-4620-8234-C9AE7873AA44}" type="presParOf" srcId="{EB60591C-D88F-4E2E-B986-CA3C965F2C08}" destId="{6390DAD3-3B5E-4509-988F-5EE17AE2EF99}"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DA9B2-40C6-496D-8C93-CD793ABFF4B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5C427D8-4A9F-4DC4-9D30-B3FB4D0CDD3C}">
      <dgm:prSet/>
      <dgm:spPr/>
      <dgm:t>
        <a:bodyPr/>
        <a:lstStyle/>
        <a:p>
          <a:r>
            <a:rPr lang="es-AR" dirty="0"/>
            <a:t>Por qué los biosimilares?</a:t>
          </a:r>
          <a:endParaRPr lang="en-US" dirty="0"/>
        </a:p>
      </dgm:t>
    </dgm:pt>
    <dgm:pt modelId="{788306CD-DD25-49F4-A5FA-EB982350D193}" type="parTrans" cxnId="{98135F33-85B6-43F0-B9B7-8D77A43F4A35}">
      <dgm:prSet/>
      <dgm:spPr/>
      <dgm:t>
        <a:bodyPr/>
        <a:lstStyle/>
        <a:p>
          <a:endParaRPr lang="en-US"/>
        </a:p>
      </dgm:t>
    </dgm:pt>
    <dgm:pt modelId="{11B1D03B-D083-4E1D-9D3E-8AC77C26EFA7}" type="sibTrans" cxnId="{98135F33-85B6-43F0-B9B7-8D77A43F4A35}">
      <dgm:prSet/>
      <dgm:spPr/>
      <dgm:t>
        <a:bodyPr/>
        <a:lstStyle/>
        <a:p>
          <a:endParaRPr lang="en-US"/>
        </a:p>
      </dgm:t>
    </dgm:pt>
    <dgm:pt modelId="{89F4EB6F-9741-4300-9343-E630A1BF88A7}">
      <dgm:prSet/>
      <dgm:spPr/>
      <dgm:t>
        <a:bodyPr/>
        <a:lstStyle/>
        <a:p>
          <a:r>
            <a:rPr lang="es-AR"/>
            <a:t>Bajan los costos los biosimilares?</a:t>
          </a:r>
          <a:endParaRPr lang="en-US"/>
        </a:p>
      </dgm:t>
    </dgm:pt>
    <dgm:pt modelId="{B12728B2-D85B-42D2-8F0C-2C2F6B57A808}" type="parTrans" cxnId="{B8103138-51C5-4F7C-AB67-73BB437D21A7}">
      <dgm:prSet/>
      <dgm:spPr/>
      <dgm:t>
        <a:bodyPr/>
        <a:lstStyle/>
        <a:p>
          <a:endParaRPr lang="en-US"/>
        </a:p>
      </dgm:t>
    </dgm:pt>
    <dgm:pt modelId="{232043F1-C711-4348-B200-CAB03FBE65CC}" type="sibTrans" cxnId="{B8103138-51C5-4F7C-AB67-73BB437D21A7}">
      <dgm:prSet/>
      <dgm:spPr/>
      <dgm:t>
        <a:bodyPr/>
        <a:lstStyle/>
        <a:p>
          <a:endParaRPr lang="en-US"/>
        </a:p>
      </dgm:t>
    </dgm:pt>
    <dgm:pt modelId="{8AA13DCF-3C02-4A7A-9D2B-10C297EB0EF1}">
      <dgm:prSet/>
      <dgm:spPr/>
      <dgm:t>
        <a:bodyPr/>
        <a:lstStyle/>
        <a:p>
          <a:r>
            <a:rPr lang="es-AR"/>
            <a:t>Va a crecer el mercado de biosimilares?</a:t>
          </a:r>
          <a:endParaRPr lang="en-US"/>
        </a:p>
      </dgm:t>
    </dgm:pt>
    <dgm:pt modelId="{553EBB84-BD4D-4B17-A2A3-F7DC70A2C4D7}" type="parTrans" cxnId="{C0E94B64-6F74-445F-B698-7BA7C4201326}">
      <dgm:prSet/>
      <dgm:spPr/>
      <dgm:t>
        <a:bodyPr/>
        <a:lstStyle/>
        <a:p>
          <a:endParaRPr lang="en-US"/>
        </a:p>
      </dgm:t>
    </dgm:pt>
    <dgm:pt modelId="{E97DBBF0-A83E-4F88-94AC-76F0B8B5DE97}" type="sibTrans" cxnId="{C0E94B64-6F74-445F-B698-7BA7C4201326}">
      <dgm:prSet/>
      <dgm:spPr/>
      <dgm:t>
        <a:bodyPr/>
        <a:lstStyle/>
        <a:p>
          <a:endParaRPr lang="en-US"/>
        </a:p>
      </dgm:t>
    </dgm:pt>
    <dgm:pt modelId="{AE0255FF-33FB-4B49-A01C-4F7177BEF4D5}">
      <dgm:prSet/>
      <dgm:spPr/>
      <dgm:t>
        <a:bodyPr/>
        <a:lstStyle/>
        <a:p>
          <a:r>
            <a:rPr lang="es-AR"/>
            <a:t>Es verdad que son mejores los originales?</a:t>
          </a:r>
          <a:endParaRPr lang="en-US"/>
        </a:p>
      </dgm:t>
    </dgm:pt>
    <dgm:pt modelId="{0C50926E-AE52-4724-A775-2255E668F598}" type="parTrans" cxnId="{5C609181-0772-4AF4-82B8-870EB452424E}">
      <dgm:prSet/>
      <dgm:spPr/>
      <dgm:t>
        <a:bodyPr/>
        <a:lstStyle/>
        <a:p>
          <a:endParaRPr lang="en-US"/>
        </a:p>
      </dgm:t>
    </dgm:pt>
    <dgm:pt modelId="{70A71589-EEC0-40B9-A8D1-CB7D69856655}" type="sibTrans" cxnId="{5C609181-0772-4AF4-82B8-870EB452424E}">
      <dgm:prSet/>
      <dgm:spPr/>
      <dgm:t>
        <a:bodyPr/>
        <a:lstStyle/>
        <a:p>
          <a:endParaRPr lang="en-US"/>
        </a:p>
      </dgm:t>
    </dgm:pt>
    <dgm:pt modelId="{4AD915AA-ED58-4142-B844-028C4DD606E8}">
      <dgm:prSet/>
      <dgm:spPr/>
      <dgm:t>
        <a:bodyPr/>
        <a:lstStyle/>
        <a:p>
          <a:r>
            <a:rPr lang="es-AR"/>
            <a:t>Los aceptan los médicos?</a:t>
          </a:r>
          <a:endParaRPr lang="en-US"/>
        </a:p>
      </dgm:t>
    </dgm:pt>
    <dgm:pt modelId="{84334E36-F2AE-4F9D-A8D2-FCA72882EFA7}" type="parTrans" cxnId="{AEC7CD71-F63E-43AA-BE66-551DDAB364F5}">
      <dgm:prSet/>
      <dgm:spPr/>
      <dgm:t>
        <a:bodyPr/>
        <a:lstStyle/>
        <a:p>
          <a:endParaRPr lang="en-US"/>
        </a:p>
      </dgm:t>
    </dgm:pt>
    <dgm:pt modelId="{A647EEAD-16ED-4961-801E-1E2518DA8E19}" type="sibTrans" cxnId="{AEC7CD71-F63E-43AA-BE66-551DDAB364F5}">
      <dgm:prSet/>
      <dgm:spPr/>
      <dgm:t>
        <a:bodyPr/>
        <a:lstStyle/>
        <a:p>
          <a:endParaRPr lang="en-US"/>
        </a:p>
      </dgm:t>
    </dgm:pt>
    <dgm:pt modelId="{63F89722-BC04-4BF3-943E-BD2340091E4C}">
      <dgm:prSet/>
      <dgm:spPr/>
      <dgm:t>
        <a:bodyPr/>
        <a:lstStyle/>
        <a:p>
          <a:r>
            <a:rPr lang="es-AR" dirty="0"/>
            <a:t>FDA facilitó las aprobaciones? Por qué?</a:t>
          </a:r>
          <a:endParaRPr lang="en-US" dirty="0"/>
        </a:p>
      </dgm:t>
    </dgm:pt>
    <dgm:pt modelId="{9EFEDBED-65D8-4EDF-89CD-10EEAAF83FB9}" type="parTrans" cxnId="{439C083A-E24C-455B-807C-694AF7DA7C73}">
      <dgm:prSet/>
      <dgm:spPr/>
      <dgm:t>
        <a:bodyPr/>
        <a:lstStyle/>
        <a:p>
          <a:endParaRPr lang="en-US"/>
        </a:p>
      </dgm:t>
    </dgm:pt>
    <dgm:pt modelId="{EC2D33A3-3397-4286-BE90-C0525D394669}" type="sibTrans" cxnId="{439C083A-E24C-455B-807C-694AF7DA7C73}">
      <dgm:prSet/>
      <dgm:spPr/>
      <dgm:t>
        <a:bodyPr/>
        <a:lstStyle/>
        <a:p>
          <a:endParaRPr lang="en-US"/>
        </a:p>
      </dgm:t>
    </dgm:pt>
    <dgm:pt modelId="{3F413D43-C3E2-46F3-BDAD-C923FB80D6AF}">
      <dgm:prSet/>
      <dgm:spPr/>
      <dgm:t>
        <a:bodyPr/>
        <a:lstStyle/>
        <a:p>
          <a:r>
            <a:rPr lang="es-AR"/>
            <a:t>Los biológicos originales exclusivos tienen comportamiento diferente a los biosimilares?</a:t>
          </a:r>
          <a:endParaRPr lang="en-US"/>
        </a:p>
      </dgm:t>
    </dgm:pt>
    <dgm:pt modelId="{D04DA2A8-5D9F-47DE-B62F-BC17BD42F9F6}" type="parTrans" cxnId="{5FCF2BE9-1EE0-430B-A4EF-2E4998A138E9}">
      <dgm:prSet/>
      <dgm:spPr/>
      <dgm:t>
        <a:bodyPr/>
        <a:lstStyle/>
        <a:p>
          <a:endParaRPr lang="en-US"/>
        </a:p>
      </dgm:t>
    </dgm:pt>
    <dgm:pt modelId="{47FD7F58-9BB4-4ACC-9569-6AE549FD657A}" type="sibTrans" cxnId="{5FCF2BE9-1EE0-430B-A4EF-2E4998A138E9}">
      <dgm:prSet/>
      <dgm:spPr/>
      <dgm:t>
        <a:bodyPr/>
        <a:lstStyle/>
        <a:p>
          <a:endParaRPr lang="en-US"/>
        </a:p>
      </dgm:t>
    </dgm:pt>
    <dgm:pt modelId="{DA16BCB3-60FA-4BC2-96BF-289FD2670FD1}">
      <dgm:prSet/>
      <dgm:spPr/>
      <dgm:t>
        <a:bodyPr/>
        <a:lstStyle/>
        <a:p>
          <a:r>
            <a:rPr lang="es-AR"/>
            <a:t>Cuál es la mejor estrategia para promover la adopción de BS?</a:t>
          </a:r>
          <a:endParaRPr lang="en-US"/>
        </a:p>
      </dgm:t>
    </dgm:pt>
    <dgm:pt modelId="{C7611E1E-83A9-4C92-8C4E-DB5792C9F491}" type="parTrans" cxnId="{D2FAF7E9-1228-4A4B-8EBF-38D9BB7A2523}">
      <dgm:prSet/>
      <dgm:spPr/>
      <dgm:t>
        <a:bodyPr/>
        <a:lstStyle/>
        <a:p>
          <a:endParaRPr lang="en-US"/>
        </a:p>
      </dgm:t>
    </dgm:pt>
    <dgm:pt modelId="{72E493B1-4ABA-482C-B3FE-A96183ED24FE}" type="sibTrans" cxnId="{D2FAF7E9-1228-4A4B-8EBF-38D9BB7A2523}">
      <dgm:prSet/>
      <dgm:spPr/>
      <dgm:t>
        <a:bodyPr/>
        <a:lstStyle/>
        <a:p>
          <a:endParaRPr lang="en-US"/>
        </a:p>
      </dgm:t>
    </dgm:pt>
    <dgm:pt modelId="{568ADD6E-A6C8-49BF-AEA6-30055214A12B}">
      <dgm:prSet/>
      <dgm:spPr/>
      <dgm:t>
        <a:bodyPr/>
        <a:lstStyle/>
        <a:p>
          <a:r>
            <a:rPr lang="es-AR"/>
            <a:t>Cuál es la urgencia para adoptar políticas de reducción de costos?</a:t>
          </a:r>
          <a:endParaRPr lang="en-US"/>
        </a:p>
      </dgm:t>
    </dgm:pt>
    <dgm:pt modelId="{7CA7BE2C-B225-48A5-8F4B-67DEDAD07F5D}" type="parTrans" cxnId="{CCAFC313-F5F2-4E7C-940D-1DCF2C05EC2A}">
      <dgm:prSet/>
      <dgm:spPr/>
      <dgm:t>
        <a:bodyPr/>
        <a:lstStyle/>
        <a:p>
          <a:endParaRPr lang="en-US"/>
        </a:p>
      </dgm:t>
    </dgm:pt>
    <dgm:pt modelId="{C571BC2B-EE38-4F93-A76D-08B7270D1B5C}" type="sibTrans" cxnId="{CCAFC313-F5F2-4E7C-940D-1DCF2C05EC2A}">
      <dgm:prSet/>
      <dgm:spPr/>
      <dgm:t>
        <a:bodyPr/>
        <a:lstStyle/>
        <a:p>
          <a:endParaRPr lang="en-US"/>
        </a:p>
      </dgm:t>
    </dgm:pt>
    <dgm:pt modelId="{EA5213B5-9CB0-45B7-AF4E-A3B3351ED76B}" type="pres">
      <dgm:prSet presAssocID="{841DA9B2-40C6-496D-8C93-CD793ABFF4B6}" presName="diagram" presStyleCnt="0">
        <dgm:presLayoutVars>
          <dgm:dir/>
          <dgm:resizeHandles val="exact"/>
        </dgm:presLayoutVars>
      </dgm:prSet>
      <dgm:spPr/>
    </dgm:pt>
    <dgm:pt modelId="{EF2BFF7F-9E13-41EC-AA4C-40D040B674E7}" type="pres">
      <dgm:prSet presAssocID="{C5C427D8-4A9F-4DC4-9D30-B3FB4D0CDD3C}" presName="node" presStyleLbl="node1" presStyleIdx="0" presStyleCnt="9">
        <dgm:presLayoutVars>
          <dgm:bulletEnabled val="1"/>
        </dgm:presLayoutVars>
      </dgm:prSet>
      <dgm:spPr/>
    </dgm:pt>
    <dgm:pt modelId="{72ADD48D-4DAB-4BA1-9548-86B4BBAD3B9D}" type="pres">
      <dgm:prSet presAssocID="{11B1D03B-D083-4E1D-9D3E-8AC77C26EFA7}" presName="sibTrans" presStyleCnt="0"/>
      <dgm:spPr/>
    </dgm:pt>
    <dgm:pt modelId="{B5C18FF7-28AF-452D-89FE-0E900F870EFF}" type="pres">
      <dgm:prSet presAssocID="{89F4EB6F-9741-4300-9343-E630A1BF88A7}" presName="node" presStyleLbl="node1" presStyleIdx="1" presStyleCnt="9">
        <dgm:presLayoutVars>
          <dgm:bulletEnabled val="1"/>
        </dgm:presLayoutVars>
      </dgm:prSet>
      <dgm:spPr/>
    </dgm:pt>
    <dgm:pt modelId="{7230F611-2329-4526-BA15-A0BEC7ABDC24}" type="pres">
      <dgm:prSet presAssocID="{232043F1-C711-4348-B200-CAB03FBE65CC}" presName="sibTrans" presStyleCnt="0"/>
      <dgm:spPr/>
    </dgm:pt>
    <dgm:pt modelId="{F6734F9D-4839-4EAE-B047-5230455CE51C}" type="pres">
      <dgm:prSet presAssocID="{8AA13DCF-3C02-4A7A-9D2B-10C297EB0EF1}" presName="node" presStyleLbl="node1" presStyleIdx="2" presStyleCnt="9">
        <dgm:presLayoutVars>
          <dgm:bulletEnabled val="1"/>
        </dgm:presLayoutVars>
      </dgm:prSet>
      <dgm:spPr/>
    </dgm:pt>
    <dgm:pt modelId="{9FF8493C-A14A-4445-ACFB-C2AA0C8A8EAD}" type="pres">
      <dgm:prSet presAssocID="{E97DBBF0-A83E-4F88-94AC-76F0B8B5DE97}" presName="sibTrans" presStyleCnt="0"/>
      <dgm:spPr/>
    </dgm:pt>
    <dgm:pt modelId="{C437651F-B915-4F3D-A74A-223D394B59F8}" type="pres">
      <dgm:prSet presAssocID="{AE0255FF-33FB-4B49-A01C-4F7177BEF4D5}" presName="node" presStyleLbl="node1" presStyleIdx="3" presStyleCnt="9">
        <dgm:presLayoutVars>
          <dgm:bulletEnabled val="1"/>
        </dgm:presLayoutVars>
      </dgm:prSet>
      <dgm:spPr/>
    </dgm:pt>
    <dgm:pt modelId="{F92DE365-3386-49A5-B067-7A48024ABFE4}" type="pres">
      <dgm:prSet presAssocID="{70A71589-EEC0-40B9-A8D1-CB7D69856655}" presName="sibTrans" presStyleCnt="0"/>
      <dgm:spPr/>
    </dgm:pt>
    <dgm:pt modelId="{7EB88917-98BF-4A09-9668-6253768E4BB7}" type="pres">
      <dgm:prSet presAssocID="{4AD915AA-ED58-4142-B844-028C4DD606E8}" presName="node" presStyleLbl="node1" presStyleIdx="4" presStyleCnt="9">
        <dgm:presLayoutVars>
          <dgm:bulletEnabled val="1"/>
        </dgm:presLayoutVars>
      </dgm:prSet>
      <dgm:spPr/>
    </dgm:pt>
    <dgm:pt modelId="{133616E9-1098-48E1-8703-A755FEDA3BE6}" type="pres">
      <dgm:prSet presAssocID="{A647EEAD-16ED-4961-801E-1E2518DA8E19}" presName="sibTrans" presStyleCnt="0"/>
      <dgm:spPr/>
    </dgm:pt>
    <dgm:pt modelId="{867868DD-2F93-442A-91ED-AF545AE439CB}" type="pres">
      <dgm:prSet presAssocID="{63F89722-BC04-4BF3-943E-BD2340091E4C}" presName="node" presStyleLbl="node1" presStyleIdx="5" presStyleCnt="9">
        <dgm:presLayoutVars>
          <dgm:bulletEnabled val="1"/>
        </dgm:presLayoutVars>
      </dgm:prSet>
      <dgm:spPr/>
    </dgm:pt>
    <dgm:pt modelId="{018DC5C4-857F-453C-B899-5CD44E4D65C8}" type="pres">
      <dgm:prSet presAssocID="{EC2D33A3-3397-4286-BE90-C0525D394669}" presName="sibTrans" presStyleCnt="0"/>
      <dgm:spPr/>
    </dgm:pt>
    <dgm:pt modelId="{C9038382-226F-4961-AF9E-7D8AC4639D55}" type="pres">
      <dgm:prSet presAssocID="{3F413D43-C3E2-46F3-BDAD-C923FB80D6AF}" presName="node" presStyleLbl="node1" presStyleIdx="6" presStyleCnt="9">
        <dgm:presLayoutVars>
          <dgm:bulletEnabled val="1"/>
        </dgm:presLayoutVars>
      </dgm:prSet>
      <dgm:spPr/>
    </dgm:pt>
    <dgm:pt modelId="{6688C32C-9838-4CF0-8E2E-01551B5151FC}" type="pres">
      <dgm:prSet presAssocID="{47FD7F58-9BB4-4ACC-9569-6AE549FD657A}" presName="sibTrans" presStyleCnt="0"/>
      <dgm:spPr/>
    </dgm:pt>
    <dgm:pt modelId="{7FAFF770-7033-49E6-A3E7-8FFE924B27CA}" type="pres">
      <dgm:prSet presAssocID="{DA16BCB3-60FA-4BC2-96BF-289FD2670FD1}" presName="node" presStyleLbl="node1" presStyleIdx="7" presStyleCnt="9">
        <dgm:presLayoutVars>
          <dgm:bulletEnabled val="1"/>
        </dgm:presLayoutVars>
      </dgm:prSet>
      <dgm:spPr/>
    </dgm:pt>
    <dgm:pt modelId="{1CD85411-47DE-40B4-8EB0-DC0BA47025E4}" type="pres">
      <dgm:prSet presAssocID="{72E493B1-4ABA-482C-B3FE-A96183ED24FE}" presName="sibTrans" presStyleCnt="0"/>
      <dgm:spPr/>
    </dgm:pt>
    <dgm:pt modelId="{88B84166-B379-46F3-AE45-0D83BAD458CE}" type="pres">
      <dgm:prSet presAssocID="{568ADD6E-A6C8-49BF-AEA6-30055214A12B}" presName="node" presStyleLbl="node1" presStyleIdx="8" presStyleCnt="9">
        <dgm:presLayoutVars>
          <dgm:bulletEnabled val="1"/>
        </dgm:presLayoutVars>
      </dgm:prSet>
      <dgm:spPr/>
    </dgm:pt>
  </dgm:ptLst>
  <dgm:cxnLst>
    <dgm:cxn modelId="{CCAFC313-F5F2-4E7C-940D-1DCF2C05EC2A}" srcId="{841DA9B2-40C6-496D-8C93-CD793ABFF4B6}" destId="{568ADD6E-A6C8-49BF-AEA6-30055214A12B}" srcOrd="8" destOrd="0" parTransId="{7CA7BE2C-B225-48A5-8F4B-67DEDAD07F5D}" sibTransId="{C571BC2B-EE38-4F93-A76D-08B7270D1B5C}"/>
    <dgm:cxn modelId="{86219D28-DB67-43A9-A7F7-D2294658AB7B}" type="presOf" srcId="{89F4EB6F-9741-4300-9343-E630A1BF88A7}" destId="{B5C18FF7-28AF-452D-89FE-0E900F870EFF}" srcOrd="0" destOrd="0" presId="urn:microsoft.com/office/officeart/2005/8/layout/default"/>
    <dgm:cxn modelId="{DAB0672E-A671-420A-B409-2DBD5CD0B984}" type="presOf" srcId="{568ADD6E-A6C8-49BF-AEA6-30055214A12B}" destId="{88B84166-B379-46F3-AE45-0D83BAD458CE}" srcOrd="0" destOrd="0" presId="urn:microsoft.com/office/officeart/2005/8/layout/default"/>
    <dgm:cxn modelId="{98135F33-85B6-43F0-B9B7-8D77A43F4A35}" srcId="{841DA9B2-40C6-496D-8C93-CD793ABFF4B6}" destId="{C5C427D8-4A9F-4DC4-9D30-B3FB4D0CDD3C}" srcOrd="0" destOrd="0" parTransId="{788306CD-DD25-49F4-A5FA-EB982350D193}" sibTransId="{11B1D03B-D083-4E1D-9D3E-8AC77C26EFA7}"/>
    <dgm:cxn modelId="{B8103138-51C5-4F7C-AB67-73BB437D21A7}" srcId="{841DA9B2-40C6-496D-8C93-CD793ABFF4B6}" destId="{89F4EB6F-9741-4300-9343-E630A1BF88A7}" srcOrd="1" destOrd="0" parTransId="{B12728B2-D85B-42D2-8F0C-2C2F6B57A808}" sibTransId="{232043F1-C711-4348-B200-CAB03FBE65CC}"/>
    <dgm:cxn modelId="{439C083A-E24C-455B-807C-694AF7DA7C73}" srcId="{841DA9B2-40C6-496D-8C93-CD793ABFF4B6}" destId="{63F89722-BC04-4BF3-943E-BD2340091E4C}" srcOrd="5" destOrd="0" parTransId="{9EFEDBED-65D8-4EDF-89CD-10EEAAF83FB9}" sibTransId="{EC2D33A3-3397-4286-BE90-C0525D394669}"/>
    <dgm:cxn modelId="{C0E94B64-6F74-445F-B698-7BA7C4201326}" srcId="{841DA9B2-40C6-496D-8C93-CD793ABFF4B6}" destId="{8AA13DCF-3C02-4A7A-9D2B-10C297EB0EF1}" srcOrd="2" destOrd="0" parTransId="{553EBB84-BD4D-4B17-A2A3-F7DC70A2C4D7}" sibTransId="{E97DBBF0-A83E-4F88-94AC-76F0B8B5DE97}"/>
    <dgm:cxn modelId="{6681866F-4561-4F2D-9A9D-E323C31D70D0}" type="presOf" srcId="{841DA9B2-40C6-496D-8C93-CD793ABFF4B6}" destId="{EA5213B5-9CB0-45B7-AF4E-A3B3351ED76B}" srcOrd="0" destOrd="0" presId="urn:microsoft.com/office/officeart/2005/8/layout/default"/>
    <dgm:cxn modelId="{AEC7CD71-F63E-43AA-BE66-551DDAB364F5}" srcId="{841DA9B2-40C6-496D-8C93-CD793ABFF4B6}" destId="{4AD915AA-ED58-4142-B844-028C4DD606E8}" srcOrd="4" destOrd="0" parTransId="{84334E36-F2AE-4F9D-A8D2-FCA72882EFA7}" sibTransId="{A647EEAD-16ED-4961-801E-1E2518DA8E19}"/>
    <dgm:cxn modelId="{5C609181-0772-4AF4-82B8-870EB452424E}" srcId="{841DA9B2-40C6-496D-8C93-CD793ABFF4B6}" destId="{AE0255FF-33FB-4B49-A01C-4F7177BEF4D5}" srcOrd="3" destOrd="0" parTransId="{0C50926E-AE52-4724-A775-2255E668F598}" sibTransId="{70A71589-EEC0-40B9-A8D1-CB7D69856655}"/>
    <dgm:cxn modelId="{FC4AA99B-5759-4301-A318-67EDFAD99747}" type="presOf" srcId="{AE0255FF-33FB-4B49-A01C-4F7177BEF4D5}" destId="{C437651F-B915-4F3D-A74A-223D394B59F8}" srcOrd="0" destOrd="0" presId="urn:microsoft.com/office/officeart/2005/8/layout/default"/>
    <dgm:cxn modelId="{BBC7D29E-6D71-4B76-AE12-1529421363B9}" type="presOf" srcId="{C5C427D8-4A9F-4DC4-9D30-B3FB4D0CDD3C}" destId="{EF2BFF7F-9E13-41EC-AA4C-40D040B674E7}" srcOrd="0" destOrd="0" presId="urn:microsoft.com/office/officeart/2005/8/layout/default"/>
    <dgm:cxn modelId="{9AAE1EAF-DAB5-482E-9C96-E3E313D85B11}" type="presOf" srcId="{3F413D43-C3E2-46F3-BDAD-C923FB80D6AF}" destId="{C9038382-226F-4961-AF9E-7D8AC4639D55}" srcOrd="0" destOrd="0" presId="urn:microsoft.com/office/officeart/2005/8/layout/default"/>
    <dgm:cxn modelId="{C537EEBC-6686-4B59-A3E9-25FE9CB7C471}" type="presOf" srcId="{63F89722-BC04-4BF3-943E-BD2340091E4C}" destId="{867868DD-2F93-442A-91ED-AF545AE439CB}" srcOrd="0" destOrd="0" presId="urn:microsoft.com/office/officeart/2005/8/layout/default"/>
    <dgm:cxn modelId="{2355C7CA-275E-4AE0-A0DF-B5615C7DBA94}" type="presOf" srcId="{8AA13DCF-3C02-4A7A-9D2B-10C297EB0EF1}" destId="{F6734F9D-4839-4EAE-B047-5230455CE51C}" srcOrd="0" destOrd="0" presId="urn:microsoft.com/office/officeart/2005/8/layout/default"/>
    <dgm:cxn modelId="{3D12A3CD-396E-4968-A4B6-CFCEF1FA2A64}" type="presOf" srcId="{4AD915AA-ED58-4142-B844-028C4DD606E8}" destId="{7EB88917-98BF-4A09-9668-6253768E4BB7}" srcOrd="0" destOrd="0" presId="urn:microsoft.com/office/officeart/2005/8/layout/default"/>
    <dgm:cxn modelId="{78441FDE-A467-4605-A177-42906E4A264A}" type="presOf" srcId="{DA16BCB3-60FA-4BC2-96BF-289FD2670FD1}" destId="{7FAFF770-7033-49E6-A3E7-8FFE924B27CA}" srcOrd="0" destOrd="0" presId="urn:microsoft.com/office/officeart/2005/8/layout/default"/>
    <dgm:cxn modelId="{5FCF2BE9-1EE0-430B-A4EF-2E4998A138E9}" srcId="{841DA9B2-40C6-496D-8C93-CD793ABFF4B6}" destId="{3F413D43-C3E2-46F3-BDAD-C923FB80D6AF}" srcOrd="6" destOrd="0" parTransId="{D04DA2A8-5D9F-47DE-B62F-BC17BD42F9F6}" sibTransId="{47FD7F58-9BB4-4ACC-9569-6AE549FD657A}"/>
    <dgm:cxn modelId="{D2FAF7E9-1228-4A4B-8EBF-38D9BB7A2523}" srcId="{841DA9B2-40C6-496D-8C93-CD793ABFF4B6}" destId="{DA16BCB3-60FA-4BC2-96BF-289FD2670FD1}" srcOrd="7" destOrd="0" parTransId="{C7611E1E-83A9-4C92-8C4E-DB5792C9F491}" sibTransId="{72E493B1-4ABA-482C-B3FE-A96183ED24FE}"/>
    <dgm:cxn modelId="{B136E11D-6880-44B7-89F2-211AD3C8D4D6}" type="presParOf" srcId="{EA5213B5-9CB0-45B7-AF4E-A3B3351ED76B}" destId="{EF2BFF7F-9E13-41EC-AA4C-40D040B674E7}" srcOrd="0" destOrd="0" presId="urn:microsoft.com/office/officeart/2005/8/layout/default"/>
    <dgm:cxn modelId="{3F896C5D-A7AD-4FC1-B416-BAFA43923819}" type="presParOf" srcId="{EA5213B5-9CB0-45B7-AF4E-A3B3351ED76B}" destId="{72ADD48D-4DAB-4BA1-9548-86B4BBAD3B9D}" srcOrd="1" destOrd="0" presId="urn:microsoft.com/office/officeart/2005/8/layout/default"/>
    <dgm:cxn modelId="{A5EACB5B-A4B3-4C75-B57A-39519779B3B2}" type="presParOf" srcId="{EA5213B5-9CB0-45B7-AF4E-A3B3351ED76B}" destId="{B5C18FF7-28AF-452D-89FE-0E900F870EFF}" srcOrd="2" destOrd="0" presId="urn:microsoft.com/office/officeart/2005/8/layout/default"/>
    <dgm:cxn modelId="{D652D6A8-90C2-4C34-A224-AB12A63F29C4}" type="presParOf" srcId="{EA5213B5-9CB0-45B7-AF4E-A3B3351ED76B}" destId="{7230F611-2329-4526-BA15-A0BEC7ABDC24}" srcOrd="3" destOrd="0" presId="urn:microsoft.com/office/officeart/2005/8/layout/default"/>
    <dgm:cxn modelId="{3CF789E1-E50E-4E28-9977-318AF356C877}" type="presParOf" srcId="{EA5213B5-9CB0-45B7-AF4E-A3B3351ED76B}" destId="{F6734F9D-4839-4EAE-B047-5230455CE51C}" srcOrd="4" destOrd="0" presId="urn:microsoft.com/office/officeart/2005/8/layout/default"/>
    <dgm:cxn modelId="{0802245F-080E-485F-A893-C57E0340540D}" type="presParOf" srcId="{EA5213B5-9CB0-45B7-AF4E-A3B3351ED76B}" destId="{9FF8493C-A14A-4445-ACFB-C2AA0C8A8EAD}" srcOrd="5" destOrd="0" presId="urn:microsoft.com/office/officeart/2005/8/layout/default"/>
    <dgm:cxn modelId="{63840AB3-F704-4FBD-BD38-D8832E659369}" type="presParOf" srcId="{EA5213B5-9CB0-45B7-AF4E-A3B3351ED76B}" destId="{C437651F-B915-4F3D-A74A-223D394B59F8}" srcOrd="6" destOrd="0" presId="urn:microsoft.com/office/officeart/2005/8/layout/default"/>
    <dgm:cxn modelId="{4D6003E5-CFE3-44C4-8A74-DE76E781641B}" type="presParOf" srcId="{EA5213B5-9CB0-45B7-AF4E-A3B3351ED76B}" destId="{F92DE365-3386-49A5-B067-7A48024ABFE4}" srcOrd="7" destOrd="0" presId="urn:microsoft.com/office/officeart/2005/8/layout/default"/>
    <dgm:cxn modelId="{C8BC2FF1-4970-4C7A-8CB6-92B759722977}" type="presParOf" srcId="{EA5213B5-9CB0-45B7-AF4E-A3B3351ED76B}" destId="{7EB88917-98BF-4A09-9668-6253768E4BB7}" srcOrd="8" destOrd="0" presId="urn:microsoft.com/office/officeart/2005/8/layout/default"/>
    <dgm:cxn modelId="{A3A5E892-AFD6-4D89-83E1-78AFC1501B66}" type="presParOf" srcId="{EA5213B5-9CB0-45B7-AF4E-A3B3351ED76B}" destId="{133616E9-1098-48E1-8703-A755FEDA3BE6}" srcOrd="9" destOrd="0" presId="urn:microsoft.com/office/officeart/2005/8/layout/default"/>
    <dgm:cxn modelId="{B0153DC8-5B3E-4D79-A3C4-EA14A872BB5B}" type="presParOf" srcId="{EA5213B5-9CB0-45B7-AF4E-A3B3351ED76B}" destId="{867868DD-2F93-442A-91ED-AF545AE439CB}" srcOrd="10" destOrd="0" presId="urn:microsoft.com/office/officeart/2005/8/layout/default"/>
    <dgm:cxn modelId="{64377D14-3B16-403D-A54B-D1A0F25D98F6}" type="presParOf" srcId="{EA5213B5-9CB0-45B7-AF4E-A3B3351ED76B}" destId="{018DC5C4-857F-453C-B899-5CD44E4D65C8}" srcOrd="11" destOrd="0" presId="urn:microsoft.com/office/officeart/2005/8/layout/default"/>
    <dgm:cxn modelId="{66647DA5-AF6A-4AA8-B270-7439A1C3696E}" type="presParOf" srcId="{EA5213B5-9CB0-45B7-AF4E-A3B3351ED76B}" destId="{C9038382-226F-4961-AF9E-7D8AC4639D55}" srcOrd="12" destOrd="0" presId="urn:microsoft.com/office/officeart/2005/8/layout/default"/>
    <dgm:cxn modelId="{0BABB1F7-5471-4321-A076-F46C6FCCC3A1}" type="presParOf" srcId="{EA5213B5-9CB0-45B7-AF4E-A3B3351ED76B}" destId="{6688C32C-9838-4CF0-8E2E-01551B5151FC}" srcOrd="13" destOrd="0" presId="urn:microsoft.com/office/officeart/2005/8/layout/default"/>
    <dgm:cxn modelId="{D6B55817-A457-4983-981F-5DDC2A35C829}" type="presParOf" srcId="{EA5213B5-9CB0-45B7-AF4E-A3B3351ED76B}" destId="{7FAFF770-7033-49E6-A3E7-8FFE924B27CA}" srcOrd="14" destOrd="0" presId="urn:microsoft.com/office/officeart/2005/8/layout/default"/>
    <dgm:cxn modelId="{E9066145-D801-4A54-AFD1-75F834121B37}" type="presParOf" srcId="{EA5213B5-9CB0-45B7-AF4E-A3B3351ED76B}" destId="{1CD85411-47DE-40B4-8EB0-DC0BA47025E4}" srcOrd="15" destOrd="0" presId="urn:microsoft.com/office/officeart/2005/8/layout/default"/>
    <dgm:cxn modelId="{314B9DEF-1338-4CA3-8069-07369F4C9048}" type="presParOf" srcId="{EA5213B5-9CB0-45B7-AF4E-A3B3351ED76B}" destId="{88B84166-B379-46F3-AE45-0D83BAD458CE}"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0CBC4-4309-416A-B4ED-8644942778BB}">
      <dsp:nvSpPr>
        <dsp:cNvPr id="0" name=""/>
        <dsp:cNvSpPr/>
      </dsp:nvSpPr>
      <dsp:spPr>
        <a:xfrm rot="16200000">
          <a:off x="1517054" y="1402754"/>
          <a:ext cx="492125" cy="2115740"/>
        </a:xfrm>
        <a:prstGeom prst="round2Same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kern="1200"/>
            <a:t>2017</a:t>
          </a:r>
        </a:p>
      </dsp:txBody>
      <dsp:txXfrm rot="5400000">
        <a:off x="729271" y="2238585"/>
        <a:ext cx="2091716" cy="444077"/>
      </dsp:txXfrm>
    </dsp:sp>
    <dsp:sp modelId="{EC1AEDBB-048B-491A-8EBD-C4D9577640B9}">
      <dsp:nvSpPr>
        <dsp:cNvPr id="0" name=""/>
        <dsp:cNvSpPr/>
      </dsp:nvSpPr>
      <dsp:spPr>
        <a:xfrm>
          <a:off x="705246" y="0"/>
          <a:ext cx="2115740" cy="172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21920" numCol="1" spcCol="1270" anchor="b" anchorCtr="1">
          <a:noAutofit/>
        </a:bodyPr>
        <a:lstStyle/>
        <a:p>
          <a:pPr marL="0" lvl="0" indent="0" algn="ctr" defTabSz="711200">
            <a:lnSpc>
              <a:spcPct val="90000"/>
            </a:lnSpc>
            <a:spcBef>
              <a:spcPct val="0"/>
            </a:spcBef>
            <a:spcAft>
              <a:spcPct val="35000"/>
            </a:spcAft>
            <a:buNone/>
          </a:pPr>
          <a:r>
            <a:rPr lang="en-US" sz="1600" kern="1200"/>
            <a:t>el aporte real por persona del trabajador formal era ~1,9 veces el del monotributo → eso es ~90% más.</a:t>
          </a:r>
        </a:p>
      </dsp:txBody>
      <dsp:txXfrm>
        <a:off x="705246" y="0"/>
        <a:ext cx="2115740" cy="1722437"/>
      </dsp:txXfrm>
    </dsp:sp>
    <dsp:sp modelId="{B2443ADD-4E05-4F6D-B14A-0B4868564BF4}">
      <dsp:nvSpPr>
        <dsp:cNvPr id="0" name=""/>
        <dsp:cNvSpPr/>
      </dsp:nvSpPr>
      <dsp:spPr>
        <a:xfrm>
          <a:off x="1763117" y="1820862"/>
          <a:ext cx="0" cy="393700"/>
        </a:xfrm>
        <a:prstGeom prst="line">
          <a:avLst/>
        </a:prstGeom>
        <a:noFill/>
        <a:ln w="9525"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D8E674D-3112-4EAD-8132-11D3EA49B2E2}">
      <dsp:nvSpPr>
        <dsp:cNvPr id="0" name=""/>
        <dsp:cNvSpPr/>
      </dsp:nvSpPr>
      <dsp:spPr>
        <a:xfrm>
          <a:off x="1713904" y="1722437"/>
          <a:ext cx="98425" cy="98425"/>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35D2F4-137C-487B-A9A3-6947626C5FC1}">
      <dsp:nvSpPr>
        <dsp:cNvPr id="0" name=""/>
        <dsp:cNvSpPr/>
      </dsp:nvSpPr>
      <dsp:spPr>
        <a:xfrm rot="5400000">
          <a:off x="3632795" y="1402754"/>
          <a:ext cx="492125" cy="2115740"/>
        </a:xfrm>
        <a:prstGeom prst="round2Same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kern="1200"/>
            <a:t>2025</a:t>
          </a:r>
        </a:p>
      </dsp:txBody>
      <dsp:txXfrm rot="-5400000">
        <a:off x="2820988" y="2238585"/>
        <a:ext cx="2091716" cy="444077"/>
      </dsp:txXfrm>
    </dsp:sp>
    <dsp:sp modelId="{ED232D2D-FBE5-427B-9F68-E1235C14662D}">
      <dsp:nvSpPr>
        <dsp:cNvPr id="0" name=""/>
        <dsp:cNvSpPr/>
      </dsp:nvSpPr>
      <dsp:spPr>
        <a:xfrm>
          <a:off x="2820987" y="3198812"/>
          <a:ext cx="2115740" cy="1722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1920" rIns="0" bIns="0" numCol="1" spcCol="1270" anchor="t" anchorCtr="1">
          <a:noAutofit/>
        </a:bodyPr>
        <a:lstStyle/>
        <a:p>
          <a:pPr marL="0" lvl="0" indent="0" algn="ctr" defTabSz="711200">
            <a:lnSpc>
              <a:spcPct val="90000"/>
            </a:lnSpc>
            <a:spcBef>
              <a:spcPct val="0"/>
            </a:spcBef>
            <a:spcAft>
              <a:spcPct val="35000"/>
            </a:spcAft>
            <a:buNone/>
          </a:pPr>
          <a:r>
            <a:rPr lang="en-US" sz="1600" kern="1200"/>
            <a:t>el aporte real por persona del trabajador formal es ~2,7 veces el del monotributo → eso es ~170% más (porque 2,7× implica 170% arriba, no 270%).</a:t>
          </a:r>
        </a:p>
      </dsp:txBody>
      <dsp:txXfrm>
        <a:off x="2820987" y="3198812"/>
        <a:ext cx="2115740" cy="1722437"/>
      </dsp:txXfrm>
    </dsp:sp>
    <dsp:sp modelId="{AAA5B03E-676B-4318-8932-50524A5B5668}">
      <dsp:nvSpPr>
        <dsp:cNvPr id="0" name=""/>
        <dsp:cNvSpPr/>
      </dsp:nvSpPr>
      <dsp:spPr>
        <a:xfrm>
          <a:off x="3878857" y="2706687"/>
          <a:ext cx="0" cy="393700"/>
        </a:xfrm>
        <a:prstGeom prst="line">
          <a:avLst/>
        </a:prstGeom>
        <a:noFill/>
        <a:ln w="9525"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AE5D71B-9D52-4FD1-BC6F-3873070C9D54}">
      <dsp:nvSpPr>
        <dsp:cNvPr id="0" name=""/>
        <dsp:cNvSpPr/>
      </dsp:nvSpPr>
      <dsp:spPr>
        <a:xfrm>
          <a:off x="3829645" y="3100387"/>
          <a:ext cx="98425" cy="98425"/>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2BFF7F-9E13-41EC-AA4C-40D040B674E7}">
      <dsp:nvSpPr>
        <dsp:cNvPr id="0" name=""/>
        <dsp:cNvSpPr/>
      </dsp:nvSpPr>
      <dsp:spPr>
        <a:xfrm>
          <a:off x="538577" y="1337"/>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Por qué los biosimilares?</a:t>
          </a:r>
          <a:endParaRPr lang="en-US" sz="1600" kern="1200" dirty="0"/>
        </a:p>
      </dsp:txBody>
      <dsp:txXfrm>
        <a:off x="538577" y="1337"/>
        <a:ext cx="2010024" cy="1206014"/>
      </dsp:txXfrm>
    </dsp:sp>
    <dsp:sp modelId="{B5C18FF7-28AF-452D-89FE-0E900F870EFF}">
      <dsp:nvSpPr>
        <dsp:cNvPr id="0" name=""/>
        <dsp:cNvSpPr/>
      </dsp:nvSpPr>
      <dsp:spPr>
        <a:xfrm>
          <a:off x="2749604" y="1337"/>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Bajan los costos los biosimilares?</a:t>
          </a:r>
          <a:endParaRPr lang="en-US" sz="1600" kern="1200"/>
        </a:p>
      </dsp:txBody>
      <dsp:txXfrm>
        <a:off x="2749604" y="1337"/>
        <a:ext cx="2010024" cy="1206014"/>
      </dsp:txXfrm>
    </dsp:sp>
    <dsp:sp modelId="{F6734F9D-4839-4EAE-B047-5230455CE51C}">
      <dsp:nvSpPr>
        <dsp:cNvPr id="0" name=""/>
        <dsp:cNvSpPr/>
      </dsp:nvSpPr>
      <dsp:spPr>
        <a:xfrm>
          <a:off x="4960632" y="1337"/>
          <a:ext cx="2010024" cy="120601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Va a crecer el mercado de biosimilares?</a:t>
          </a:r>
          <a:endParaRPr lang="en-US" sz="1600" kern="1200"/>
        </a:p>
      </dsp:txBody>
      <dsp:txXfrm>
        <a:off x="4960632" y="1337"/>
        <a:ext cx="2010024" cy="1206014"/>
      </dsp:txXfrm>
    </dsp:sp>
    <dsp:sp modelId="{C437651F-B915-4F3D-A74A-223D394B59F8}">
      <dsp:nvSpPr>
        <dsp:cNvPr id="0" name=""/>
        <dsp:cNvSpPr/>
      </dsp:nvSpPr>
      <dsp:spPr>
        <a:xfrm>
          <a:off x="7171659" y="1337"/>
          <a:ext cx="2010024" cy="120601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Es verdad que son mejores los originales?</a:t>
          </a:r>
          <a:endParaRPr lang="en-US" sz="1600" kern="1200"/>
        </a:p>
      </dsp:txBody>
      <dsp:txXfrm>
        <a:off x="7171659" y="1337"/>
        <a:ext cx="2010024" cy="1206014"/>
      </dsp:txXfrm>
    </dsp:sp>
    <dsp:sp modelId="{7EB88917-98BF-4A09-9668-6253768E4BB7}">
      <dsp:nvSpPr>
        <dsp:cNvPr id="0" name=""/>
        <dsp:cNvSpPr/>
      </dsp:nvSpPr>
      <dsp:spPr>
        <a:xfrm>
          <a:off x="538577" y="1408355"/>
          <a:ext cx="2010024" cy="1206014"/>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Los aceptan los médicos?</a:t>
          </a:r>
          <a:endParaRPr lang="en-US" sz="1600" kern="1200"/>
        </a:p>
      </dsp:txBody>
      <dsp:txXfrm>
        <a:off x="538577" y="1408355"/>
        <a:ext cx="2010024" cy="1206014"/>
      </dsp:txXfrm>
    </dsp:sp>
    <dsp:sp modelId="{867868DD-2F93-442A-91ED-AF545AE439CB}">
      <dsp:nvSpPr>
        <dsp:cNvPr id="0" name=""/>
        <dsp:cNvSpPr/>
      </dsp:nvSpPr>
      <dsp:spPr>
        <a:xfrm>
          <a:off x="2749604" y="1408355"/>
          <a:ext cx="2010024" cy="120601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dirty="0"/>
            <a:t>FDA facilitó las aprobaciones? Por qué?</a:t>
          </a:r>
          <a:endParaRPr lang="en-US" sz="1600" kern="1200" dirty="0"/>
        </a:p>
      </dsp:txBody>
      <dsp:txXfrm>
        <a:off x="2749604" y="1408355"/>
        <a:ext cx="2010024" cy="1206014"/>
      </dsp:txXfrm>
    </dsp:sp>
    <dsp:sp modelId="{C9038382-226F-4961-AF9E-7D8AC4639D55}">
      <dsp:nvSpPr>
        <dsp:cNvPr id="0" name=""/>
        <dsp:cNvSpPr/>
      </dsp:nvSpPr>
      <dsp:spPr>
        <a:xfrm>
          <a:off x="4960632" y="1408355"/>
          <a:ext cx="2010024" cy="120601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Los biológicos originales exclusivos tienen comportamiento diferente a los biosimilares?</a:t>
          </a:r>
          <a:endParaRPr lang="en-US" sz="1600" kern="1200"/>
        </a:p>
      </dsp:txBody>
      <dsp:txXfrm>
        <a:off x="4960632" y="1408355"/>
        <a:ext cx="2010024" cy="1206014"/>
      </dsp:txXfrm>
    </dsp:sp>
    <dsp:sp modelId="{7FAFF770-7033-49E6-A3E7-8FFE924B27CA}">
      <dsp:nvSpPr>
        <dsp:cNvPr id="0" name=""/>
        <dsp:cNvSpPr/>
      </dsp:nvSpPr>
      <dsp:spPr>
        <a:xfrm>
          <a:off x="7171659" y="1408355"/>
          <a:ext cx="2010024" cy="120601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Cuál es la mejor estrategia para promover la adopción de BS?</a:t>
          </a:r>
          <a:endParaRPr lang="en-US" sz="1600" kern="1200"/>
        </a:p>
      </dsp:txBody>
      <dsp:txXfrm>
        <a:off x="7171659" y="1408355"/>
        <a:ext cx="2010024" cy="1206014"/>
      </dsp:txXfrm>
    </dsp:sp>
    <dsp:sp modelId="{88B84166-B379-46F3-AE45-0D83BAD458CE}">
      <dsp:nvSpPr>
        <dsp:cNvPr id="0" name=""/>
        <dsp:cNvSpPr/>
      </dsp:nvSpPr>
      <dsp:spPr>
        <a:xfrm>
          <a:off x="3855118" y="2815372"/>
          <a:ext cx="2010024" cy="120601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AR" sz="1600" kern="1200"/>
            <a:t>Cuál es la urgencia para adoptar políticas de reducción de costos?</a:t>
          </a:r>
          <a:endParaRPr lang="en-US" sz="1600" kern="1200"/>
        </a:p>
      </dsp:txBody>
      <dsp:txXfrm>
        <a:off x="3855118" y="2815372"/>
        <a:ext cx="2010024" cy="1206014"/>
      </dsp:txXfrm>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6EF3C90B-4DC7-402E-8D2E-642E709DBDD8}" type="datetimeFigureOut">
              <a:rPr lang="es-AR" smtClean="0"/>
              <a:t>5/11/2025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A6E581C-5FF8-436A-BE49-BD09D55D36A8}" type="slidenum">
              <a:rPr lang="es-AR" smtClean="0"/>
              <a:t>‹Nº›</a:t>
            </a:fld>
            <a:endParaRPr lang="es-AR"/>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90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EF3C90B-4DC7-402E-8D2E-642E709DBDD8}" type="datetimeFigureOut">
              <a:rPr lang="es-AR" smtClean="0"/>
              <a:t>5/11/2025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A6E581C-5FF8-436A-BE49-BD09D55D36A8}" type="slidenum">
              <a:rPr lang="es-AR" smtClean="0"/>
              <a:t>‹Nº›</a:t>
            </a:fld>
            <a:endParaRPr lang="es-AR"/>
          </a:p>
        </p:txBody>
      </p:sp>
    </p:spTree>
    <p:extLst>
      <p:ext uri="{BB962C8B-B14F-4D97-AF65-F5344CB8AC3E}">
        <p14:creationId xmlns:p14="http://schemas.microsoft.com/office/powerpoint/2010/main" val="648339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EF3C90B-4DC7-402E-8D2E-642E709DBDD8}" type="datetimeFigureOut">
              <a:rPr lang="es-AR" smtClean="0"/>
              <a:t>5/11/2025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A6E581C-5FF8-436A-BE49-BD09D55D36A8}" type="slidenum">
              <a:rPr lang="es-AR" smtClean="0"/>
              <a:t>‹Nº›</a:t>
            </a:fld>
            <a:endParaRPr lang="es-AR"/>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776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EF3C90B-4DC7-402E-8D2E-642E709DBDD8}" type="datetimeFigureOut">
              <a:rPr lang="es-AR" smtClean="0"/>
              <a:t>5/11/2025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EA6E581C-5FF8-436A-BE49-BD09D55D36A8}" type="slidenum">
              <a:rPr lang="es-AR" smtClean="0"/>
              <a:t>‹Nº›</a:t>
            </a:fld>
            <a:endParaRPr lang="es-AR"/>
          </a:p>
        </p:txBody>
      </p:sp>
    </p:spTree>
    <p:extLst>
      <p:ext uri="{BB962C8B-B14F-4D97-AF65-F5344CB8AC3E}">
        <p14:creationId xmlns:p14="http://schemas.microsoft.com/office/powerpoint/2010/main" val="2055068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a:t>Haga clic para modificar los estilos de texto del patrón</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EF3C90B-4DC7-402E-8D2E-642E709DBDD8}" type="datetimeFigureOut">
              <a:rPr lang="es-AR" smtClean="0"/>
              <a:t>5/11/2025</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EA6E581C-5FF8-436A-BE49-BD09D55D36A8}" type="slidenum">
              <a:rPr lang="es-AR" smtClean="0"/>
              <a:t>‹Nº›</a:t>
            </a:fld>
            <a:endParaRPr lang="es-AR"/>
          </a:p>
        </p:txBody>
      </p:sp>
    </p:spTree>
    <p:extLst>
      <p:ext uri="{BB962C8B-B14F-4D97-AF65-F5344CB8AC3E}">
        <p14:creationId xmlns:p14="http://schemas.microsoft.com/office/powerpoint/2010/main" val="546973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EF3C90B-4DC7-402E-8D2E-642E709DBDD8}" type="datetimeFigureOut">
              <a:rPr lang="es-AR" smtClean="0"/>
              <a:t>5/11/2025</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EA6E581C-5FF8-436A-BE49-BD09D55D36A8}" type="slidenum">
              <a:rPr lang="es-AR" smtClean="0"/>
              <a:t>‹Nº›</a:t>
            </a:fld>
            <a:endParaRPr lang="es-AR"/>
          </a:p>
        </p:txBody>
      </p:sp>
    </p:spTree>
    <p:extLst>
      <p:ext uri="{BB962C8B-B14F-4D97-AF65-F5344CB8AC3E}">
        <p14:creationId xmlns:p14="http://schemas.microsoft.com/office/powerpoint/2010/main" val="2357255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F3C90B-4DC7-402E-8D2E-642E709DBDD8}" type="datetimeFigureOut">
              <a:rPr lang="es-AR" smtClean="0"/>
              <a:t>5/11/2025</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EA6E581C-5FF8-436A-BE49-BD09D55D36A8}" type="slidenum">
              <a:rPr lang="es-AR" smtClean="0"/>
              <a:t>‹Nº›</a:t>
            </a:fld>
            <a:endParaRPr lang="es-AR"/>
          </a:p>
        </p:txBody>
      </p:sp>
    </p:spTree>
    <p:extLst>
      <p:ext uri="{BB962C8B-B14F-4D97-AF65-F5344CB8AC3E}">
        <p14:creationId xmlns:p14="http://schemas.microsoft.com/office/powerpoint/2010/main" val="4211464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EF3C90B-4DC7-402E-8D2E-642E709DBDD8}" type="datetimeFigureOut">
              <a:rPr lang="es-AR" smtClean="0"/>
              <a:t>5/11/2025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EA6E581C-5FF8-436A-BE49-BD09D55D36A8}" type="slidenum">
              <a:rPr lang="es-AR" smtClean="0"/>
              <a:t>‹Nº›</a:t>
            </a:fld>
            <a:endParaRPr lang="es-AR"/>
          </a:p>
        </p:txBody>
      </p:sp>
    </p:spTree>
    <p:extLst>
      <p:ext uri="{BB962C8B-B14F-4D97-AF65-F5344CB8AC3E}">
        <p14:creationId xmlns:p14="http://schemas.microsoft.com/office/powerpoint/2010/main" val="3004231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EF3C90B-4DC7-402E-8D2E-642E709DBDD8}" type="datetimeFigureOut">
              <a:rPr lang="es-AR" smtClean="0"/>
              <a:t>5/11/2025</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EA6E581C-5FF8-436A-BE49-BD09D55D36A8}" type="slidenum">
              <a:rPr lang="es-AR" smtClean="0"/>
              <a:t>‹Nº›</a:t>
            </a:fld>
            <a:endParaRPr lang="es-AR"/>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430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EF3C90B-4DC7-402E-8D2E-642E709DBDD8}" type="datetimeFigureOut">
              <a:rPr lang="es-AR" smtClean="0"/>
              <a:t>5/11/2025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A6E581C-5FF8-436A-BE49-BD09D55D36A8}" type="slidenum">
              <a:rPr lang="es-AR" smtClean="0"/>
              <a:t>‹Nº›</a:t>
            </a:fld>
            <a:endParaRPr lang="es-AR"/>
          </a:p>
        </p:txBody>
      </p:sp>
    </p:spTree>
    <p:extLst>
      <p:ext uri="{BB962C8B-B14F-4D97-AF65-F5344CB8AC3E}">
        <p14:creationId xmlns:p14="http://schemas.microsoft.com/office/powerpoint/2010/main" val="3891458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EF3C90B-4DC7-402E-8D2E-642E709DBDD8}" type="datetimeFigureOut">
              <a:rPr lang="es-AR" smtClean="0"/>
              <a:t>5/11/2025</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EA6E581C-5FF8-436A-BE49-BD09D55D36A8}" type="slidenum">
              <a:rPr lang="es-AR" smtClean="0"/>
              <a:t>‹Nº›</a:t>
            </a:fld>
            <a:endParaRPr lang="es-AR"/>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9022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EF3C90B-4DC7-402E-8D2E-642E709DBDD8}" type="datetimeFigureOut">
              <a:rPr lang="es-AR" smtClean="0"/>
              <a:t>5/11/2025</a:t>
            </a:fld>
            <a:endParaRPr lang="es-AR"/>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s-A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EA6E581C-5FF8-436A-BE49-BD09D55D36A8}" type="slidenum">
              <a:rPr lang="es-AR" smtClean="0"/>
              <a:t>‹Nº›</a:t>
            </a:fld>
            <a:endParaRPr lang="es-AR"/>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45504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99B33-904A-82A0-A5B7-C17362C728C1}"/>
              </a:ext>
            </a:extLst>
          </p:cNvPr>
          <p:cNvSpPr>
            <a:spLocks noGrp="1"/>
          </p:cNvSpPr>
          <p:nvPr>
            <p:ph type="ctrTitle"/>
          </p:nvPr>
        </p:nvSpPr>
        <p:spPr/>
        <p:txBody>
          <a:bodyPr/>
          <a:lstStyle/>
          <a:p>
            <a:r>
              <a:rPr lang="es-AR" dirty="0"/>
              <a:t>biosimilares</a:t>
            </a:r>
          </a:p>
        </p:txBody>
      </p:sp>
      <p:sp>
        <p:nvSpPr>
          <p:cNvPr id="3" name="Subtítulo 2">
            <a:extLst>
              <a:ext uri="{FF2B5EF4-FFF2-40B4-BE49-F238E27FC236}">
                <a16:creationId xmlns:a16="http://schemas.microsoft.com/office/drawing/2014/main" id="{70043563-36EB-27C5-8E5A-2A2194766336}"/>
              </a:ext>
            </a:extLst>
          </p:cNvPr>
          <p:cNvSpPr>
            <a:spLocks noGrp="1"/>
          </p:cNvSpPr>
          <p:nvPr>
            <p:ph type="subTitle" idx="1"/>
          </p:nvPr>
        </p:nvSpPr>
        <p:spPr/>
        <p:txBody>
          <a:bodyPr/>
          <a:lstStyle/>
          <a:p>
            <a:r>
              <a:rPr lang="es-AR" dirty="0"/>
              <a:t>Gabriel Lebersztein</a:t>
            </a:r>
          </a:p>
          <a:p>
            <a:r>
              <a:rPr lang="es-AR" dirty="0"/>
              <a:t>Noviembre 2025</a:t>
            </a:r>
          </a:p>
        </p:txBody>
      </p:sp>
    </p:spTree>
    <p:extLst>
      <p:ext uri="{BB962C8B-B14F-4D97-AF65-F5344CB8AC3E}">
        <p14:creationId xmlns:p14="http://schemas.microsoft.com/office/powerpoint/2010/main" val="1076718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5137F48-5B11-15A1-6D63-747D2E5CAE26}"/>
              </a:ext>
            </a:extLst>
          </p:cNvPr>
          <p:cNvSpPr>
            <a:spLocks noGrp="1"/>
          </p:cNvSpPr>
          <p:nvPr>
            <p:ph type="title"/>
          </p:nvPr>
        </p:nvSpPr>
        <p:spPr>
          <a:xfrm>
            <a:off x="964788" y="804333"/>
            <a:ext cx="3302412" cy="5249334"/>
          </a:xfrm>
        </p:spPr>
        <p:txBody>
          <a:bodyPr>
            <a:normAutofit/>
          </a:bodyPr>
          <a:lstStyle/>
          <a:p>
            <a:pPr algn="r"/>
            <a:r>
              <a:rPr lang="es-AR">
                <a:solidFill>
                  <a:srgbClr val="FFFFFF"/>
                </a:solidFill>
              </a:rPr>
              <a:t>objetivos</a:t>
            </a:r>
            <a:br>
              <a:rPr lang="es-AR">
                <a:solidFill>
                  <a:srgbClr val="FFFFFF"/>
                </a:solidFill>
              </a:rPr>
            </a:br>
            <a:endParaRPr lang="es-AR">
              <a:solidFill>
                <a:srgbClr val="FFFFFF"/>
              </a:solidFill>
            </a:endParaRPr>
          </a:p>
        </p:txBody>
      </p:sp>
      <p:sp>
        <p:nvSpPr>
          <p:cNvPr id="3" name="Marcador de contenido 2">
            <a:extLst>
              <a:ext uri="{FF2B5EF4-FFF2-40B4-BE49-F238E27FC236}">
                <a16:creationId xmlns:a16="http://schemas.microsoft.com/office/drawing/2014/main" id="{E5FE6B74-43FE-B60A-CA46-2DF71E0DD103}"/>
              </a:ext>
            </a:extLst>
          </p:cNvPr>
          <p:cNvSpPr>
            <a:spLocks noGrp="1"/>
          </p:cNvSpPr>
          <p:nvPr>
            <p:ph idx="1"/>
          </p:nvPr>
        </p:nvSpPr>
        <p:spPr>
          <a:xfrm>
            <a:off x="5109882" y="804333"/>
            <a:ext cx="6147169" cy="5249334"/>
          </a:xfrm>
        </p:spPr>
        <p:txBody>
          <a:bodyPr anchor="ctr">
            <a:normAutofit/>
          </a:bodyPr>
          <a:lstStyle/>
          <a:p>
            <a:r>
              <a:rPr lang="es-AR" dirty="0"/>
              <a:t>Por qué los biosimilares?</a:t>
            </a:r>
          </a:p>
          <a:p>
            <a:r>
              <a:rPr lang="es-AR" dirty="0"/>
              <a:t>Bajan los costos los biosimilares?</a:t>
            </a:r>
          </a:p>
          <a:p>
            <a:r>
              <a:rPr lang="es-AR" dirty="0"/>
              <a:t>Va a crecer el mercado de biosimilares?</a:t>
            </a:r>
          </a:p>
          <a:p>
            <a:r>
              <a:rPr lang="es-AR" dirty="0"/>
              <a:t>Es verdad que son mejores los originales?</a:t>
            </a:r>
          </a:p>
          <a:p>
            <a:r>
              <a:rPr lang="es-AR" dirty="0"/>
              <a:t>Los aceptan los médicos?</a:t>
            </a:r>
          </a:p>
          <a:p>
            <a:r>
              <a:rPr lang="es-AR" dirty="0"/>
              <a:t>FDA facilitó las aprobaciones? Por qué?</a:t>
            </a:r>
          </a:p>
          <a:p>
            <a:r>
              <a:rPr lang="es-AR" dirty="0"/>
              <a:t>Los biológicos originales exclusivos tienen comportamiento diferente a los biosimilares?</a:t>
            </a:r>
          </a:p>
          <a:p>
            <a:r>
              <a:rPr lang="es-AR" dirty="0"/>
              <a:t>Cuál es la mejor estrategia para promover la adopción de BS?</a:t>
            </a:r>
          </a:p>
          <a:p>
            <a:r>
              <a:rPr lang="es-AR" dirty="0"/>
              <a:t>Cuál es la urgencia para adoptar políticas de reducción de costos?</a:t>
            </a:r>
          </a:p>
          <a:p>
            <a:endParaRPr lang="es-AR" dirty="0"/>
          </a:p>
          <a:p>
            <a:endParaRPr lang="es-AR" dirty="0"/>
          </a:p>
        </p:txBody>
      </p:sp>
    </p:spTree>
    <p:extLst>
      <p:ext uri="{BB962C8B-B14F-4D97-AF65-F5344CB8AC3E}">
        <p14:creationId xmlns:p14="http://schemas.microsoft.com/office/powerpoint/2010/main" val="1515621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nterfaz de usuario gráfica, Aplicación, Sitio web, Teams&#10;&#10;El contenido generado por IA puede ser incorrecto.">
            <a:extLst>
              <a:ext uri="{FF2B5EF4-FFF2-40B4-BE49-F238E27FC236}">
                <a16:creationId xmlns:a16="http://schemas.microsoft.com/office/drawing/2014/main" id="{5F89BF11-615F-676C-7D39-C0A4C4344D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472" y="250905"/>
            <a:ext cx="12027528" cy="5890548"/>
          </a:xfrm>
        </p:spPr>
      </p:pic>
    </p:spTree>
    <p:extLst>
      <p:ext uri="{BB962C8B-B14F-4D97-AF65-F5344CB8AC3E}">
        <p14:creationId xmlns:p14="http://schemas.microsoft.com/office/powerpoint/2010/main" val="2695283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contenido 10">
            <a:extLst>
              <a:ext uri="{FF2B5EF4-FFF2-40B4-BE49-F238E27FC236}">
                <a16:creationId xmlns:a16="http://schemas.microsoft.com/office/drawing/2014/main" id="{807B2956-8948-54DE-AC03-8551DD4BB3F3}"/>
              </a:ext>
            </a:extLst>
          </p:cNvPr>
          <p:cNvPicPr>
            <a:picLocks noGrp="1" noChangeAspect="1"/>
          </p:cNvPicPr>
          <p:nvPr>
            <p:ph idx="1"/>
          </p:nvPr>
        </p:nvPicPr>
        <p:blipFill>
          <a:blip r:embed="rId2"/>
          <a:stretch>
            <a:fillRect/>
          </a:stretch>
        </p:blipFill>
        <p:spPr>
          <a:xfrm>
            <a:off x="612559" y="435006"/>
            <a:ext cx="9738804" cy="5741957"/>
          </a:xfrm>
          <a:prstGeom prst="rect">
            <a:avLst/>
          </a:prstGeom>
        </p:spPr>
      </p:pic>
    </p:spTree>
    <p:extLst>
      <p:ext uri="{BB962C8B-B14F-4D97-AF65-F5344CB8AC3E}">
        <p14:creationId xmlns:p14="http://schemas.microsoft.com/office/powerpoint/2010/main" val="2814448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F404815A-8D1E-6522-0CFA-215D4E28816D}"/>
              </a:ext>
            </a:extLst>
          </p:cNvPr>
          <p:cNvPicPr>
            <a:picLocks noGrp="1" noChangeAspect="1"/>
          </p:cNvPicPr>
          <p:nvPr>
            <p:ph idx="1"/>
          </p:nvPr>
        </p:nvPicPr>
        <p:blipFill>
          <a:blip r:embed="rId2"/>
          <a:stretch>
            <a:fillRect/>
          </a:stretch>
        </p:blipFill>
        <p:spPr>
          <a:xfrm>
            <a:off x="461504" y="798990"/>
            <a:ext cx="10679971" cy="5288386"/>
          </a:xfrm>
          <a:prstGeom prst="rect">
            <a:avLst/>
          </a:prstGeom>
        </p:spPr>
      </p:pic>
    </p:spTree>
    <p:extLst>
      <p:ext uri="{BB962C8B-B14F-4D97-AF65-F5344CB8AC3E}">
        <p14:creationId xmlns:p14="http://schemas.microsoft.com/office/powerpoint/2010/main" val="1956026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Gráfico, Gráfico de barras&#10;&#10;El contenido generado por IA puede ser incorrecto.">
            <a:extLst>
              <a:ext uri="{FF2B5EF4-FFF2-40B4-BE49-F238E27FC236}">
                <a16:creationId xmlns:a16="http://schemas.microsoft.com/office/drawing/2014/main" id="{EADD6272-97F5-BFC1-7A36-87CCA8EBA8F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0416" y="754602"/>
            <a:ext cx="10404629" cy="5422361"/>
          </a:xfrm>
        </p:spPr>
      </p:pic>
    </p:spTree>
    <p:extLst>
      <p:ext uri="{BB962C8B-B14F-4D97-AF65-F5344CB8AC3E}">
        <p14:creationId xmlns:p14="http://schemas.microsoft.com/office/powerpoint/2010/main" val="3961364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B0AE4A4D-B027-5CD1-702F-CF5613620F10}"/>
              </a:ext>
            </a:extLst>
          </p:cNvPr>
          <p:cNvPicPr>
            <a:picLocks noGrp="1" noChangeAspect="1"/>
          </p:cNvPicPr>
          <p:nvPr>
            <p:ph idx="1"/>
          </p:nvPr>
        </p:nvPicPr>
        <p:blipFill>
          <a:blip r:embed="rId2"/>
          <a:stretch>
            <a:fillRect/>
          </a:stretch>
        </p:blipFill>
        <p:spPr>
          <a:xfrm>
            <a:off x="683581" y="621437"/>
            <a:ext cx="10653203" cy="5555526"/>
          </a:xfrm>
          <a:prstGeom prst="rect">
            <a:avLst/>
          </a:prstGeom>
        </p:spPr>
      </p:pic>
    </p:spTree>
    <p:extLst>
      <p:ext uri="{BB962C8B-B14F-4D97-AF65-F5344CB8AC3E}">
        <p14:creationId xmlns:p14="http://schemas.microsoft.com/office/powerpoint/2010/main" val="2463837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88E3D6A4-F875-59FB-4177-2B30CAC2B06E}"/>
              </a:ext>
            </a:extLst>
          </p:cNvPr>
          <p:cNvPicPr>
            <a:picLocks noGrp="1" noChangeAspect="1"/>
          </p:cNvPicPr>
          <p:nvPr>
            <p:ph idx="1"/>
          </p:nvPr>
        </p:nvPicPr>
        <p:blipFill>
          <a:blip r:embed="rId2"/>
          <a:stretch>
            <a:fillRect/>
          </a:stretch>
        </p:blipFill>
        <p:spPr>
          <a:xfrm>
            <a:off x="514905" y="639192"/>
            <a:ext cx="11017188" cy="5202315"/>
          </a:xfrm>
          <a:prstGeom prst="rect">
            <a:avLst/>
          </a:prstGeom>
        </p:spPr>
      </p:pic>
      <p:sp>
        <p:nvSpPr>
          <p:cNvPr id="6" name="CuadroTexto 5">
            <a:extLst>
              <a:ext uri="{FF2B5EF4-FFF2-40B4-BE49-F238E27FC236}">
                <a16:creationId xmlns:a16="http://schemas.microsoft.com/office/drawing/2014/main" id="{3049531B-1BBF-6E1D-2253-D7B3C048BBFD}"/>
              </a:ext>
            </a:extLst>
          </p:cNvPr>
          <p:cNvSpPr txBox="1"/>
          <p:nvPr/>
        </p:nvSpPr>
        <p:spPr>
          <a:xfrm>
            <a:off x="3444536" y="6489577"/>
            <a:ext cx="4092606" cy="369332"/>
          </a:xfrm>
          <a:prstGeom prst="rect">
            <a:avLst/>
          </a:prstGeom>
          <a:noFill/>
        </p:spPr>
        <p:txBody>
          <a:bodyPr wrap="square" rtlCol="0">
            <a:spAutoFit/>
          </a:bodyPr>
          <a:lstStyle/>
          <a:p>
            <a:r>
              <a:rPr lang="es-AR" dirty="0"/>
              <a:t>Fuente Samsung </a:t>
            </a:r>
            <a:r>
              <a:rPr lang="es-AR" dirty="0" err="1"/>
              <a:t>bioepis</a:t>
            </a:r>
            <a:endParaRPr lang="es-AR" dirty="0"/>
          </a:p>
        </p:txBody>
      </p:sp>
    </p:spTree>
    <p:extLst>
      <p:ext uri="{BB962C8B-B14F-4D97-AF65-F5344CB8AC3E}">
        <p14:creationId xmlns:p14="http://schemas.microsoft.com/office/powerpoint/2010/main" val="1095353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FACE6C23-15F9-0258-67CA-5F21BB26D7C9}"/>
              </a:ext>
            </a:extLst>
          </p:cNvPr>
          <p:cNvPicPr>
            <a:picLocks noGrp="1" noChangeAspect="1"/>
          </p:cNvPicPr>
          <p:nvPr>
            <p:ph idx="1"/>
          </p:nvPr>
        </p:nvPicPr>
        <p:blipFill>
          <a:blip r:embed="rId2"/>
          <a:stretch>
            <a:fillRect/>
          </a:stretch>
        </p:blipFill>
        <p:spPr>
          <a:xfrm>
            <a:off x="870012" y="630315"/>
            <a:ext cx="10449017" cy="5546648"/>
          </a:xfrm>
          <a:prstGeom prst="rect">
            <a:avLst/>
          </a:prstGeom>
        </p:spPr>
      </p:pic>
    </p:spTree>
    <p:extLst>
      <p:ext uri="{BB962C8B-B14F-4D97-AF65-F5344CB8AC3E}">
        <p14:creationId xmlns:p14="http://schemas.microsoft.com/office/powerpoint/2010/main" val="1451933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Gráfico, Gráfico de líneas&#10;&#10;El contenido generado por IA puede ser incorrecto.">
            <a:extLst>
              <a:ext uri="{FF2B5EF4-FFF2-40B4-BE49-F238E27FC236}">
                <a16:creationId xmlns:a16="http://schemas.microsoft.com/office/drawing/2014/main" id="{53B6AF67-50A8-67C2-36FE-9350B9365CD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81176" y="584797"/>
            <a:ext cx="9096374" cy="5592166"/>
          </a:xfrm>
        </p:spPr>
      </p:pic>
    </p:spTree>
    <p:extLst>
      <p:ext uri="{BB962C8B-B14F-4D97-AF65-F5344CB8AC3E}">
        <p14:creationId xmlns:p14="http://schemas.microsoft.com/office/powerpoint/2010/main" val="1252685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Gráfico&#10;&#10;El contenido generado por IA puede ser incorrecto.">
            <a:extLst>
              <a:ext uri="{FF2B5EF4-FFF2-40B4-BE49-F238E27FC236}">
                <a16:creationId xmlns:a16="http://schemas.microsoft.com/office/drawing/2014/main" id="{2321262F-02D7-9314-8CA8-AD14FC0AD8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0452" y="359192"/>
            <a:ext cx="10095050" cy="5817771"/>
          </a:xfrm>
        </p:spPr>
      </p:pic>
    </p:spTree>
    <p:extLst>
      <p:ext uri="{BB962C8B-B14F-4D97-AF65-F5344CB8AC3E}">
        <p14:creationId xmlns:p14="http://schemas.microsoft.com/office/powerpoint/2010/main" val="641105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120D6F-B272-2F5C-2B43-4CD0991D2A26}"/>
              </a:ext>
            </a:extLst>
          </p:cNvPr>
          <p:cNvSpPr>
            <a:spLocks noGrp="1"/>
          </p:cNvSpPr>
          <p:nvPr>
            <p:ph type="title"/>
          </p:nvPr>
        </p:nvSpPr>
        <p:spPr/>
        <p:txBody>
          <a:bodyPr/>
          <a:lstStyle/>
          <a:p>
            <a:r>
              <a:rPr lang="es-AR" dirty="0"/>
              <a:t>Crecimiento de mercado por año</a:t>
            </a:r>
          </a:p>
        </p:txBody>
      </p:sp>
      <p:pic>
        <p:nvPicPr>
          <p:cNvPr id="5" name="Marcador de contenido 4">
            <a:extLst>
              <a:ext uri="{FF2B5EF4-FFF2-40B4-BE49-F238E27FC236}">
                <a16:creationId xmlns:a16="http://schemas.microsoft.com/office/drawing/2014/main" id="{6090986E-4BA5-37CD-B523-28C75CDBD32A}"/>
              </a:ext>
            </a:extLst>
          </p:cNvPr>
          <p:cNvPicPr>
            <a:picLocks noGrp="1" noChangeAspect="1"/>
          </p:cNvPicPr>
          <p:nvPr>
            <p:ph idx="1"/>
          </p:nvPr>
        </p:nvPicPr>
        <p:blipFill>
          <a:blip r:embed="rId2"/>
          <a:stretch>
            <a:fillRect/>
          </a:stretch>
        </p:blipFill>
        <p:spPr>
          <a:xfrm>
            <a:off x="1383973" y="2286000"/>
            <a:ext cx="9000191" cy="4022725"/>
          </a:xfrm>
          <a:prstGeom prst="rect">
            <a:avLst/>
          </a:prstGeom>
        </p:spPr>
      </p:pic>
    </p:spTree>
    <p:extLst>
      <p:ext uri="{BB962C8B-B14F-4D97-AF65-F5344CB8AC3E}">
        <p14:creationId xmlns:p14="http://schemas.microsoft.com/office/powerpoint/2010/main" val="2510977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AA8D67E-24A7-633F-4E90-BA14C0C163B0}"/>
              </a:ext>
            </a:extLst>
          </p:cNvPr>
          <p:cNvPicPr>
            <a:picLocks noGrp="1" noChangeAspect="1"/>
          </p:cNvPicPr>
          <p:nvPr>
            <p:ph idx="1"/>
          </p:nvPr>
        </p:nvPicPr>
        <p:blipFill>
          <a:blip r:embed="rId2"/>
          <a:stretch>
            <a:fillRect/>
          </a:stretch>
        </p:blipFill>
        <p:spPr>
          <a:xfrm rot="20025108">
            <a:off x="1174458" y="362445"/>
            <a:ext cx="9345336" cy="5705462"/>
          </a:xfrm>
          <a:prstGeom prst="rect">
            <a:avLst/>
          </a:prstGeom>
        </p:spPr>
      </p:pic>
    </p:spTree>
    <p:extLst>
      <p:ext uri="{BB962C8B-B14F-4D97-AF65-F5344CB8AC3E}">
        <p14:creationId xmlns:p14="http://schemas.microsoft.com/office/powerpoint/2010/main" val="3929705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exto&#10;&#10;El contenido generado por IA puede ser incorrecto.">
            <a:extLst>
              <a:ext uri="{FF2B5EF4-FFF2-40B4-BE49-F238E27FC236}">
                <a16:creationId xmlns:a16="http://schemas.microsoft.com/office/drawing/2014/main" id="{A41A2100-7991-F093-894E-2786591AE2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9509" y="721453"/>
            <a:ext cx="10486238" cy="5455510"/>
          </a:xfrm>
        </p:spPr>
      </p:pic>
    </p:spTree>
    <p:extLst>
      <p:ext uri="{BB962C8B-B14F-4D97-AF65-F5344CB8AC3E}">
        <p14:creationId xmlns:p14="http://schemas.microsoft.com/office/powerpoint/2010/main" val="220595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DF3E097-4D12-EFC5-F96E-88A07CC7A357}"/>
              </a:ext>
            </a:extLst>
          </p:cNvPr>
          <p:cNvSpPr>
            <a:spLocks noGrp="1"/>
          </p:cNvSpPr>
          <p:nvPr>
            <p:ph idx="1"/>
          </p:nvPr>
        </p:nvSpPr>
        <p:spPr>
          <a:xfrm>
            <a:off x="5109882" y="804333"/>
            <a:ext cx="6147169" cy="5249334"/>
          </a:xfrm>
        </p:spPr>
        <p:txBody>
          <a:bodyPr anchor="ctr">
            <a:normAutofit/>
          </a:bodyPr>
          <a:lstStyle/>
          <a:p>
            <a:r>
              <a:rPr lang="es-AR" dirty="0"/>
              <a:t>Fin de los estudios de eficacia clínica comparativa</a:t>
            </a:r>
          </a:p>
          <a:p>
            <a:r>
              <a:rPr lang="es-AR" dirty="0"/>
              <a:t>Con evidencia analítica y funcional, será casi siempre suficiente</a:t>
            </a:r>
          </a:p>
          <a:p>
            <a:r>
              <a:rPr lang="es-AR" dirty="0"/>
              <a:t>Intercambiabilidad sin estudios de switch</a:t>
            </a:r>
          </a:p>
          <a:p>
            <a:r>
              <a:rPr lang="es-AR" dirty="0"/>
              <a:t>Inversión de la carga de la prueba</a:t>
            </a:r>
          </a:p>
        </p:txBody>
      </p:sp>
    </p:spTree>
    <p:extLst>
      <p:ext uri="{BB962C8B-B14F-4D97-AF65-F5344CB8AC3E}">
        <p14:creationId xmlns:p14="http://schemas.microsoft.com/office/powerpoint/2010/main" val="473885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exto&#10;&#10;El contenido generado por IA puede ser incorrecto.">
            <a:extLst>
              <a:ext uri="{FF2B5EF4-FFF2-40B4-BE49-F238E27FC236}">
                <a16:creationId xmlns:a16="http://schemas.microsoft.com/office/drawing/2014/main" id="{D2907129-1F51-69BF-5A29-AE7A756726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46165" y="504104"/>
            <a:ext cx="6853806" cy="5849792"/>
          </a:xfrm>
        </p:spPr>
      </p:pic>
    </p:spTree>
    <p:extLst>
      <p:ext uri="{BB962C8B-B14F-4D97-AF65-F5344CB8AC3E}">
        <p14:creationId xmlns:p14="http://schemas.microsoft.com/office/powerpoint/2010/main" val="3203811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abla&#10;&#10;El contenido generado por IA puede ser incorrecto.">
            <a:extLst>
              <a:ext uri="{FF2B5EF4-FFF2-40B4-BE49-F238E27FC236}">
                <a16:creationId xmlns:a16="http://schemas.microsoft.com/office/drawing/2014/main" id="{F349C0FF-E636-CE40-31C9-38C14CC3766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55971" y="402672"/>
            <a:ext cx="7365534" cy="5774291"/>
          </a:xfrm>
        </p:spPr>
      </p:pic>
    </p:spTree>
    <p:extLst>
      <p:ext uri="{BB962C8B-B14F-4D97-AF65-F5344CB8AC3E}">
        <p14:creationId xmlns:p14="http://schemas.microsoft.com/office/powerpoint/2010/main" val="838611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exto&#10;&#10;El contenido generado por IA puede ser incorrecto.">
            <a:extLst>
              <a:ext uri="{FF2B5EF4-FFF2-40B4-BE49-F238E27FC236}">
                <a16:creationId xmlns:a16="http://schemas.microsoft.com/office/drawing/2014/main" id="{969963FF-E6F0-4F5F-5D41-2C9F17A99C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4183" y="889233"/>
            <a:ext cx="8576972" cy="5287730"/>
          </a:xfrm>
        </p:spPr>
      </p:pic>
    </p:spTree>
    <p:extLst>
      <p:ext uri="{BB962C8B-B14F-4D97-AF65-F5344CB8AC3E}">
        <p14:creationId xmlns:p14="http://schemas.microsoft.com/office/powerpoint/2010/main" val="3794630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nterfaz de usuario gráfica, Texto, Aplicación, Correo electrónico&#10;&#10;El contenido generado por IA puede ser incorrecto.">
            <a:extLst>
              <a:ext uri="{FF2B5EF4-FFF2-40B4-BE49-F238E27FC236}">
                <a16:creationId xmlns:a16="http://schemas.microsoft.com/office/drawing/2014/main" id="{B90FA3D9-8B56-D737-CF59-34DC415FF3F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81512" y="545284"/>
            <a:ext cx="9286613" cy="5631679"/>
          </a:xfrm>
        </p:spPr>
      </p:pic>
    </p:spTree>
    <p:extLst>
      <p:ext uri="{BB962C8B-B14F-4D97-AF65-F5344CB8AC3E}">
        <p14:creationId xmlns:p14="http://schemas.microsoft.com/office/powerpoint/2010/main" val="2629630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exto&#10;&#10;El contenido generado por IA puede ser incorrecto.">
            <a:extLst>
              <a:ext uri="{FF2B5EF4-FFF2-40B4-BE49-F238E27FC236}">
                <a16:creationId xmlns:a16="http://schemas.microsoft.com/office/drawing/2014/main" id="{A2D97BCD-B6AC-40B6-0A9A-802CEC6702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8288" y="1904302"/>
            <a:ext cx="8255424" cy="3290854"/>
          </a:xfrm>
        </p:spPr>
      </p:pic>
    </p:spTree>
    <p:extLst>
      <p:ext uri="{BB962C8B-B14F-4D97-AF65-F5344CB8AC3E}">
        <p14:creationId xmlns:p14="http://schemas.microsoft.com/office/powerpoint/2010/main" val="3880989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nterfaz de usuario gráfica, Texto, Aplicación, Correo electrónico&#10;&#10;El contenido generado por IA puede ser incorrecto.">
            <a:extLst>
              <a:ext uri="{FF2B5EF4-FFF2-40B4-BE49-F238E27FC236}">
                <a16:creationId xmlns:a16="http://schemas.microsoft.com/office/drawing/2014/main" id="{931DBDB7-6645-C34A-432C-DF3CC0BC64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3982" y="1392572"/>
            <a:ext cx="8484036" cy="4361412"/>
          </a:xfrm>
        </p:spPr>
      </p:pic>
    </p:spTree>
    <p:extLst>
      <p:ext uri="{BB962C8B-B14F-4D97-AF65-F5344CB8AC3E}">
        <p14:creationId xmlns:p14="http://schemas.microsoft.com/office/powerpoint/2010/main" val="1451974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AR" dirty="0"/>
              <a:t>Evolución precios unitarios medicamentos de alto costo vs indicadores socio-económicos</a:t>
            </a:r>
          </a:p>
        </p:txBody>
      </p:sp>
      <p:sp>
        <p:nvSpPr>
          <p:cNvPr id="3" name="Subtítulo 2"/>
          <p:cNvSpPr>
            <a:spLocks noGrp="1"/>
          </p:cNvSpPr>
          <p:nvPr>
            <p:ph type="subTitle" idx="1"/>
          </p:nvPr>
        </p:nvSpPr>
        <p:spPr>
          <a:xfrm>
            <a:off x="1305886" y="1484852"/>
            <a:ext cx="9144000" cy="1944148"/>
          </a:xfrm>
        </p:spPr>
        <p:txBody>
          <a:bodyPr/>
          <a:lstStyle/>
          <a:p>
            <a:r>
              <a:rPr lang="es-AR" dirty="0"/>
              <a:t>2023-2024</a:t>
            </a:r>
          </a:p>
          <a:p>
            <a:r>
              <a:rPr lang="es-AR" dirty="0" err="1"/>
              <a:t>Osecac</a:t>
            </a:r>
            <a:endParaRPr lang="es-AR" dirty="0"/>
          </a:p>
        </p:txBody>
      </p:sp>
    </p:spTree>
    <p:extLst>
      <p:ext uri="{BB962C8B-B14F-4D97-AF65-F5344CB8AC3E}">
        <p14:creationId xmlns:p14="http://schemas.microsoft.com/office/powerpoint/2010/main" val="1311050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964788" y="804333"/>
            <a:ext cx="3302412" cy="5249334"/>
          </a:xfrm>
        </p:spPr>
        <p:txBody>
          <a:bodyPr vert="horz" lIns="91440" tIns="45720" rIns="91440" bIns="45720" rtlCol="0" anchor="ctr">
            <a:normAutofit/>
          </a:bodyPr>
          <a:lstStyle/>
          <a:p>
            <a:pPr algn="r"/>
            <a:r>
              <a:rPr lang="en-US">
                <a:solidFill>
                  <a:srgbClr val="FFFFFF"/>
                </a:solidFill>
              </a:rPr>
              <a:t>Metodología</a:t>
            </a:r>
          </a:p>
        </p:txBody>
      </p:sp>
      <p:sp>
        <p:nvSpPr>
          <p:cNvPr id="5" name="CuadroTexto 4"/>
          <p:cNvSpPr txBox="1"/>
          <p:nvPr/>
        </p:nvSpPr>
        <p:spPr>
          <a:xfrm>
            <a:off x="5109882" y="804333"/>
            <a:ext cx="6147169" cy="5249334"/>
          </a:xfrm>
          <a:prstGeom prst="rect">
            <a:avLst/>
          </a:prstGeom>
        </p:spPr>
        <p:txBody>
          <a:bodyPr vert="horz" lIns="45720" tIns="45720" rIns="45720" bIns="45720" rtlCol="0" anchor="ctr">
            <a:normAutofit/>
          </a:bodyPr>
          <a:lstStyle/>
          <a:p>
            <a:pPr marL="285750" indent="-285750" defTabSz="914400">
              <a:lnSpc>
                <a:spcPct val="90000"/>
              </a:lnSpc>
              <a:spcAft>
                <a:spcPts val="600"/>
              </a:spcAft>
              <a:buClr>
                <a:schemeClr val="accent2"/>
              </a:buClr>
              <a:buFont typeface="Arial" panose="020B0604020202020204" pitchFamily="34" charset="0"/>
              <a:buChar char="•"/>
            </a:pPr>
            <a:r>
              <a:rPr lang="en-US" dirty="0" err="1"/>
              <a:t>Precio</a:t>
            </a:r>
            <a:r>
              <a:rPr lang="en-US" dirty="0"/>
              <a:t> </a:t>
            </a:r>
            <a:r>
              <a:rPr lang="en-US" dirty="0" err="1"/>
              <a:t>unitario</a:t>
            </a:r>
            <a:r>
              <a:rPr lang="en-US" dirty="0"/>
              <a:t> </a:t>
            </a:r>
            <a:r>
              <a:rPr lang="en-US" dirty="0" err="1"/>
              <a:t>pagado</a:t>
            </a:r>
            <a:r>
              <a:rPr lang="en-US" dirty="0"/>
              <a:t> </a:t>
            </a:r>
            <a:r>
              <a:rPr lang="en-US" dirty="0" err="1"/>
              <a:t>mensualmente</a:t>
            </a:r>
            <a:r>
              <a:rPr lang="en-US" dirty="0"/>
              <a:t> (base 100 </a:t>
            </a:r>
            <a:r>
              <a:rPr lang="en-US" dirty="0" err="1"/>
              <a:t>octubre</a:t>
            </a:r>
            <a:r>
              <a:rPr lang="en-US" dirty="0"/>
              <a:t> 2023 a </a:t>
            </a:r>
            <a:r>
              <a:rPr lang="en-US" dirty="0" err="1"/>
              <a:t>agosto</a:t>
            </a:r>
            <a:r>
              <a:rPr lang="en-US" dirty="0"/>
              <a:t> 2024)</a:t>
            </a:r>
          </a:p>
          <a:p>
            <a:pPr marL="285750" indent="-285750" defTabSz="914400">
              <a:lnSpc>
                <a:spcPct val="90000"/>
              </a:lnSpc>
              <a:spcAft>
                <a:spcPts val="600"/>
              </a:spcAft>
              <a:buClr>
                <a:schemeClr val="accent2"/>
              </a:buClr>
              <a:buFont typeface="Arial" panose="020B0604020202020204" pitchFamily="34" charset="0"/>
              <a:buChar char="•"/>
            </a:pPr>
            <a:r>
              <a:rPr lang="en-US" dirty="0" err="1"/>
              <a:t>Evolución</a:t>
            </a:r>
            <a:r>
              <a:rPr lang="en-US" dirty="0"/>
              <a:t> </a:t>
            </a:r>
            <a:r>
              <a:rPr lang="en-US" dirty="0" err="1"/>
              <a:t>indicadores</a:t>
            </a:r>
            <a:r>
              <a:rPr lang="en-US" dirty="0"/>
              <a:t> </a:t>
            </a:r>
            <a:r>
              <a:rPr lang="en-US" dirty="0" err="1"/>
              <a:t>económicos</a:t>
            </a:r>
            <a:endParaRPr lang="en-US" dirty="0"/>
          </a:p>
          <a:p>
            <a:pPr marL="742950" lvl="1" indent="-285750" defTabSz="914400">
              <a:lnSpc>
                <a:spcPct val="90000"/>
              </a:lnSpc>
              <a:spcAft>
                <a:spcPts val="600"/>
              </a:spcAft>
              <a:buClr>
                <a:schemeClr val="accent2"/>
              </a:buClr>
              <a:buFont typeface="Arial" panose="020B0604020202020204" pitchFamily="34" charset="0"/>
              <a:buChar char="•"/>
            </a:pPr>
            <a:r>
              <a:rPr lang="en-US" dirty="0"/>
              <a:t>IPC general </a:t>
            </a:r>
            <a:r>
              <a:rPr lang="en-US" dirty="0" err="1"/>
              <a:t>mensual</a:t>
            </a:r>
            <a:endParaRPr lang="en-US" dirty="0"/>
          </a:p>
          <a:p>
            <a:pPr marL="742950" lvl="1" indent="-285750" defTabSz="914400">
              <a:lnSpc>
                <a:spcPct val="90000"/>
              </a:lnSpc>
              <a:spcAft>
                <a:spcPts val="600"/>
              </a:spcAft>
              <a:buClr>
                <a:schemeClr val="accent2"/>
              </a:buClr>
              <a:buFont typeface="Arial" panose="020B0604020202020204" pitchFamily="34" charset="0"/>
              <a:buChar char="•"/>
            </a:pPr>
            <a:r>
              <a:rPr lang="en-US" dirty="0"/>
              <a:t>Haber </a:t>
            </a:r>
            <a:r>
              <a:rPr lang="en-US" dirty="0" err="1"/>
              <a:t>jubilatorio</a:t>
            </a:r>
            <a:r>
              <a:rPr lang="en-US" dirty="0"/>
              <a:t> </a:t>
            </a:r>
            <a:r>
              <a:rPr lang="en-US" dirty="0" err="1"/>
              <a:t>mínimo</a:t>
            </a:r>
            <a:endParaRPr lang="en-US" dirty="0"/>
          </a:p>
          <a:p>
            <a:pPr marL="742950" lvl="1" indent="-285750" defTabSz="914400">
              <a:lnSpc>
                <a:spcPct val="90000"/>
              </a:lnSpc>
              <a:spcAft>
                <a:spcPts val="600"/>
              </a:spcAft>
              <a:buClr>
                <a:schemeClr val="accent2"/>
              </a:buClr>
              <a:buFont typeface="Arial" panose="020B0604020202020204" pitchFamily="34" charset="0"/>
              <a:buChar char="•"/>
            </a:pPr>
            <a:r>
              <a:rPr lang="en-US" dirty="0" err="1"/>
              <a:t>Monotributo</a:t>
            </a:r>
            <a:r>
              <a:rPr lang="en-US" dirty="0"/>
              <a:t> social</a:t>
            </a:r>
          </a:p>
          <a:p>
            <a:pPr marL="742950" lvl="1" indent="-285750" defTabSz="914400">
              <a:lnSpc>
                <a:spcPct val="90000"/>
              </a:lnSpc>
              <a:spcAft>
                <a:spcPts val="600"/>
              </a:spcAft>
              <a:buClr>
                <a:schemeClr val="accent2"/>
              </a:buClr>
              <a:buFont typeface="Arial" panose="020B0604020202020204" pitchFamily="34" charset="0"/>
              <a:buChar char="•"/>
            </a:pPr>
            <a:r>
              <a:rPr lang="en-US" dirty="0" err="1"/>
              <a:t>Cotización</a:t>
            </a:r>
            <a:r>
              <a:rPr lang="en-US" dirty="0"/>
              <a:t> </a:t>
            </a:r>
            <a:r>
              <a:rPr lang="en-US" dirty="0" err="1"/>
              <a:t>dólar</a:t>
            </a:r>
            <a:r>
              <a:rPr lang="en-US" dirty="0"/>
              <a:t> blue</a:t>
            </a:r>
          </a:p>
          <a:p>
            <a:pPr marL="742950" lvl="1" indent="-285750" defTabSz="914400">
              <a:lnSpc>
                <a:spcPct val="90000"/>
              </a:lnSpc>
              <a:spcAft>
                <a:spcPts val="600"/>
              </a:spcAft>
              <a:buClr>
                <a:schemeClr val="accent2"/>
              </a:buClr>
              <a:buFont typeface="Arial" panose="020B0604020202020204" pitchFamily="34" charset="0"/>
              <a:buChar char="•"/>
            </a:pPr>
            <a:r>
              <a:rPr lang="en-US" dirty="0" err="1"/>
              <a:t>Ripte</a:t>
            </a:r>
            <a:endParaRPr lang="en-US" dirty="0"/>
          </a:p>
          <a:p>
            <a:pPr marL="742950" lvl="1" indent="-285750" defTabSz="914400">
              <a:lnSpc>
                <a:spcPct val="90000"/>
              </a:lnSpc>
              <a:spcAft>
                <a:spcPts val="600"/>
              </a:spcAft>
              <a:buClr>
                <a:schemeClr val="accent2"/>
              </a:buClr>
              <a:buFont typeface="Arial" panose="020B0604020202020204" pitchFamily="34" charset="0"/>
              <a:buChar char="•"/>
            </a:pPr>
            <a:r>
              <a:rPr lang="en-US" dirty="0" err="1"/>
              <a:t>Aumento</a:t>
            </a:r>
            <a:r>
              <a:rPr lang="en-US" dirty="0"/>
              <a:t> </a:t>
            </a:r>
            <a:r>
              <a:rPr lang="en-US" dirty="0" err="1"/>
              <a:t>prepagos</a:t>
            </a:r>
            <a:endParaRPr lang="en-US" dirty="0"/>
          </a:p>
          <a:p>
            <a:pPr marL="285750" indent="-285750" defTabSz="914400">
              <a:lnSpc>
                <a:spcPct val="90000"/>
              </a:lnSpc>
              <a:spcAft>
                <a:spcPts val="600"/>
              </a:spcAft>
              <a:buClr>
                <a:schemeClr val="accent2"/>
              </a:buClr>
              <a:buFont typeface="Arial" panose="020B0604020202020204" pitchFamily="34" charset="0"/>
              <a:buChar char="•"/>
            </a:pPr>
            <a:endParaRPr lang="en-US" dirty="0"/>
          </a:p>
        </p:txBody>
      </p:sp>
    </p:spTree>
    <p:extLst>
      <p:ext uri="{BB962C8B-B14F-4D97-AF65-F5344CB8AC3E}">
        <p14:creationId xmlns:p14="http://schemas.microsoft.com/office/powerpoint/2010/main" val="164950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Belimumab 2023-2024</a:t>
            </a:r>
          </a:p>
        </p:txBody>
      </p:sp>
      <p:cxnSp>
        <p:nvCxnSpPr>
          <p:cNvPr id="18" name="Straight Connector 17">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786098089"/>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1160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dirty="0">
                <a:solidFill>
                  <a:srgbClr val="FFFFFF"/>
                </a:solidFill>
              </a:rPr>
              <a:t>Belimumab 2024-2025 </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2870859927"/>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19526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Brentuximab 2023-2024</a:t>
            </a:r>
          </a:p>
        </p:txBody>
      </p:sp>
      <p:cxnSp>
        <p:nvCxnSpPr>
          <p:cNvPr id="18" name="Straight Connector 17">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2477804295"/>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7131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dirty="0">
                <a:solidFill>
                  <a:srgbClr val="FFFFFF"/>
                </a:solidFill>
              </a:rPr>
              <a:t>Brentuximab 2024-2025 </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3760647264"/>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3240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25" name="Straight Connector 24">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DNASA 2023-2024</a:t>
            </a:r>
          </a:p>
        </p:txBody>
      </p:sp>
      <p:cxnSp>
        <p:nvCxnSpPr>
          <p:cNvPr id="31" name="Straight Connector 30">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3722692274"/>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5343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DNASA 2024-2025</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3231003199"/>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0867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Imatinib 2023-2024</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1376531900"/>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7559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Imatinib 2024-2025</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456745137"/>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1766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Isatuximab 2024-2025</a:t>
            </a:r>
          </a:p>
        </p:txBody>
      </p:sp>
      <p:cxnSp>
        <p:nvCxnSpPr>
          <p:cNvPr id="18" name="Straight Connector 17">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3804852874"/>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176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3" name="Straight Connector 12">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Pembrolizumab 2023-2024</a:t>
            </a:r>
          </a:p>
        </p:txBody>
      </p:sp>
      <p:cxnSp>
        <p:nvCxnSpPr>
          <p:cNvPr id="19" name="Straight Connector 18">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Gráfico 5"/>
          <p:cNvGraphicFramePr>
            <a:graphicFrameLocks/>
          </p:cNvGraphicFramePr>
          <p:nvPr>
            <p:extLst>
              <p:ext uri="{D42A27DB-BD31-4B8C-83A1-F6EECF244321}">
                <p14:modId xmlns:p14="http://schemas.microsoft.com/office/powerpoint/2010/main" val="914535427"/>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7477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3" name="Straight Connector 12">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Pembrolizumab 2024-2025</a:t>
            </a:r>
          </a:p>
        </p:txBody>
      </p:sp>
      <p:cxnSp>
        <p:nvCxnSpPr>
          <p:cNvPr id="19" name="Straight Connector 18">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Gráfico 5"/>
          <p:cNvGraphicFramePr>
            <a:graphicFrameLocks/>
          </p:cNvGraphicFramePr>
          <p:nvPr>
            <p:extLst>
              <p:ext uri="{D42A27DB-BD31-4B8C-83A1-F6EECF244321}">
                <p14:modId xmlns:p14="http://schemas.microsoft.com/office/powerpoint/2010/main" val="3018035816"/>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631879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Pertuzumab 2023-2024</a:t>
            </a:r>
          </a:p>
        </p:txBody>
      </p:sp>
      <p:cxnSp>
        <p:nvCxnSpPr>
          <p:cNvPr id="18" name="Straight Connector 17">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4168546383"/>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0365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Pertuzumab 2024-2025</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3846042972"/>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36670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Tocilizumab 2023-2024</a:t>
            </a:r>
          </a:p>
        </p:txBody>
      </p:sp>
      <p:cxnSp>
        <p:nvCxnSpPr>
          <p:cNvPr id="18" name="Straight Connector 17">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530690731"/>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73907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Tocilizumab 2024-2025</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1869211261"/>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86290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5F40173-F096-49CC-A730-A2DF1F04E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06CEF0B-5733-482C-9868-4C57AF79D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Triptorelina 2023-2024</a:t>
            </a:r>
          </a:p>
        </p:txBody>
      </p:sp>
      <p:cxnSp>
        <p:nvCxnSpPr>
          <p:cNvPr id="18" name="Straight Connector 17">
            <a:extLst>
              <a:ext uri="{FF2B5EF4-FFF2-40B4-BE49-F238E27FC236}">
                <a16:creationId xmlns:a16="http://schemas.microsoft.com/office/drawing/2014/main" id="{FC5D3B4D-9BAC-482B-A34B-01BB35CB5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2034724972"/>
              </p:ext>
            </p:extLst>
          </p:nvPr>
        </p:nvGraphicFramePr>
        <p:xfrm>
          <a:off x="6096000" y="640080"/>
          <a:ext cx="5459470" cy="5578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4049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FD12A5BA-B063-4B33-AB08-86CF7D23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12" name="Straight Connector 11">
            <a:extLst>
              <a:ext uri="{FF2B5EF4-FFF2-40B4-BE49-F238E27FC236}">
                <a16:creationId xmlns:a16="http://schemas.microsoft.com/office/drawing/2014/main" id="{07DFAF29-6BD8-4A93-A292-D6A8C6EFB5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Triptorelina 2024-2025</a:t>
            </a:r>
          </a:p>
        </p:txBody>
      </p:sp>
      <p:cxnSp>
        <p:nvCxnSpPr>
          <p:cNvPr id="18" name="Straight Connector 17">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Gráfico 4"/>
          <p:cNvGraphicFramePr>
            <a:graphicFrameLocks/>
          </p:cNvGraphicFramePr>
          <p:nvPr>
            <p:extLst>
              <p:ext uri="{D42A27DB-BD31-4B8C-83A1-F6EECF244321}">
                <p14:modId xmlns:p14="http://schemas.microsoft.com/office/powerpoint/2010/main" val="794775188"/>
              </p:ext>
            </p:extLst>
          </p:nvPr>
        </p:nvGraphicFramePr>
        <p:xfrm>
          <a:off x="634276" y="640080"/>
          <a:ext cx="10917644" cy="3306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8260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Gráfico&#10;&#10;El contenido generado por IA puede ser incorrecto.">
            <a:extLst>
              <a:ext uri="{FF2B5EF4-FFF2-40B4-BE49-F238E27FC236}">
                <a16:creationId xmlns:a16="http://schemas.microsoft.com/office/drawing/2014/main" id="{0A73CC91-46E8-8097-7EFB-578421C10C7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5009" y="595663"/>
            <a:ext cx="9471171" cy="5581300"/>
          </a:xfrm>
        </p:spPr>
      </p:pic>
    </p:spTree>
    <p:extLst>
      <p:ext uri="{BB962C8B-B14F-4D97-AF65-F5344CB8AC3E}">
        <p14:creationId xmlns:p14="http://schemas.microsoft.com/office/powerpoint/2010/main" val="1726124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Gráfico&#10;&#10;El contenido generado por IA puede ser incorrecto.">
            <a:extLst>
              <a:ext uri="{FF2B5EF4-FFF2-40B4-BE49-F238E27FC236}">
                <a16:creationId xmlns:a16="http://schemas.microsoft.com/office/drawing/2014/main" id="{587F2150-0190-AE52-7DCA-DC72AC8AFF1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25462" y="587229"/>
            <a:ext cx="9261444" cy="5589734"/>
          </a:xfrm>
        </p:spPr>
      </p:pic>
    </p:spTree>
    <p:extLst>
      <p:ext uri="{BB962C8B-B14F-4D97-AF65-F5344CB8AC3E}">
        <p14:creationId xmlns:p14="http://schemas.microsoft.com/office/powerpoint/2010/main" val="34474195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uadroTexto 4">
            <a:extLst>
              <a:ext uri="{FF2B5EF4-FFF2-40B4-BE49-F238E27FC236}">
                <a16:creationId xmlns:a16="http://schemas.microsoft.com/office/drawing/2014/main" id="{82EB69D4-7F6A-5D92-5A23-2D373EA4C58F}"/>
              </a:ext>
            </a:extLst>
          </p:cNvPr>
          <p:cNvGraphicFramePr/>
          <p:nvPr>
            <p:extLst>
              <p:ext uri="{D42A27DB-BD31-4B8C-83A1-F6EECF244321}">
                <p14:modId xmlns:p14="http://schemas.microsoft.com/office/powerpoint/2010/main" val="1143787516"/>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8957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695245-44E3-4A14-900A-D06036644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3BCB405F-1A9E-4DDE-64DA-BAF292592F88}"/>
              </a:ext>
            </a:extLst>
          </p:cNvPr>
          <p:cNvSpPr>
            <a:spLocks noChangeArrowheads="1"/>
          </p:cNvSpPr>
          <p:nvPr/>
        </p:nvSpPr>
        <p:spPr bwMode="auto">
          <a:xfrm>
            <a:off x="643468" y="643467"/>
            <a:ext cx="3415612" cy="557106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defTabSz="914400" fontAlgn="base">
              <a:lnSpc>
                <a:spcPct val="80000"/>
              </a:lnSpc>
              <a:spcBef>
                <a:spcPct val="0"/>
              </a:spcBef>
              <a:spcAft>
                <a:spcPts val="600"/>
              </a:spcAft>
              <a:buClrTx/>
              <a:buSzTx/>
              <a:tabLst/>
            </a:pPr>
            <a:r>
              <a:rPr kumimoji="0" lang="en-US" altLang="es-AR" sz="4600" b="1" i="0" u="none" strike="noStrike" cap="all" spc="100" normalizeH="0" dirty="0">
                <a:ln>
                  <a:noFill/>
                </a:ln>
                <a:solidFill>
                  <a:srgbClr val="FFFFFF"/>
                </a:solidFill>
                <a:effectLst/>
                <a:latin typeface="+mj-lt"/>
                <a:ea typeface="+mj-ea"/>
                <a:cs typeface="+mj-cs"/>
              </a:rPr>
              <a:t>¿</a:t>
            </a:r>
            <a:r>
              <a:rPr kumimoji="0" lang="en-US" altLang="es-AR" sz="4600" b="1" i="0" u="none" strike="noStrike" cap="all" spc="100" normalizeH="0" dirty="0" err="1">
                <a:ln>
                  <a:noFill/>
                </a:ln>
                <a:solidFill>
                  <a:srgbClr val="FFFFFF"/>
                </a:solidFill>
                <a:effectLst/>
                <a:latin typeface="+mj-lt"/>
                <a:ea typeface="+mj-ea"/>
                <a:cs typeface="+mj-cs"/>
              </a:rPr>
              <a:t>Cuántas</a:t>
            </a:r>
            <a:r>
              <a:rPr kumimoji="0" lang="en-US" altLang="es-AR" sz="4600" b="1" i="0" u="none" strike="noStrike" cap="all" spc="100" normalizeH="0" dirty="0">
                <a:ln>
                  <a:noFill/>
                </a:ln>
                <a:solidFill>
                  <a:srgbClr val="FFFFFF"/>
                </a:solidFill>
                <a:effectLst/>
                <a:latin typeface="+mj-lt"/>
                <a:ea typeface="+mj-ea"/>
                <a:cs typeface="+mj-cs"/>
              </a:rPr>
              <a:t> </a:t>
            </a:r>
            <a:r>
              <a:rPr kumimoji="0" lang="en-US" altLang="es-AR" sz="4600" b="1" i="0" u="none" strike="noStrike" cap="all" spc="100" normalizeH="0" dirty="0" err="1">
                <a:ln>
                  <a:noFill/>
                </a:ln>
                <a:solidFill>
                  <a:srgbClr val="FFFFFF"/>
                </a:solidFill>
                <a:effectLst/>
                <a:latin typeface="+mj-lt"/>
                <a:ea typeface="+mj-ea"/>
                <a:cs typeface="+mj-cs"/>
              </a:rPr>
              <a:t>cajas</a:t>
            </a:r>
            <a:r>
              <a:rPr kumimoji="0" lang="en-US" altLang="es-AR" sz="4600" b="1" i="0" u="none" strike="noStrike" cap="all" spc="100" normalizeH="0" dirty="0">
                <a:ln>
                  <a:noFill/>
                </a:ln>
                <a:solidFill>
                  <a:srgbClr val="FFFFFF"/>
                </a:solidFill>
                <a:effectLst/>
                <a:latin typeface="+mj-lt"/>
                <a:ea typeface="+mj-ea"/>
                <a:cs typeface="+mj-cs"/>
              </a:rPr>
              <a:t> se </a:t>
            </a:r>
            <a:r>
              <a:rPr kumimoji="0" lang="en-US" altLang="es-AR" sz="4600" b="1" i="0" u="none" strike="noStrike" cap="all" spc="100" normalizeH="0" dirty="0" err="1">
                <a:ln>
                  <a:noFill/>
                </a:ln>
                <a:solidFill>
                  <a:srgbClr val="FFFFFF"/>
                </a:solidFill>
                <a:effectLst/>
                <a:latin typeface="+mj-lt"/>
                <a:ea typeface="+mj-ea"/>
                <a:cs typeface="+mj-cs"/>
              </a:rPr>
              <a:t>podían</a:t>
            </a:r>
            <a:r>
              <a:rPr kumimoji="0" lang="en-US" altLang="es-AR" sz="4600" b="1" i="0" u="none" strike="noStrike" cap="all" spc="100" normalizeH="0" dirty="0">
                <a:ln>
                  <a:noFill/>
                </a:ln>
                <a:solidFill>
                  <a:srgbClr val="FFFFFF"/>
                </a:solidFill>
                <a:effectLst/>
                <a:latin typeface="+mj-lt"/>
                <a:ea typeface="+mj-ea"/>
                <a:cs typeface="+mj-cs"/>
              </a:rPr>
              <a:t>/</a:t>
            </a:r>
          </a:p>
          <a:p>
            <a:pPr marL="0" marR="0" lvl="0" indent="0" defTabSz="914400" fontAlgn="base">
              <a:lnSpc>
                <a:spcPct val="80000"/>
              </a:lnSpc>
              <a:spcBef>
                <a:spcPct val="0"/>
              </a:spcBef>
              <a:spcAft>
                <a:spcPts val="600"/>
              </a:spcAft>
              <a:buClrTx/>
              <a:buSzTx/>
              <a:tabLst/>
            </a:pPr>
            <a:r>
              <a:rPr kumimoji="0" lang="en-US" altLang="es-AR" sz="4600" b="1" i="0" u="none" strike="noStrike" cap="all" spc="100" normalizeH="0" dirty="0" err="1">
                <a:ln>
                  <a:noFill/>
                </a:ln>
                <a:solidFill>
                  <a:srgbClr val="FFFFFF"/>
                </a:solidFill>
                <a:effectLst/>
                <a:latin typeface="+mj-lt"/>
                <a:ea typeface="+mj-ea"/>
                <a:cs typeface="+mj-cs"/>
              </a:rPr>
              <a:t>pueden</a:t>
            </a:r>
            <a:r>
              <a:rPr kumimoji="0" lang="en-US" altLang="es-AR" sz="4600" b="1" i="0" u="none" strike="noStrike" cap="all" spc="100" normalizeH="0" dirty="0">
                <a:ln>
                  <a:noFill/>
                </a:ln>
                <a:solidFill>
                  <a:srgbClr val="FFFFFF"/>
                </a:solidFill>
                <a:effectLst/>
                <a:latin typeface="+mj-lt"/>
                <a:ea typeface="+mj-ea"/>
                <a:cs typeface="+mj-cs"/>
              </a:rPr>
              <a:t> </a:t>
            </a:r>
            <a:r>
              <a:rPr kumimoji="0" lang="en-US" altLang="es-AR" sz="4600" b="1" i="0" u="none" strike="noStrike" cap="all" spc="100" normalizeH="0" dirty="0" err="1">
                <a:ln>
                  <a:noFill/>
                </a:ln>
                <a:solidFill>
                  <a:srgbClr val="FFFFFF"/>
                </a:solidFill>
                <a:effectLst/>
                <a:latin typeface="+mj-lt"/>
                <a:ea typeface="+mj-ea"/>
                <a:cs typeface="+mj-cs"/>
              </a:rPr>
              <a:t>comprar</a:t>
            </a:r>
            <a:r>
              <a:rPr kumimoji="0" lang="en-US" altLang="es-AR" sz="4600" b="1" i="0" u="none" strike="noStrike" cap="all" spc="100" normalizeH="0" dirty="0">
                <a:ln>
                  <a:noFill/>
                </a:ln>
                <a:solidFill>
                  <a:srgbClr val="FFFFFF"/>
                </a:solidFill>
                <a:effectLst/>
                <a:latin typeface="+mj-lt"/>
                <a:ea typeface="+mj-ea"/>
                <a:cs typeface="+mj-cs"/>
              </a:rPr>
              <a:t> con la </a:t>
            </a:r>
            <a:r>
              <a:rPr kumimoji="0" lang="en-US" altLang="es-AR" sz="4600" b="1" i="0" u="none" strike="noStrike" cap="all" spc="100" normalizeH="0" dirty="0" err="1">
                <a:ln>
                  <a:noFill/>
                </a:ln>
                <a:solidFill>
                  <a:srgbClr val="FFFFFF"/>
                </a:solidFill>
                <a:effectLst/>
                <a:latin typeface="+mj-lt"/>
                <a:ea typeface="+mj-ea"/>
                <a:cs typeface="+mj-cs"/>
              </a:rPr>
              <a:t>cuota</a:t>
            </a:r>
            <a:r>
              <a:rPr kumimoji="0" lang="en-US" altLang="es-AR" sz="4600" b="1" i="0" u="none" strike="noStrike" cap="all" spc="100" normalizeH="0" dirty="0">
                <a:ln>
                  <a:noFill/>
                </a:ln>
                <a:solidFill>
                  <a:srgbClr val="FFFFFF"/>
                </a:solidFill>
                <a:effectLst/>
                <a:latin typeface="+mj-lt"/>
                <a:ea typeface="+mj-ea"/>
                <a:cs typeface="+mj-cs"/>
              </a:rPr>
              <a:t> de </a:t>
            </a:r>
            <a:r>
              <a:rPr kumimoji="0" lang="en-US" altLang="es-AR" sz="4600" b="1" i="0" u="none" strike="noStrike" cap="all" spc="100" normalizeH="0" dirty="0" err="1">
                <a:ln>
                  <a:noFill/>
                </a:ln>
                <a:solidFill>
                  <a:srgbClr val="FFFFFF"/>
                </a:solidFill>
                <a:effectLst/>
                <a:latin typeface="+mj-lt"/>
                <a:ea typeface="+mj-ea"/>
                <a:cs typeface="+mj-cs"/>
              </a:rPr>
              <a:t>obra</a:t>
            </a:r>
            <a:r>
              <a:rPr kumimoji="0" lang="en-US" altLang="es-AR" sz="4600" b="1" i="0" u="none" strike="noStrike" cap="all" spc="100" normalizeH="0" dirty="0">
                <a:ln>
                  <a:noFill/>
                </a:ln>
                <a:solidFill>
                  <a:srgbClr val="FFFFFF"/>
                </a:solidFill>
                <a:effectLst/>
                <a:latin typeface="+mj-lt"/>
                <a:ea typeface="+mj-ea"/>
                <a:cs typeface="+mj-cs"/>
              </a:rPr>
              <a:t> social?</a:t>
            </a:r>
            <a:endParaRPr kumimoji="0" lang="en-US" altLang="es-AR" sz="4600" b="0" i="0" u="none" strike="noStrike" cap="all" spc="100" normalizeH="0" dirty="0">
              <a:ln>
                <a:noFill/>
              </a:ln>
              <a:solidFill>
                <a:srgbClr val="FFFFFF"/>
              </a:solidFill>
              <a:effectLst/>
              <a:latin typeface="+mj-lt"/>
              <a:ea typeface="+mj-ea"/>
              <a:cs typeface="+mj-cs"/>
            </a:endParaRPr>
          </a:p>
        </p:txBody>
      </p:sp>
      <p:graphicFrame>
        <p:nvGraphicFramePr>
          <p:cNvPr id="4" name="Marcador de contenido 3">
            <a:extLst>
              <a:ext uri="{FF2B5EF4-FFF2-40B4-BE49-F238E27FC236}">
                <a16:creationId xmlns:a16="http://schemas.microsoft.com/office/drawing/2014/main" id="{90C00A48-D7D7-9A1B-AD5B-9C4FF4658603}"/>
              </a:ext>
            </a:extLst>
          </p:cNvPr>
          <p:cNvGraphicFramePr>
            <a:graphicFrameLocks noGrp="1"/>
          </p:cNvGraphicFramePr>
          <p:nvPr>
            <p:ph idx="1"/>
            <p:extLst>
              <p:ext uri="{D42A27DB-BD31-4B8C-83A1-F6EECF244321}">
                <p14:modId xmlns:p14="http://schemas.microsoft.com/office/powerpoint/2010/main" val="3698719894"/>
              </p:ext>
            </p:extLst>
          </p:nvPr>
        </p:nvGraphicFramePr>
        <p:xfrm>
          <a:off x="5603875" y="2151447"/>
          <a:ext cx="5641976" cy="2526534"/>
        </p:xfrm>
        <a:graphic>
          <a:graphicData uri="http://schemas.openxmlformats.org/drawingml/2006/table">
            <a:tbl>
              <a:tblPr firstRow="1" firstCol="1" bandRow="1">
                <a:tableStyleId>{5C22544A-7EE6-4342-B048-85BDC9FD1C3A}</a:tableStyleId>
              </a:tblPr>
              <a:tblGrid>
                <a:gridCol w="2416140">
                  <a:extLst>
                    <a:ext uri="{9D8B030D-6E8A-4147-A177-3AD203B41FA5}">
                      <a16:colId xmlns:a16="http://schemas.microsoft.com/office/drawing/2014/main" val="2670908980"/>
                    </a:ext>
                  </a:extLst>
                </a:gridCol>
                <a:gridCol w="1504056">
                  <a:extLst>
                    <a:ext uri="{9D8B030D-6E8A-4147-A177-3AD203B41FA5}">
                      <a16:colId xmlns:a16="http://schemas.microsoft.com/office/drawing/2014/main" val="1706662835"/>
                    </a:ext>
                  </a:extLst>
                </a:gridCol>
                <a:gridCol w="1721780">
                  <a:extLst>
                    <a:ext uri="{9D8B030D-6E8A-4147-A177-3AD203B41FA5}">
                      <a16:colId xmlns:a16="http://schemas.microsoft.com/office/drawing/2014/main" val="1298479108"/>
                    </a:ext>
                  </a:extLst>
                </a:gridCol>
              </a:tblGrid>
              <a:tr h="812991">
                <a:tc>
                  <a:txBody>
                    <a:bodyPr/>
                    <a:lstStyle/>
                    <a:p>
                      <a:pPr algn="ctr">
                        <a:lnSpc>
                          <a:spcPct val="107000"/>
                        </a:lnSpc>
                        <a:spcAft>
                          <a:spcPts val="800"/>
                        </a:spcAft>
                        <a:buNone/>
                      </a:pPr>
                      <a:r>
                        <a:rPr lang="es-AR" sz="2200" kern="0">
                          <a:effectLst/>
                        </a:rPr>
                        <a:t>Producto</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2017 (con $419)</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2025 (con $19.299,96)</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extLst>
                  <a:ext uri="{0D108BD9-81ED-4DB2-BD59-A6C34878D82A}">
                    <a16:rowId xmlns:a16="http://schemas.microsoft.com/office/drawing/2014/main" val="2657993180"/>
                  </a:ext>
                </a:extLst>
              </a:tr>
              <a:tr h="450276">
                <a:tc>
                  <a:txBody>
                    <a:bodyPr/>
                    <a:lstStyle/>
                    <a:p>
                      <a:pPr>
                        <a:lnSpc>
                          <a:spcPct val="107000"/>
                        </a:lnSpc>
                        <a:spcAft>
                          <a:spcPts val="800"/>
                        </a:spcAft>
                        <a:buNone/>
                      </a:pPr>
                      <a:r>
                        <a:rPr lang="es-AR" sz="2200" kern="0">
                          <a:effectLst/>
                        </a:rPr>
                        <a:t>Lotrial 10 mg x30</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3,22 cajas</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2,11 cajas</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extLst>
                  <a:ext uri="{0D108BD9-81ED-4DB2-BD59-A6C34878D82A}">
                    <a16:rowId xmlns:a16="http://schemas.microsoft.com/office/drawing/2014/main" val="3673154546"/>
                  </a:ext>
                </a:extLst>
              </a:tr>
              <a:tr h="812991">
                <a:tc>
                  <a:txBody>
                    <a:bodyPr/>
                    <a:lstStyle/>
                    <a:p>
                      <a:pPr>
                        <a:lnSpc>
                          <a:spcPct val="107000"/>
                        </a:lnSpc>
                        <a:spcAft>
                          <a:spcPts val="800"/>
                        </a:spcAft>
                        <a:buNone/>
                      </a:pPr>
                      <a:r>
                        <a:rPr lang="es-AR" sz="2200" kern="0">
                          <a:effectLst/>
                        </a:rPr>
                        <a:t>Amoxidal 500 mg x21</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4,27 cajas</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2,07 cajas</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extLst>
                  <a:ext uri="{0D108BD9-81ED-4DB2-BD59-A6C34878D82A}">
                    <a16:rowId xmlns:a16="http://schemas.microsoft.com/office/drawing/2014/main" val="2953707359"/>
                  </a:ext>
                </a:extLst>
              </a:tr>
              <a:tr h="450276">
                <a:tc>
                  <a:txBody>
                    <a:bodyPr/>
                    <a:lstStyle/>
                    <a:p>
                      <a:pPr>
                        <a:lnSpc>
                          <a:spcPct val="107000"/>
                        </a:lnSpc>
                        <a:spcAft>
                          <a:spcPts val="800"/>
                        </a:spcAft>
                        <a:buNone/>
                      </a:pPr>
                      <a:r>
                        <a:rPr lang="es-AR" sz="2200" kern="0">
                          <a:effectLst/>
                        </a:rPr>
                        <a:t>Lipitor 10 mg x30</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0,73 cajas</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tc>
                  <a:txBody>
                    <a:bodyPr/>
                    <a:lstStyle/>
                    <a:p>
                      <a:pPr algn="r">
                        <a:lnSpc>
                          <a:spcPct val="107000"/>
                        </a:lnSpc>
                        <a:spcAft>
                          <a:spcPts val="800"/>
                        </a:spcAft>
                        <a:buNone/>
                      </a:pPr>
                      <a:r>
                        <a:rPr lang="es-AR" sz="2200" kern="0">
                          <a:effectLst/>
                        </a:rPr>
                        <a:t>0,54 cajas</a:t>
                      </a:r>
                      <a:endParaRPr lang="es-AR" sz="2000" kern="100">
                        <a:effectLst/>
                        <a:latin typeface="Aptos" panose="020B0004020202020204" pitchFamily="34" charset="0"/>
                        <a:ea typeface="Aptos" panose="020B0004020202020204" pitchFamily="34" charset="0"/>
                        <a:cs typeface="Times New Roman" panose="02020603050405020304" pitchFamily="18" charset="0"/>
                      </a:endParaRPr>
                    </a:p>
                  </a:txBody>
                  <a:tcPr marL="17653" marR="17653" marT="17653" marB="17653" anchor="ctr"/>
                </a:tc>
                <a:extLst>
                  <a:ext uri="{0D108BD9-81ED-4DB2-BD59-A6C34878D82A}">
                    <a16:rowId xmlns:a16="http://schemas.microsoft.com/office/drawing/2014/main" val="793481121"/>
                  </a:ext>
                </a:extLst>
              </a:tr>
            </a:tbl>
          </a:graphicData>
        </a:graphic>
      </p:graphicFrame>
    </p:spTree>
    <p:extLst>
      <p:ext uri="{BB962C8B-B14F-4D97-AF65-F5344CB8AC3E}">
        <p14:creationId xmlns:p14="http://schemas.microsoft.com/office/powerpoint/2010/main" val="35965350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3188AF3-9D4E-E840-F2DC-5432A0D4B254}"/>
              </a:ext>
            </a:extLst>
          </p:cNvPr>
          <p:cNvSpPr txBox="1"/>
          <p:nvPr/>
        </p:nvSpPr>
        <p:spPr>
          <a:xfrm>
            <a:off x="856859" y="735980"/>
            <a:ext cx="8018271" cy="4023360"/>
          </a:xfrm>
          <a:prstGeom prst="rect">
            <a:avLst/>
          </a:prstGeom>
        </p:spPr>
        <p:txBody>
          <a:bodyPr vert="horz" lIns="45720" tIns="45720" rIns="45720" bIns="45720" rtlCol="0">
            <a:noAutofit/>
          </a:bodyPr>
          <a:lstStyle/>
          <a:p>
            <a:pPr defTabSz="914400">
              <a:lnSpc>
                <a:spcPct val="90000"/>
              </a:lnSpc>
              <a:spcAft>
                <a:spcPts val="800"/>
              </a:spcAft>
              <a:buClr>
                <a:schemeClr val="accent2"/>
              </a:buClr>
              <a:buNone/>
            </a:pPr>
            <a:r>
              <a:rPr lang="en-US" sz="2400" b="1" dirty="0" err="1">
                <a:effectLst/>
              </a:rPr>
              <a:t>Nórdicos</a:t>
            </a:r>
            <a:r>
              <a:rPr lang="en-US" sz="2400" b="1" dirty="0">
                <a:effectLst/>
              </a:rPr>
              <a:t> (</a:t>
            </a:r>
            <a:r>
              <a:rPr lang="en-US" sz="2400" b="1" dirty="0" err="1">
                <a:effectLst/>
              </a:rPr>
              <a:t>Noruega</a:t>
            </a:r>
            <a:r>
              <a:rPr lang="en-US" sz="2400" b="1" dirty="0">
                <a:effectLst/>
              </a:rPr>
              <a:t>/Dinamarca)</a:t>
            </a:r>
            <a:br>
              <a:rPr lang="en-US" sz="2400" dirty="0">
                <a:effectLst/>
              </a:rPr>
            </a:br>
            <a:r>
              <a:rPr lang="en-US" sz="2400" dirty="0" err="1">
                <a:effectLst/>
              </a:rPr>
              <a:t>Licitación</a:t>
            </a:r>
            <a:r>
              <a:rPr lang="en-US" sz="2400" dirty="0">
                <a:effectLst/>
              </a:rPr>
              <a:t> </a:t>
            </a:r>
            <a:r>
              <a:rPr lang="en-US" sz="2400" dirty="0" err="1">
                <a:effectLst/>
              </a:rPr>
              <a:t>nacional</a:t>
            </a:r>
            <a:r>
              <a:rPr lang="en-US" sz="2400" dirty="0">
                <a:effectLst/>
              </a:rPr>
              <a:t> “winner-takes-all”: </a:t>
            </a:r>
            <a:r>
              <a:rPr lang="en-US" sz="2400" dirty="0" err="1">
                <a:effectLst/>
              </a:rPr>
              <a:t>descuentos</a:t>
            </a:r>
            <a:r>
              <a:rPr lang="en-US" sz="2400" dirty="0">
                <a:effectLst/>
              </a:rPr>
              <a:t> de ~80–90% y </a:t>
            </a:r>
            <a:r>
              <a:rPr lang="en-US" sz="2400" b="1" dirty="0" err="1">
                <a:effectLst/>
              </a:rPr>
              <a:t>cambio</a:t>
            </a:r>
            <a:r>
              <a:rPr lang="en-US" sz="2400" b="1" dirty="0">
                <a:effectLst/>
              </a:rPr>
              <a:t> </a:t>
            </a:r>
            <a:r>
              <a:rPr lang="en-US" sz="2400" b="1" dirty="0" err="1">
                <a:effectLst/>
              </a:rPr>
              <a:t>forzoso</a:t>
            </a:r>
            <a:r>
              <a:rPr lang="en-US" sz="2400" dirty="0">
                <a:effectLst/>
              </a:rPr>
              <a:t> de </a:t>
            </a:r>
            <a:r>
              <a:rPr lang="en-US" sz="2400" dirty="0" err="1">
                <a:effectLst/>
              </a:rPr>
              <a:t>nuevos</a:t>
            </a:r>
            <a:r>
              <a:rPr lang="en-US" sz="2400" dirty="0">
                <a:effectLst/>
              </a:rPr>
              <a:t> y </a:t>
            </a:r>
            <a:r>
              <a:rPr lang="en-US" sz="2400" dirty="0" err="1">
                <a:effectLst/>
              </a:rPr>
              <a:t>estables</a:t>
            </a:r>
            <a:r>
              <a:rPr lang="en-US" sz="2400" dirty="0">
                <a:effectLst/>
              </a:rPr>
              <a:t>.</a:t>
            </a:r>
            <a:br>
              <a:rPr lang="en-US" sz="2400" dirty="0">
                <a:effectLst/>
              </a:rPr>
            </a:br>
            <a:r>
              <a:rPr lang="en-US" sz="2400" dirty="0" err="1">
                <a:effectLst/>
              </a:rPr>
              <a:t>Captura</a:t>
            </a:r>
            <a:r>
              <a:rPr lang="en-US" sz="2400" dirty="0">
                <a:effectLst/>
              </a:rPr>
              <a:t> &gt;90% del </a:t>
            </a:r>
            <a:r>
              <a:rPr lang="en-US" sz="2400" dirty="0" err="1">
                <a:effectLst/>
              </a:rPr>
              <a:t>volumen</a:t>
            </a:r>
            <a:r>
              <a:rPr lang="en-US" sz="2400" dirty="0">
                <a:effectLst/>
              </a:rPr>
              <a:t> </a:t>
            </a:r>
            <a:r>
              <a:rPr lang="en-US" sz="2400" dirty="0" err="1">
                <a:effectLst/>
              </a:rPr>
              <a:t>en</a:t>
            </a:r>
            <a:r>
              <a:rPr lang="en-US" sz="2400" dirty="0">
                <a:effectLst/>
              </a:rPr>
              <a:t> meses; </a:t>
            </a:r>
            <a:r>
              <a:rPr lang="en-US" sz="2400" dirty="0" err="1">
                <a:effectLst/>
              </a:rPr>
              <a:t>riesgo</a:t>
            </a:r>
            <a:r>
              <a:rPr lang="en-US" sz="2400" dirty="0">
                <a:effectLst/>
              </a:rPr>
              <a:t>: </a:t>
            </a:r>
            <a:r>
              <a:rPr lang="en-US" sz="2400" dirty="0" err="1">
                <a:effectLst/>
              </a:rPr>
              <a:t>dependencia</a:t>
            </a:r>
            <a:r>
              <a:rPr lang="en-US" sz="2400" dirty="0">
                <a:effectLst/>
              </a:rPr>
              <a:t> de 1 </a:t>
            </a:r>
            <a:r>
              <a:rPr lang="en-US" sz="2400" dirty="0" err="1">
                <a:effectLst/>
              </a:rPr>
              <a:t>proveedor</a:t>
            </a:r>
            <a:r>
              <a:rPr lang="en-US" sz="2400" dirty="0">
                <a:effectLst/>
              </a:rPr>
              <a:t> (</a:t>
            </a:r>
            <a:r>
              <a:rPr lang="en-US" sz="2400" dirty="0" err="1">
                <a:effectLst/>
              </a:rPr>
              <a:t>mitigar</a:t>
            </a:r>
            <a:r>
              <a:rPr lang="en-US" sz="2400" dirty="0">
                <a:effectLst/>
              </a:rPr>
              <a:t> con 2–3 </a:t>
            </a:r>
            <a:r>
              <a:rPr lang="en-US" sz="2400" dirty="0" err="1">
                <a:effectLst/>
              </a:rPr>
              <a:t>adjudicatarios</a:t>
            </a:r>
            <a:r>
              <a:rPr lang="en-US" sz="2400" dirty="0">
                <a:effectLst/>
              </a:rPr>
              <a:t>).</a:t>
            </a:r>
          </a:p>
          <a:p>
            <a:pPr defTabSz="914400">
              <a:lnSpc>
                <a:spcPct val="90000"/>
              </a:lnSpc>
              <a:spcAft>
                <a:spcPts val="800"/>
              </a:spcAft>
              <a:buClr>
                <a:schemeClr val="accent2"/>
              </a:buClr>
              <a:buNone/>
            </a:pPr>
            <a:r>
              <a:rPr lang="en-US" sz="2400" b="1" dirty="0">
                <a:effectLst/>
              </a:rPr>
              <a:t>Alemania (</a:t>
            </a:r>
            <a:r>
              <a:rPr lang="en-US" sz="2400" b="1" dirty="0" err="1">
                <a:effectLst/>
              </a:rPr>
              <a:t>más</a:t>
            </a:r>
            <a:r>
              <a:rPr lang="en-US" sz="2400" b="1" dirty="0">
                <a:effectLst/>
              </a:rPr>
              <a:t> </a:t>
            </a:r>
            <a:r>
              <a:rPr lang="en-US" sz="2400" b="1" dirty="0" err="1">
                <a:effectLst/>
              </a:rPr>
              <a:t>detalle</a:t>
            </a:r>
            <a:r>
              <a:rPr lang="en-US" sz="2400" b="1" dirty="0">
                <a:effectLst/>
              </a:rPr>
              <a:t>)</a:t>
            </a:r>
            <a:br>
              <a:rPr lang="en-US" sz="2400" dirty="0">
                <a:effectLst/>
              </a:rPr>
            </a:br>
            <a:r>
              <a:rPr lang="en-US" sz="2400" dirty="0" err="1">
                <a:effectLst/>
              </a:rPr>
              <a:t>Cuotas</a:t>
            </a:r>
            <a:r>
              <a:rPr lang="en-US" sz="2400" dirty="0">
                <a:effectLst/>
              </a:rPr>
              <a:t> </a:t>
            </a:r>
            <a:r>
              <a:rPr lang="en-US" sz="2400" dirty="0" err="1">
                <a:effectLst/>
              </a:rPr>
              <a:t>regionales</a:t>
            </a:r>
            <a:r>
              <a:rPr lang="en-US" sz="2400" dirty="0">
                <a:effectLst/>
              </a:rPr>
              <a:t> de </a:t>
            </a:r>
            <a:r>
              <a:rPr lang="en-US" sz="2400" dirty="0" err="1">
                <a:effectLst/>
              </a:rPr>
              <a:t>prescripción</a:t>
            </a:r>
            <a:r>
              <a:rPr lang="en-US" sz="2400" dirty="0">
                <a:effectLst/>
              </a:rPr>
              <a:t> (p. </a:t>
            </a:r>
            <a:r>
              <a:rPr lang="en-US" sz="2400" dirty="0" err="1">
                <a:effectLst/>
              </a:rPr>
              <a:t>ej</a:t>
            </a:r>
            <a:r>
              <a:rPr lang="en-US" sz="2400" dirty="0">
                <a:effectLst/>
              </a:rPr>
              <a:t>., ≥50–80% biosimilar </a:t>
            </a:r>
            <a:r>
              <a:rPr lang="en-US" sz="2400" dirty="0" err="1">
                <a:effectLst/>
              </a:rPr>
              <a:t>por</a:t>
            </a:r>
            <a:r>
              <a:rPr lang="en-US" sz="2400" dirty="0">
                <a:effectLst/>
              </a:rPr>
              <a:t> </a:t>
            </a:r>
            <a:r>
              <a:rPr lang="en-US" sz="2400" dirty="0" err="1">
                <a:effectLst/>
              </a:rPr>
              <a:t>molécula</a:t>
            </a:r>
            <a:r>
              <a:rPr lang="en-US" sz="2400" dirty="0">
                <a:effectLst/>
              </a:rPr>
              <a:t>) + </a:t>
            </a:r>
            <a:r>
              <a:rPr lang="en-US" sz="2400" dirty="0" err="1">
                <a:effectLst/>
              </a:rPr>
              <a:t>auditoría</a:t>
            </a:r>
            <a:r>
              <a:rPr lang="en-US" sz="2400" dirty="0">
                <a:effectLst/>
              </a:rPr>
              <a:t> </a:t>
            </a:r>
            <a:r>
              <a:rPr lang="en-US" sz="2400" dirty="0" err="1">
                <a:effectLst/>
              </a:rPr>
              <a:t>presupuestaria</a:t>
            </a:r>
            <a:r>
              <a:rPr lang="en-US" sz="2400" dirty="0">
                <a:effectLst/>
              </a:rPr>
              <a:t>.</a:t>
            </a:r>
            <a:br>
              <a:rPr lang="en-US" sz="2400" dirty="0">
                <a:effectLst/>
              </a:rPr>
            </a:br>
            <a:r>
              <a:rPr lang="en-US" sz="2400" dirty="0">
                <a:effectLst/>
              </a:rPr>
              <a:t>“</a:t>
            </a:r>
            <a:r>
              <a:rPr lang="en-US" sz="2400" dirty="0" err="1">
                <a:effectLst/>
              </a:rPr>
              <a:t>Sustitución</a:t>
            </a:r>
            <a:r>
              <a:rPr lang="en-US" sz="2400" dirty="0">
                <a:effectLst/>
              </a:rPr>
              <a:t> </a:t>
            </a:r>
            <a:r>
              <a:rPr lang="en-US" sz="2400" dirty="0" err="1">
                <a:effectLst/>
              </a:rPr>
              <a:t>aut</a:t>
            </a:r>
            <a:r>
              <a:rPr lang="en-US" sz="2400" dirty="0">
                <a:effectLst/>
              </a:rPr>
              <a:t> idem” </a:t>
            </a:r>
            <a:r>
              <a:rPr lang="en-US" sz="2400" dirty="0" err="1">
                <a:effectLst/>
              </a:rPr>
              <a:t>en</a:t>
            </a:r>
            <a:r>
              <a:rPr lang="en-US" sz="2400" dirty="0">
                <a:effectLst/>
              </a:rPr>
              <a:t> </a:t>
            </a:r>
            <a:r>
              <a:rPr lang="en-US" sz="2400" dirty="0" err="1">
                <a:effectLst/>
              </a:rPr>
              <a:t>farmacia</a:t>
            </a:r>
            <a:r>
              <a:rPr lang="en-US" sz="2400" dirty="0">
                <a:effectLst/>
              </a:rPr>
              <a:t> </a:t>
            </a:r>
            <a:r>
              <a:rPr lang="en-US" sz="2400" dirty="0" err="1">
                <a:effectLst/>
              </a:rPr>
              <a:t>cuando</a:t>
            </a:r>
            <a:r>
              <a:rPr lang="en-US" sz="2400" dirty="0">
                <a:effectLst/>
              </a:rPr>
              <a:t> hay </a:t>
            </a:r>
            <a:r>
              <a:rPr lang="en-US" sz="2400" dirty="0" err="1">
                <a:effectLst/>
              </a:rPr>
              <a:t>lista</a:t>
            </a:r>
            <a:r>
              <a:rPr lang="en-US" sz="2400" dirty="0">
                <a:effectLst/>
              </a:rPr>
              <a:t> de </a:t>
            </a:r>
            <a:r>
              <a:rPr lang="en-US" sz="2400" dirty="0" err="1">
                <a:effectLst/>
              </a:rPr>
              <a:t>intercambiables</a:t>
            </a:r>
            <a:r>
              <a:rPr lang="en-US" sz="2400" dirty="0">
                <a:effectLst/>
              </a:rPr>
              <a:t>; </a:t>
            </a:r>
            <a:r>
              <a:rPr lang="en-US" sz="2400" dirty="0" err="1">
                <a:effectLst/>
              </a:rPr>
              <a:t>informes</a:t>
            </a:r>
            <a:r>
              <a:rPr lang="en-US" sz="2400" dirty="0">
                <a:effectLst/>
              </a:rPr>
              <a:t> </a:t>
            </a:r>
            <a:r>
              <a:rPr lang="en-US" sz="2400" dirty="0" err="1">
                <a:effectLst/>
              </a:rPr>
              <a:t>comparativos</a:t>
            </a:r>
            <a:r>
              <a:rPr lang="en-US" sz="2400" dirty="0">
                <a:effectLst/>
              </a:rPr>
              <a:t> entre pares y </a:t>
            </a:r>
            <a:r>
              <a:rPr lang="en-US" sz="2400" dirty="0" err="1">
                <a:effectLst/>
              </a:rPr>
              <a:t>presión</a:t>
            </a:r>
            <a:r>
              <a:rPr lang="en-US" sz="2400" dirty="0">
                <a:effectLst/>
              </a:rPr>
              <a:t> de SHI.(</a:t>
            </a:r>
            <a:r>
              <a:rPr lang="en-US" sz="2400" dirty="0" err="1">
                <a:effectLst/>
              </a:rPr>
              <a:t>seguro</a:t>
            </a:r>
            <a:r>
              <a:rPr lang="en-US" sz="2400" dirty="0">
                <a:effectLst/>
              </a:rPr>
              <a:t> </a:t>
            </a:r>
            <a:r>
              <a:rPr lang="en-US" sz="2400" dirty="0" err="1">
                <a:effectLst/>
              </a:rPr>
              <a:t>médico</a:t>
            </a:r>
            <a:r>
              <a:rPr lang="en-US" sz="2400" dirty="0">
                <a:effectLst/>
              </a:rPr>
              <a:t> </a:t>
            </a:r>
            <a:r>
              <a:rPr lang="en-US" sz="2400" dirty="0" err="1">
                <a:effectLst/>
              </a:rPr>
              <a:t>obligatorio</a:t>
            </a:r>
            <a:r>
              <a:rPr lang="en-US" sz="2400" dirty="0">
                <a:effectLst/>
              </a:rPr>
              <a:t>)</a:t>
            </a:r>
            <a:br>
              <a:rPr lang="en-US" sz="2400" dirty="0">
                <a:effectLst/>
              </a:rPr>
            </a:br>
            <a:r>
              <a:rPr lang="en-US" sz="2400" dirty="0" err="1">
                <a:effectLst/>
              </a:rPr>
              <a:t>Resultado</a:t>
            </a:r>
            <a:r>
              <a:rPr lang="en-US" sz="2400" dirty="0">
                <a:effectLst/>
              </a:rPr>
              <a:t>: </a:t>
            </a:r>
            <a:r>
              <a:rPr lang="en-US" sz="2400" b="1" dirty="0" err="1">
                <a:effectLst/>
              </a:rPr>
              <a:t>alta</a:t>
            </a:r>
            <a:r>
              <a:rPr lang="en-US" sz="2400" b="1" dirty="0">
                <a:effectLst/>
              </a:rPr>
              <a:t> </a:t>
            </a:r>
            <a:r>
              <a:rPr lang="en-US" sz="2400" b="1" dirty="0" err="1">
                <a:effectLst/>
              </a:rPr>
              <a:t>adopción</a:t>
            </a:r>
            <a:r>
              <a:rPr lang="en-US" sz="2400" b="1" dirty="0">
                <a:effectLst/>
              </a:rPr>
              <a:t> </a:t>
            </a:r>
            <a:r>
              <a:rPr lang="en-US" sz="2400" b="1" dirty="0" err="1">
                <a:effectLst/>
              </a:rPr>
              <a:t>sostenida</a:t>
            </a:r>
            <a:r>
              <a:rPr lang="en-US" sz="2400" dirty="0">
                <a:effectLst/>
              </a:rPr>
              <a:t> sin </a:t>
            </a:r>
            <a:r>
              <a:rPr lang="en-US" sz="2400" dirty="0" err="1">
                <a:effectLst/>
              </a:rPr>
              <a:t>licitación</a:t>
            </a:r>
            <a:r>
              <a:rPr lang="en-US" sz="2400" dirty="0">
                <a:effectLst/>
              </a:rPr>
              <a:t> </a:t>
            </a:r>
            <a:r>
              <a:rPr lang="en-US" sz="2400" dirty="0" err="1">
                <a:effectLst/>
              </a:rPr>
              <a:t>nacional</a:t>
            </a:r>
            <a:r>
              <a:rPr lang="en-US" sz="2400" dirty="0">
                <a:effectLst/>
              </a:rPr>
              <a:t>; </a:t>
            </a:r>
            <a:r>
              <a:rPr lang="en-US" sz="2400" dirty="0" err="1">
                <a:effectLst/>
              </a:rPr>
              <a:t>respeta</a:t>
            </a:r>
            <a:r>
              <a:rPr lang="en-US" sz="2400" dirty="0">
                <a:effectLst/>
              </a:rPr>
              <a:t> </a:t>
            </a:r>
            <a:r>
              <a:rPr lang="en-US" sz="2400" dirty="0" err="1">
                <a:effectLst/>
              </a:rPr>
              <a:t>autonomía</a:t>
            </a:r>
            <a:r>
              <a:rPr lang="en-US" sz="2400" dirty="0">
                <a:effectLst/>
              </a:rPr>
              <a:t> </a:t>
            </a:r>
            <a:r>
              <a:rPr lang="en-US" sz="2400" dirty="0" err="1">
                <a:effectLst/>
              </a:rPr>
              <a:t>clínica</a:t>
            </a:r>
            <a:r>
              <a:rPr lang="en-US" sz="2400" dirty="0">
                <a:effectLst/>
              </a:rPr>
              <a:t> </a:t>
            </a:r>
            <a:r>
              <a:rPr lang="en-US" sz="2400" dirty="0" err="1">
                <a:effectLst/>
              </a:rPr>
              <a:t>pero</a:t>
            </a:r>
            <a:r>
              <a:rPr lang="en-US" sz="2400" dirty="0">
                <a:effectLst/>
              </a:rPr>
              <a:t> con </a:t>
            </a:r>
            <a:r>
              <a:rPr lang="en-US" sz="2400" b="1" dirty="0" err="1">
                <a:effectLst/>
              </a:rPr>
              <a:t>palancas</a:t>
            </a:r>
            <a:r>
              <a:rPr lang="en-US" sz="2400" b="1" dirty="0">
                <a:effectLst/>
              </a:rPr>
              <a:t> </a:t>
            </a:r>
            <a:r>
              <a:rPr lang="en-US" sz="2400" b="1" dirty="0" err="1">
                <a:effectLst/>
              </a:rPr>
              <a:t>económicas</a:t>
            </a:r>
            <a:r>
              <a:rPr lang="en-US" sz="2400" b="1" dirty="0">
                <a:effectLst/>
              </a:rPr>
              <a:t> </a:t>
            </a:r>
            <a:r>
              <a:rPr lang="en-US" sz="2400" b="1" dirty="0" err="1">
                <a:effectLst/>
              </a:rPr>
              <a:t>claras</a:t>
            </a:r>
            <a:r>
              <a:rPr lang="en-US" sz="2400" dirty="0">
                <a:effectLst/>
              </a:rPr>
              <a:t>.</a:t>
            </a:r>
          </a:p>
        </p:txBody>
      </p:sp>
      <p:sp>
        <p:nvSpPr>
          <p:cNvPr id="10" name="Rectangle 9">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41043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F0FDA09-4D39-A144-E746-DF1DF9540BFE}"/>
              </a:ext>
            </a:extLst>
          </p:cNvPr>
          <p:cNvSpPr txBox="1"/>
          <p:nvPr/>
        </p:nvSpPr>
        <p:spPr>
          <a:xfrm>
            <a:off x="979523" y="1137424"/>
            <a:ext cx="8018271" cy="4023360"/>
          </a:xfrm>
          <a:prstGeom prst="rect">
            <a:avLst/>
          </a:prstGeom>
        </p:spPr>
        <p:txBody>
          <a:bodyPr vert="horz" lIns="45720" tIns="45720" rIns="45720" bIns="45720" rtlCol="0">
            <a:normAutofit/>
          </a:bodyPr>
          <a:lstStyle/>
          <a:p>
            <a:pPr defTabSz="914400">
              <a:lnSpc>
                <a:spcPct val="90000"/>
              </a:lnSpc>
              <a:spcAft>
                <a:spcPts val="800"/>
              </a:spcAft>
              <a:buClr>
                <a:schemeClr val="accent2"/>
              </a:buClr>
              <a:buNone/>
            </a:pPr>
            <a:r>
              <a:rPr lang="en-US" sz="2400" b="1" dirty="0">
                <a:effectLst/>
              </a:rPr>
              <a:t>Francia/Italia (breve)</a:t>
            </a:r>
            <a:br>
              <a:rPr lang="en-US" sz="2400" dirty="0">
                <a:effectLst/>
              </a:rPr>
            </a:br>
            <a:r>
              <a:rPr lang="en-US" sz="2400" dirty="0" err="1">
                <a:effectLst/>
              </a:rPr>
              <a:t>Evaluación</a:t>
            </a:r>
            <a:r>
              <a:rPr lang="en-US" sz="2400" dirty="0">
                <a:effectLst/>
              </a:rPr>
              <a:t> </a:t>
            </a:r>
            <a:r>
              <a:rPr lang="en-US" sz="2400" dirty="0" err="1">
                <a:effectLst/>
              </a:rPr>
              <a:t>nacional</a:t>
            </a:r>
            <a:r>
              <a:rPr lang="en-US" sz="2400" dirty="0">
                <a:effectLst/>
              </a:rPr>
              <a:t>, </a:t>
            </a:r>
            <a:r>
              <a:rPr lang="en-US" sz="2400" dirty="0" err="1">
                <a:effectLst/>
              </a:rPr>
              <a:t>compra</a:t>
            </a:r>
            <a:r>
              <a:rPr lang="en-US" sz="2400" dirty="0">
                <a:effectLst/>
              </a:rPr>
              <a:t>/</a:t>
            </a:r>
            <a:r>
              <a:rPr lang="en-US" sz="2400" dirty="0" err="1">
                <a:effectLst/>
              </a:rPr>
              <a:t>implementación</a:t>
            </a:r>
            <a:r>
              <a:rPr lang="en-US" sz="2400" dirty="0">
                <a:effectLst/>
              </a:rPr>
              <a:t> regional → </a:t>
            </a:r>
            <a:r>
              <a:rPr lang="en-US" sz="2400" b="1" dirty="0" err="1">
                <a:effectLst/>
              </a:rPr>
              <a:t>variabilidad</a:t>
            </a:r>
            <a:r>
              <a:rPr lang="en-US" sz="2400" b="1" dirty="0">
                <a:effectLst/>
              </a:rPr>
              <a:t> </a:t>
            </a:r>
            <a:r>
              <a:rPr lang="en-US" sz="2400" b="1" dirty="0" err="1">
                <a:effectLst/>
              </a:rPr>
              <a:t>geográfica</a:t>
            </a:r>
            <a:r>
              <a:rPr lang="en-US" sz="2400" dirty="0">
                <a:effectLst/>
              </a:rPr>
              <a:t>.</a:t>
            </a:r>
            <a:br>
              <a:rPr lang="en-US" sz="2400" dirty="0">
                <a:effectLst/>
              </a:rPr>
            </a:br>
            <a:r>
              <a:rPr lang="en-US" sz="2400" dirty="0" err="1">
                <a:effectLst/>
              </a:rPr>
              <a:t>Funciona</a:t>
            </a:r>
            <a:r>
              <a:rPr lang="en-US" sz="2400" dirty="0">
                <a:effectLst/>
              </a:rPr>
              <a:t> bien </a:t>
            </a:r>
            <a:r>
              <a:rPr lang="en-US" sz="2400" dirty="0" err="1">
                <a:effectLst/>
              </a:rPr>
              <a:t>donde</a:t>
            </a:r>
            <a:r>
              <a:rPr lang="en-US" sz="2400" dirty="0">
                <a:effectLst/>
              </a:rPr>
              <a:t> hay </a:t>
            </a:r>
            <a:r>
              <a:rPr lang="en-US" sz="2400" dirty="0" err="1">
                <a:effectLst/>
              </a:rPr>
              <a:t>licitaciones</a:t>
            </a:r>
            <a:r>
              <a:rPr lang="en-US" sz="2400" dirty="0">
                <a:effectLst/>
              </a:rPr>
              <a:t>/</a:t>
            </a:r>
            <a:r>
              <a:rPr lang="en-US" sz="2400" dirty="0" err="1">
                <a:effectLst/>
              </a:rPr>
              <a:t>incentivos</a:t>
            </a:r>
            <a:r>
              <a:rPr lang="en-US" sz="2400" dirty="0">
                <a:effectLst/>
              </a:rPr>
              <a:t>; se </a:t>
            </a:r>
            <a:r>
              <a:rPr lang="en-US" sz="2400" dirty="0" err="1">
                <a:effectLst/>
              </a:rPr>
              <a:t>estanca</a:t>
            </a:r>
            <a:r>
              <a:rPr lang="en-US" sz="2400" dirty="0">
                <a:effectLst/>
              </a:rPr>
              <a:t> </a:t>
            </a:r>
            <a:r>
              <a:rPr lang="en-US" sz="2400" dirty="0" err="1">
                <a:effectLst/>
              </a:rPr>
              <a:t>donde</a:t>
            </a:r>
            <a:r>
              <a:rPr lang="en-US" sz="2400" dirty="0">
                <a:effectLst/>
              </a:rPr>
              <a:t> prima la </a:t>
            </a:r>
            <a:r>
              <a:rPr lang="en-US" sz="2400" dirty="0" err="1">
                <a:effectLst/>
              </a:rPr>
              <a:t>autonomía</a:t>
            </a:r>
            <a:r>
              <a:rPr lang="en-US" sz="2400" dirty="0">
                <a:effectLst/>
              </a:rPr>
              <a:t> sin </a:t>
            </a:r>
            <a:r>
              <a:rPr lang="en-US" sz="2400" dirty="0" err="1">
                <a:effectLst/>
              </a:rPr>
              <a:t>metas</a:t>
            </a:r>
            <a:r>
              <a:rPr lang="en-US" sz="2400" dirty="0">
                <a:effectLst/>
              </a:rPr>
              <a:t> </a:t>
            </a:r>
            <a:r>
              <a:rPr lang="en-US" sz="2400" dirty="0" err="1">
                <a:effectLst/>
              </a:rPr>
              <a:t>ni</a:t>
            </a:r>
            <a:r>
              <a:rPr lang="en-US" sz="2400" dirty="0">
                <a:effectLst/>
              </a:rPr>
              <a:t> control.</a:t>
            </a:r>
          </a:p>
          <a:p>
            <a:pPr defTabSz="914400">
              <a:lnSpc>
                <a:spcPct val="90000"/>
              </a:lnSpc>
              <a:spcAft>
                <a:spcPts val="800"/>
              </a:spcAft>
              <a:buClr>
                <a:schemeClr val="accent2"/>
              </a:buClr>
              <a:buNone/>
            </a:pPr>
            <a:r>
              <a:rPr lang="en-US" sz="2400" b="1" dirty="0" err="1">
                <a:effectLst/>
              </a:rPr>
              <a:t>Estados</a:t>
            </a:r>
            <a:r>
              <a:rPr lang="en-US" sz="2400" b="1" dirty="0">
                <a:effectLst/>
              </a:rPr>
              <a:t> Unidos (</a:t>
            </a:r>
            <a:r>
              <a:rPr lang="en-US" sz="2400" b="1" dirty="0" err="1">
                <a:effectLst/>
              </a:rPr>
              <a:t>contexto</a:t>
            </a:r>
            <a:r>
              <a:rPr lang="en-US" sz="2400" b="1" dirty="0">
                <a:effectLst/>
              </a:rPr>
              <a:t> </a:t>
            </a:r>
            <a:r>
              <a:rPr lang="en-US" sz="2400" b="1" dirty="0" err="1">
                <a:effectLst/>
              </a:rPr>
              <a:t>mínimo</a:t>
            </a:r>
            <a:r>
              <a:rPr lang="en-US" sz="2400" b="1" dirty="0">
                <a:effectLst/>
              </a:rPr>
              <a:t>)</a:t>
            </a:r>
            <a:br>
              <a:rPr lang="en-US" sz="2400" dirty="0">
                <a:effectLst/>
              </a:rPr>
            </a:br>
            <a:r>
              <a:rPr lang="en-US" sz="2400" dirty="0" err="1">
                <a:effectLst/>
              </a:rPr>
              <a:t>Multipagador</a:t>
            </a:r>
            <a:r>
              <a:rPr lang="en-US" sz="2400" dirty="0">
                <a:effectLst/>
              </a:rPr>
              <a:t> + PBM/rebates → </a:t>
            </a:r>
            <a:r>
              <a:rPr lang="en-US" sz="2400" dirty="0" err="1">
                <a:effectLst/>
              </a:rPr>
              <a:t>adopción</a:t>
            </a:r>
            <a:r>
              <a:rPr lang="en-US" sz="2400" dirty="0">
                <a:effectLst/>
              </a:rPr>
              <a:t> lenta y </a:t>
            </a:r>
            <a:r>
              <a:rPr lang="en-US" sz="2400" dirty="0" err="1">
                <a:effectLst/>
              </a:rPr>
              <a:t>foco</a:t>
            </a:r>
            <a:r>
              <a:rPr lang="en-US" sz="2400" dirty="0">
                <a:effectLst/>
              </a:rPr>
              <a:t> </a:t>
            </a:r>
            <a:r>
              <a:rPr lang="en-US" sz="2400" dirty="0" err="1">
                <a:effectLst/>
              </a:rPr>
              <a:t>en</a:t>
            </a:r>
            <a:r>
              <a:rPr lang="en-US" sz="2400" dirty="0">
                <a:effectLst/>
              </a:rPr>
              <a:t> </a:t>
            </a:r>
            <a:r>
              <a:rPr lang="en-US" sz="2400" b="1" dirty="0" err="1">
                <a:effectLst/>
              </a:rPr>
              <a:t>precio</a:t>
            </a:r>
            <a:r>
              <a:rPr lang="en-US" sz="2400" b="1" dirty="0">
                <a:effectLst/>
              </a:rPr>
              <a:t> </a:t>
            </a:r>
            <a:r>
              <a:rPr lang="en-US" sz="2400" b="1" dirty="0" err="1">
                <a:effectLst/>
              </a:rPr>
              <a:t>neto</a:t>
            </a:r>
            <a:r>
              <a:rPr lang="en-US" sz="2400" dirty="0">
                <a:effectLst/>
              </a:rPr>
              <a:t>/</a:t>
            </a:r>
            <a:r>
              <a:rPr lang="en-US" sz="2400" dirty="0" err="1">
                <a:effectLst/>
              </a:rPr>
              <a:t>formulario</a:t>
            </a:r>
            <a:r>
              <a:rPr lang="en-US" sz="2400" dirty="0">
                <a:effectLst/>
              </a:rPr>
              <a:t> </a:t>
            </a:r>
            <a:r>
              <a:rPr lang="en-US" sz="2400" dirty="0" err="1">
                <a:effectLst/>
              </a:rPr>
              <a:t>más</a:t>
            </a:r>
            <a:r>
              <a:rPr lang="en-US" sz="2400" dirty="0">
                <a:effectLst/>
              </a:rPr>
              <a:t> </a:t>
            </a:r>
            <a:r>
              <a:rPr lang="en-US" sz="2400" dirty="0" err="1">
                <a:effectLst/>
              </a:rPr>
              <a:t>que</a:t>
            </a:r>
            <a:r>
              <a:rPr lang="en-US" sz="2400" dirty="0">
                <a:effectLst/>
              </a:rPr>
              <a:t> </a:t>
            </a:r>
            <a:r>
              <a:rPr lang="en-US" sz="2400" dirty="0" err="1">
                <a:effectLst/>
              </a:rPr>
              <a:t>en</a:t>
            </a:r>
            <a:r>
              <a:rPr lang="en-US" sz="2400" dirty="0">
                <a:effectLst/>
              </a:rPr>
              <a:t> “</a:t>
            </a:r>
            <a:r>
              <a:rPr lang="en-US" sz="2400" dirty="0" err="1">
                <a:effectLst/>
              </a:rPr>
              <a:t>intercambiabilidad</a:t>
            </a:r>
            <a:r>
              <a:rPr lang="en-US" sz="2400" dirty="0">
                <a:effectLst/>
              </a:rPr>
              <a:t>”.</a:t>
            </a:r>
            <a:br>
              <a:rPr lang="en-US" sz="2400" dirty="0">
                <a:effectLst/>
              </a:rPr>
            </a:br>
            <a:r>
              <a:rPr lang="en-US" sz="2400" dirty="0">
                <a:effectLst/>
              </a:rPr>
              <a:t>IRA </a:t>
            </a:r>
            <a:r>
              <a:rPr lang="en-US" sz="2400" dirty="0" err="1">
                <a:effectLst/>
              </a:rPr>
              <a:t>empieza</a:t>
            </a:r>
            <a:r>
              <a:rPr lang="en-US" sz="2400" dirty="0">
                <a:effectLst/>
              </a:rPr>
              <a:t> a </a:t>
            </a:r>
            <a:r>
              <a:rPr lang="en-US" sz="2400" dirty="0" err="1">
                <a:effectLst/>
              </a:rPr>
              <a:t>alinear</a:t>
            </a:r>
            <a:r>
              <a:rPr lang="en-US" sz="2400" dirty="0">
                <a:effectLst/>
              </a:rPr>
              <a:t> </a:t>
            </a:r>
            <a:r>
              <a:rPr lang="en-US" sz="2400" dirty="0" err="1">
                <a:effectLst/>
              </a:rPr>
              <a:t>incentivos</a:t>
            </a:r>
            <a:r>
              <a:rPr lang="en-US" sz="2400" dirty="0">
                <a:effectLst/>
              </a:rPr>
              <a:t> (</a:t>
            </a:r>
            <a:r>
              <a:rPr lang="en-US" sz="2400" dirty="0" err="1">
                <a:effectLst/>
              </a:rPr>
              <a:t>Parte</a:t>
            </a:r>
            <a:r>
              <a:rPr lang="en-US" sz="2400" dirty="0">
                <a:effectLst/>
              </a:rPr>
              <a:t> B/</a:t>
            </a:r>
            <a:r>
              <a:rPr lang="en-US" sz="2400" dirty="0" err="1">
                <a:effectLst/>
              </a:rPr>
              <a:t>Parte</a:t>
            </a:r>
            <a:r>
              <a:rPr lang="en-US" sz="2400" dirty="0">
                <a:effectLst/>
              </a:rPr>
              <a:t> D), </a:t>
            </a:r>
            <a:r>
              <a:rPr lang="en-US" sz="2400" dirty="0" err="1">
                <a:effectLst/>
              </a:rPr>
              <a:t>pero</a:t>
            </a:r>
            <a:r>
              <a:rPr lang="en-US" sz="2400" dirty="0">
                <a:effectLst/>
              </a:rPr>
              <a:t> </a:t>
            </a:r>
            <a:r>
              <a:rPr lang="en-US" sz="2400" dirty="0" err="1">
                <a:effectLst/>
              </a:rPr>
              <a:t>el</a:t>
            </a:r>
            <a:r>
              <a:rPr lang="en-US" sz="2400" dirty="0">
                <a:effectLst/>
              </a:rPr>
              <a:t> </a:t>
            </a:r>
            <a:r>
              <a:rPr lang="en-US" sz="2400" dirty="0" err="1">
                <a:effectLst/>
              </a:rPr>
              <a:t>acceso</a:t>
            </a:r>
            <a:r>
              <a:rPr lang="en-US" sz="2400" dirty="0">
                <a:effectLst/>
              </a:rPr>
              <a:t> al </a:t>
            </a:r>
            <a:r>
              <a:rPr lang="en-US" sz="2400" dirty="0" err="1">
                <a:effectLst/>
              </a:rPr>
              <a:t>formulario</a:t>
            </a:r>
            <a:r>
              <a:rPr lang="en-US" sz="2400" dirty="0">
                <a:effectLst/>
              </a:rPr>
              <a:t> </a:t>
            </a:r>
            <a:r>
              <a:rPr lang="en-US" sz="2400" dirty="0" err="1">
                <a:effectLst/>
              </a:rPr>
              <a:t>sigue</a:t>
            </a:r>
            <a:r>
              <a:rPr lang="en-US" sz="2400" dirty="0">
                <a:effectLst/>
              </a:rPr>
              <a:t> </a:t>
            </a:r>
            <a:r>
              <a:rPr lang="en-US" sz="2400" dirty="0" err="1">
                <a:effectLst/>
              </a:rPr>
              <a:t>siendo</a:t>
            </a:r>
            <a:r>
              <a:rPr lang="en-US" sz="2400" dirty="0">
                <a:effectLst/>
              </a:rPr>
              <a:t> </a:t>
            </a:r>
            <a:r>
              <a:rPr lang="en-US" sz="2400" dirty="0" err="1">
                <a:effectLst/>
              </a:rPr>
              <a:t>decisivo</a:t>
            </a:r>
            <a:r>
              <a:rPr lang="en-US" sz="2400" dirty="0">
                <a:effectLst/>
              </a:rPr>
              <a:t>.( Inflation </a:t>
            </a:r>
            <a:r>
              <a:rPr lang="en-US" sz="2400" dirty="0"/>
              <a:t>R</a:t>
            </a:r>
            <a:r>
              <a:rPr lang="en-US" sz="2400" dirty="0">
                <a:effectLst/>
              </a:rPr>
              <a:t>eduction </a:t>
            </a:r>
            <a:r>
              <a:rPr lang="en-US" sz="2400" dirty="0"/>
              <a:t>Act)</a:t>
            </a:r>
            <a:endParaRPr lang="en-US" sz="2400" dirty="0">
              <a:effectLst/>
            </a:endParaRPr>
          </a:p>
        </p:txBody>
      </p:sp>
      <p:sp>
        <p:nvSpPr>
          <p:cNvPr id="10" name="Rectangle 9">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47325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C82E0D7-37D0-4C31-B2DA-233C8F10C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9097524" cy="614897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AD3A364-FD48-4C42-B623-DAD0C3ED6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D7E9DFE7-C7B3-E300-3EAB-A5CDF57EDB19}"/>
              </a:ext>
            </a:extLst>
          </p:cNvPr>
          <p:cNvSpPr txBox="1"/>
          <p:nvPr/>
        </p:nvSpPr>
        <p:spPr>
          <a:xfrm>
            <a:off x="1024129" y="747132"/>
            <a:ext cx="8074151" cy="5401839"/>
          </a:xfrm>
          <a:prstGeom prst="rect">
            <a:avLst/>
          </a:prstGeom>
        </p:spPr>
        <p:txBody>
          <a:bodyPr vert="horz" lIns="45720" tIns="45720" rIns="45720" bIns="45720" rtlCol="0">
            <a:normAutofit/>
          </a:bodyPr>
          <a:lstStyle/>
          <a:p>
            <a:pPr defTabSz="914400">
              <a:lnSpc>
                <a:spcPct val="90000"/>
              </a:lnSpc>
              <a:spcAft>
                <a:spcPts val="800"/>
              </a:spcAft>
              <a:buClr>
                <a:schemeClr val="accent2"/>
              </a:buClr>
              <a:buNone/>
            </a:pPr>
            <a:r>
              <a:rPr lang="en-US" sz="2400" b="1" dirty="0" err="1">
                <a:solidFill>
                  <a:srgbClr val="FFFFFF"/>
                </a:solidFill>
                <a:effectLst/>
              </a:rPr>
              <a:t>Canadá</a:t>
            </a:r>
            <a:r>
              <a:rPr lang="en-US" sz="2400" b="1" dirty="0">
                <a:solidFill>
                  <a:srgbClr val="FFFFFF"/>
                </a:solidFill>
                <a:effectLst/>
              </a:rPr>
              <a:t> (</a:t>
            </a:r>
            <a:r>
              <a:rPr lang="en-US" sz="2400" b="1" dirty="0" err="1">
                <a:solidFill>
                  <a:srgbClr val="FFFFFF"/>
                </a:solidFill>
                <a:effectLst/>
              </a:rPr>
              <a:t>caso</a:t>
            </a:r>
            <a:r>
              <a:rPr lang="en-US" sz="2400" b="1" dirty="0">
                <a:solidFill>
                  <a:srgbClr val="FFFFFF"/>
                </a:solidFill>
                <a:effectLst/>
              </a:rPr>
              <a:t> </a:t>
            </a:r>
            <a:r>
              <a:rPr lang="en-US" sz="2400" b="1" dirty="0" err="1">
                <a:solidFill>
                  <a:srgbClr val="FFFFFF"/>
                </a:solidFill>
                <a:effectLst/>
              </a:rPr>
              <a:t>completo</a:t>
            </a:r>
            <a:r>
              <a:rPr lang="en-US" sz="2400" b="1" dirty="0">
                <a:solidFill>
                  <a:srgbClr val="FFFFFF"/>
                </a:solidFill>
                <a:effectLst/>
              </a:rPr>
              <a:t>: </a:t>
            </a:r>
            <a:r>
              <a:rPr lang="en-US" sz="2400" b="1" dirty="0" err="1">
                <a:solidFill>
                  <a:srgbClr val="FFFFFF"/>
                </a:solidFill>
                <a:effectLst/>
              </a:rPr>
              <a:t>voluntario</a:t>
            </a:r>
            <a:r>
              <a:rPr lang="en-US" sz="2400" b="1" dirty="0">
                <a:solidFill>
                  <a:srgbClr val="FFFFFF"/>
                </a:solidFill>
                <a:effectLst/>
              </a:rPr>
              <a:t> vs </a:t>
            </a:r>
            <a:r>
              <a:rPr lang="en-US" sz="2400" b="1" dirty="0" err="1">
                <a:solidFill>
                  <a:srgbClr val="FFFFFF"/>
                </a:solidFill>
                <a:effectLst/>
              </a:rPr>
              <a:t>forzoso</a:t>
            </a:r>
            <a:r>
              <a:rPr lang="en-US" sz="2400" b="1" dirty="0">
                <a:solidFill>
                  <a:srgbClr val="FFFFFF"/>
                </a:solidFill>
                <a:effectLst/>
              </a:rPr>
              <a:t>)</a:t>
            </a:r>
            <a:br>
              <a:rPr lang="en-US" sz="2400" dirty="0">
                <a:solidFill>
                  <a:srgbClr val="FFFFFF"/>
                </a:solidFill>
                <a:effectLst/>
              </a:rPr>
            </a:br>
            <a:r>
              <a:rPr lang="en-US" sz="2400" dirty="0">
                <a:solidFill>
                  <a:srgbClr val="FFFFFF"/>
                </a:solidFill>
                <a:effectLst/>
              </a:rPr>
              <a:t>Fase 1 – </a:t>
            </a:r>
            <a:r>
              <a:rPr lang="en-US" sz="2400" b="1" dirty="0" err="1">
                <a:solidFill>
                  <a:srgbClr val="FFFFFF"/>
                </a:solidFill>
                <a:effectLst/>
              </a:rPr>
              <a:t>Voluntario</a:t>
            </a:r>
            <a:r>
              <a:rPr lang="en-US" sz="2400" b="1" dirty="0">
                <a:solidFill>
                  <a:srgbClr val="FFFFFF"/>
                </a:solidFill>
                <a:effectLst/>
              </a:rPr>
              <a:t> (“</a:t>
            </a:r>
            <a:r>
              <a:rPr lang="en-US" sz="2400" b="1" dirty="0" err="1">
                <a:solidFill>
                  <a:srgbClr val="FFFFFF"/>
                </a:solidFill>
                <a:effectLst/>
              </a:rPr>
              <a:t>sólo</a:t>
            </a:r>
            <a:r>
              <a:rPr lang="en-US" sz="2400" b="1" dirty="0">
                <a:solidFill>
                  <a:srgbClr val="FFFFFF"/>
                </a:solidFill>
                <a:effectLst/>
              </a:rPr>
              <a:t> </a:t>
            </a:r>
            <a:r>
              <a:rPr lang="en-US" sz="2400" b="1" dirty="0" err="1">
                <a:solidFill>
                  <a:srgbClr val="FFFFFF"/>
                </a:solidFill>
                <a:effectLst/>
              </a:rPr>
              <a:t>nuevos</a:t>
            </a:r>
            <a:r>
              <a:rPr lang="en-US" sz="2400" b="1" dirty="0">
                <a:solidFill>
                  <a:srgbClr val="FFFFFF"/>
                </a:solidFill>
                <a:effectLst/>
              </a:rPr>
              <a:t>”)</a:t>
            </a:r>
            <a:r>
              <a:rPr lang="en-US" sz="2400" dirty="0">
                <a:solidFill>
                  <a:srgbClr val="FFFFFF"/>
                </a:solidFill>
                <a:effectLst/>
              </a:rPr>
              <a:t>: </a:t>
            </a:r>
            <a:r>
              <a:rPr lang="en-US" sz="2400" dirty="0" err="1">
                <a:solidFill>
                  <a:srgbClr val="FFFFFF"/>
                </a:solidFill>
                <a:effectLst/>
              </a:rPr>
              <a:t>provincias</a:t>
            </a:r>
            <a:r>
              <a:rPr lang="en-US" sz="2400" dirty="0">
                <a:solidFill>
                  <a:srgbClr val="FFFFFF"/>
                </a:solidFill>
                <a:effectLst/>
              </a:rPr>
              <a:t> </a:t>
            </a:r>
            <a:r>
              <a:rPr lang="en-US" sz="2400" dirty="0" err="1">
                <a:solidFill>
                  <a:srgbClr val="FFFFFF"/>
                </a:solidFill>
                <a:effectLst/>
              </a:rPr>
              <a:t>permitían</a:t>
            </a:r>
            <a:r>
              <a:rPr lang="en-US" sz="2400" dirty="0">
                <a:solidFill>
                  <a:srgbClr val="FFFFFF"/>
                </a:solidFill>
                <a:effectLst/>
              </a:rPr>
              <a:t> </a:t>
            </a:r>
            <a:r>
              <a:rPr lang="en-US" sz="2400" dirty="0" err="1">
                <a:solidFill>
                  <a:srgbClr val="FFFFFF"/>
                </a:solidFill>
                <a:effectLst/>
              </a:rPr>
              <a:t>originales</a:t>
            </a:r>
            <a:r>
              <a:rPr lang="en-US" sz="2400" dirty="0">
                <a:solidFill>
                  <a:srgbClr val="FFFFFF"/>
                </a:solidFill>
                <a:effectLst/>
              </a:rPr>
              <a:t> </a:t>
            </a:r>
            <a:r>
              <a:rPr lang="en-US" sz="2400" dirty="0" err="1">
                <a:solidFill>
                  <a:srgbClr val="FFFFFF"/>
                </a:solidFill>
                <a:effectLst/>
              </a:rPr>
              <a:t>en</a:t>
            </a:r>
            <a:r>
              <a:rPr lang="en-US" sz="2400" dirty="0">
                <a:solidFill>
                  <a:srgbClr val="FFFFFF"/>
                </a:solidFill>
                <a:effectLst/>
              </a:rPr>
              <a:t> </a:t>
            </a:r>
            <a:r>
              <a:rPr lang="en-US" sz="2400" dirty="0" err="1">
                <a:solidFill>
                  <a:srgbClr val="FFFFFF"/>
                </a:solidFill>
                <a:effectLst/>
              </a:rPr>
              <a:t>pacientes</a:t>
            </a:r>
            <a:r>
              <a:rPr lang="en-US" sz="2400" dirty="0">
                <a:solidFill>
                  <a:srgbClr val="FFFFFF"/>
                </a:solidFill>
                <a:effectLst/>
              </a:rPr>
              <a:t> </a:t>
            </a:r>
            <a:r>
              <a:rPr lang="en-US" sz="2400" dirty="0" err="1">
                <a:solidFill>
                  <a:srgbClr val="FFFFFF"/>
                </a:solidFill>
                <a:effectLst/>
              </a:rPr>
              <a:t>estables</a:t>
            </a:r>
            <a:r>
              <a:rPr lang="en-US" sz="2400" dirty="0">
                <a:solidFill>
                  <a:srgbClr val="FFFFFF"/>
                </a:solidFill>
                <a:effectLst/>
              </a:rPr>
              <a:t>; </a:t>
            </a:r>
            <a:r>
              <a:rPr lang="en-US" sz="2400" dirty="0" err="1">
                <a:solidFill>
                  <a:srgbClr val="FFFFFF"/>
                </a:solidFill>
                <a:effectLst/>
              </a:rPr>
              <a:t>conversión</a:t>
            </a:r>
            <a:r>
              <a:rPr lang="en-US" sz="2400" dirty="0">
                <a:solidFill>
                  <a:srgbClr val="FFFFFF"/>
                </a:solidFill>
                <a:effectLst/>
              </a:rPr>
              <a:t> baja, </a:t>
            </a:r>
            <a:r>
              <a:rPr lang="en-US" sz="2400" b="1" dirty="0" err="1">
                <a:solidFill>
                  <a:srgbClr val="FFFFFF"/>
                </a:solidFill>
                <a:effectLst/>
              </a:rPr>
              <a:t>ahorros</a:t>
            </a:r>
            <a:r>
              <a:rPr lang="en-US" sz="2400" b="1" dirty="0">
                <a:solidFill>
                  <a:srgbClr val="FFFFFF"/>
                </a:solidFill>
                <a:effectLst/>
              </a:rPr>
              <a:t> </a:t>
            </a:r>
            <a:r>
              <a:rPr lang="en-US" sz="2400" b="1" dirty="0" err="1">
                <a:solidFill>
                  <a:srgbClr val="FFFFFF"/>
                </a:solidFill>
                <a:effectLst/>
              </a:rPr>
              <a:t>modestos</a:t>
            </a:r>
            <a:r>
              <a:rPr lang="en-US" sz="2400" dirty="0">
                <a:solidFill>
                  <a:srgbClr val="FFFFFF"/>
                </a:solidFill>
                <a:effectLst/>
              </a:rPr>
              <a:t>.</a:t>
            </a:r>
            <a:br>
              <a:rPr lang="en-US" sz="2400" dirty="0">
                <a:solidFill>
                  <a:srgbClr val="FFFFFF"/>
                </a:solidFill>
                <a:effectLst/>
              </a:rPr>
            </a:br>
            <a:r>
              <a:rPr lang="en-US" sz="2400" dirty="0">
                <a:solidFill>
                  <a:srgbClr val="FFFFFF"/>
                </a:solidFill>
                <a:effectLst/>
              </a:rPr>
              <a:t>Fase 2 – </a:t>
            </a:r>
            <a:r>
              <a:rPr lang="en-US" sz="2400" b="1" dirty="0">
                <a:solidFill>
                  <a:srgbClr val="FFFFFF"/>
                </a:solidFill>
                <a:effectLst/>
              </a:rPr>
              <a:t>Cambio </a:t>
            </a:r>
            <a:r>
              <a:rPr lang="en-US" sz="2400" b="1" dirty="0" err="1">
                <a:solidFill>
                  <a:srgbClr val="FFFFFF"/>
                </a:solidFill>
                <a:effectLst/>
              </a:rPr>
              <a:t>obligatorio</a:t>
            </a:r>
            <a:r>
              <a:rPr lang="en-US" sz="2400" b="1" dirty="0">
                <a:solidFill>
                  <a:srgbClr val="FFFFFF"/>
                </a:solidFill>
                <a:effectLst/>
              </a:rPr>
              <a:t> (</a:t>
            </a:r>
            <a:r>
              <a:rPr lang="en-US" sz="2400" b="1" dirty="0" err="1">
                <a:solidFill>
                  <a:srgbClr val="FFFFFF"/>
                </a:solidFill>
                <a:effectLst/>
              </a:rPr>
              <a:t>desde</a:t>
            </a:r>
            <a:r>
              <a:rPr lang="en-US" sz="2400" b="1" dirty="0">
                <a:solidFill>
                  <a:srgbClr val="FFFFFF"/>
                </a:solidFill>
                <a:effectLst/>
              </a:rPr>
              <a:t> 2019, BC → Alberta/Quebec/Ontario)</a:t>
            </a:r>
            <a:r>
              <a:rPr lang="en-US" sz="2400" dirty="0">
                <a:solidFill>
                  <a:srgbClr val="FFFFFF"/>
                </a:solidFill>
                <a:effectLst/>
              </a:rPr>
              <a:t>: </a:t>
            </a:r>
            <a:r>
              <a:rPr lang="en-US" sz="2400" dirty="0" err="1">
                <a:solidFill>
                  <a:srgbClr val="FFFFFF"/>
                </a:solidFill>
                <a:effectLst/>
              </a:rPr>
              <a:t>ventana</a:t>
            </a:r>
            <a:r>
              <a:rPr lang="en-US" sz="2400" dirty="0">
                <a:solidFill>
                  <a:srgbClr val="FFFFFF"/>
                </a:solidFill>
                <a:effectLst/>
              </a:rPr>
              <a:t> de </a:t>
            </a:r>
            <a:r>
              <a:rPr lang="en-US" sz="2400" dirty="0" err="1">
                <a:solidFill>
                  <a:srgbClr val="FFFFFF"/>
                </a:solidFill>
                <a:effectLst/>
              </a:rPr>
              <a:t>transición</a:t>
            </a:r>
            <a:r>
              <a:rPr lang="en-US" sz="2400" dirty="0">
                <a:solidFill>
                  <a:srgbClr val="FFFFFF"/>
                </a:solidFill>
                <a:effectLst/>
              </a:rPr>
              <a:t> (~6 meses), luego </a:t>
            </a:r>
            <a:r>
              <a:rPr lang="en-US" sz="2400" dirty="0" err="1">
                <a:solidFill>
                  <a:srgbClr val="FFFFFF"/>
                </a:solidFill>
                <a:effectLst/>
              </a:rPr>
              <a:t>el</a:t>
            </a:r>
            <a:r>
              <a:rPr lang="en-US" sz="2400" dirty="0">
                <a:solidFill>
                  <a:srgbClr val="FFFFFF"/>
                </a:solidFill>
                <a:effectLst/>
              </a:rPr>
              <a:t> plan </a:t>
            </a:r>
            <a:r>
              <a:rPr lang="en-US" sz="2400" b="1" dirty="0" err="1">
                <a:solidFill>
                  <a:srgbClr val="FFFFFF"/>
                </a:solidFill>
                <a:effectLst/>
              </a:rPr>
              <a:t>deja</a:t>
            </a:r>
            <a:r>
              <a:rPr lang="en-US" sz="2400" b="1" dirty="0">
                <a:solidFill>
                  <a:srgbClr val="FFFFFF"/>
                </a:solidFill>
                <a:effectLst/>
              </a:rPr>
              <a:t> de </a:t>
            </a:r>
            <a:r>
              <a:rPr lang="en-US" sz="2400" b="1" dirty="0" err="1">
                <a:solidFill>
                  <a:srgbClr val="FFFFFF"/>
                </a:solidFill>
                <a:effectLst/>
              </a:rPr>
              <a:t>cubrir</a:t>
            </a:r>
            <a:r>
              <a:rPr lang="en-US" sz="2400" b="1" dirty="0">
                <a:solidFill>
                  <a:srgbClr val="FFFFFF"/>
                </a:solidFill>
                <a:effectLst/>
              </a:rPr>
              <a:t> </a:t>
            </a:r>
            <a:r>
              <a:rPr lang="en-US" sz="2400" b="1" dirty="0" err="1">
                <a:solidFill>
                  <a:srgbClr val="FFFFFF"/>
                </a:solidFill>
                <a:effectLst/>
              </a:rPr>
              <a:t>el</a:t>
            </a:r>
            <a:r>
              <a:rPr lang="en-US" sz="2400" b="1" dirty="0">
                <a:solidFill>
                  <a:srgbClr val="FFFFFF"/>
                </a:solidFill>
                <a:effectLst/>
              </a:rPr>
              <a:t> original</a:t>
            </a:r>
            <a:r>
              <a:rPr lang="en-US" sz="2400" dirty="0">
                <a:solidFill>
                  <a:srgbClr val="FFFFFF"/>
                </a:solidFill>
                <a:effectLst/>
              </a:rPr>
              <a:t>.</a:t>
            </a:r>
            <a:br>
              <a:rPr lang="en-US" sz="2400" dirty="0">
                <a:solidFill>
                  <a:srgbClr val="FFFFFF"/>
                </a:solidFill>
                <a:effectLst/>
              </a:rPr>
            </a:br>
            <a:r>
              <a:rPr lang="en-US" sz="2400" dirty="0" err="1">
                <a:solidFill>
                  <a:srgbClr val="FFFFFF"/>
                </a:solidFill>
                <a:effectLst/>
              </a:rPr>
              <a:t>Resultados</a:t>
            </a:r>
            <a:r>
              <a:rPr lang="en-US" sz="2400" dirty="0">
                <a:solidFill>
                  <a:srgbClr val="FFFFFF"/>
                </a:solidFill>
                <a:effectLst/>
              </a:rPr>
              <a:t>: </a:t>
            </a:r>
            <a:r>
              <a:rPr lang="en-US" sz="2400" b="1" dirty="0">
                <a:solidFill>
                  <a:srgbClr val="FFFFFF"/>
                </a:solidFill>
                <a:effectLst/>
              </a:rPr>
              <a:t>&gt;90% </a:t>
            </a:r>
            <a:r>
              <a:rPr lang="en-US" sz="2400" b="1" dirty="0" err="1">
                <a:solidFill>
                  <a:srgbClr val="FFFFFF"/>
                </a:solidFill>
                <a:effectLst/>
              </a:rPr>
              <a:t>conversión</a:t>
            </a:r>
            <a:r>
              <a:rPr lang="en-US" sz="2400" dirty="0">
                <a:solidFill>
                  <a:srgbClr val="FFFFFF"/>
                </a:solidFill>
                <a:effectLst/>
              </a:rPr>
              <a:t>, </a:t>
            </a:r>
            <a:r>
              <a:rPr lang="en-US" sz="2400" b="1" dirty="0" err="1">
                <a:solidFill>
                  <a:srgbClr val="FFFFFF"/>
                </a:solidFill>
                <a:effectLst/>
              </a:rPr>
              <a:t>ahorros</a:t>
            </a:r>
            <a:r>
              <a:rPr lang="en-US" sz="2400" b="1" dirty="0">
                <a:solidFill>
                  <a:srgbClr val="FFFFFF"/>
                </a:solidFill>
                <a:effectLst/>
              </a:rPr>
              <a:t> </a:t>
            </a:r>
            <a:r>
              <a:rPr lang="en-US" sz="2400" b="1" dirty="0" err="1">
                <a:solidFill>
                  <a:srgbClr val="FFFFFF"/>
                </a:solidFill>
                <a:effectLst/>
              </a:rPr>
              <a:t>sustanciales</a:t>
            </a:r>
            <a:r>
              <a:rPr lang="en-US" sz="2400" dirty="0">
                <a:solidFill>
                  <a:srgbClr val="FFFFFF"/>
                </a:solidFill>
                <a:effectLst/>
              </a:rPr>
              <a:t>, sin </a:t>
            </a:r>
            <a:r>
              <a:rPr lang="en-US" sz="2400" dirty="0" err="1">
                <a:solidFill>
                  <a:srgbClr val="FFFFFF"/>
                </a:solidFill>
                <a:effectLst/>
              </a:rPr>
              <a:t>señales</a:t>
            </a:r>
            <a:r>
              <a:rPr lang="en-US" sz="2400" dirty="0">
                <a:solidFill>
                  <a:srgbClr val="FFFFFF"/>
                </a:solidFill>
                <a:effectLst/>
              </a:rPr>
              <a:t> de </a:t>
            </a:r>
            <a:r>
              <a:rPr lang="en-US" sz="2400" dirty="0" err="1">
                <a:solidFill>
                  <a:srgbClr val="FFFFFF"/>
                </a:solidFill>
                <a:effectLst/>
              </a:rPr>
              <a:t>seguridad</a:t>
            </a:r>
            <a:r>
              <a:rPr lang="en-US" sz="2400" dirty="0">
                <a:solidFill>
                  <a:srgbClr val="FFFFFF"/>
                </a:solidFill>
                <a:effectLst/>
              </a:rPr>
              <a:t> </a:t>
            </a:r>
            <a:r>
              <a:rPr lang="en-US" sz="2400" dirty="0" err="1">
                <a:solidFill>
                  <a:srgbClr val="FFFFFF"/>
                </a:solidFill>
                <a:effectLst/>
              </a:rPr>
              <a:t>diferenciales</a:t>
            </a:r>
            <a:r>
              <a:rPr lang="en-US" sz="2400" dirty="0">
                <a:solidFill>
                  <a:srgbClr val="FFFFFF"/>
                </a:solidFill>
                <a:effectLst/>
              </a:rPr>
              <a:t>; </a:t>
            </a:r>
            <a:r>
              <a:rPr lang="en-US" sz="2400" dirty="0" err="1">
                <a:solidFill>
                  <a:srgbClr val="FFFFFF"/>
                </a:solidFill>
                <a:effectLst/>
              </a:rPr>
              <a:t>alta</a:t>
            </a:r>
            <a:r>
              <a:rPr lang="en-US" sz="2400" dirty="0">
                <a:solidFill>
                  <a:srgbClr val="FFFFFF"/>
                </a:solidFill>
                <a:effectLst/>
              </a:rPr>
              <a:t> </a:t>
            </a:r>
            <a:r>
              <a:rPr lang="en-US" sz="2400" dirty="0" err="1">
                <a:solidFill>
                  <a:srgbClr val="FFFFFF"/>
                </a:solidFill>
                <a:effectLst/>
              </a:rPr>
              <a:t>aceptación</a:t>
            </a:r>
            <a:r>
              <a:rPr lang="en-US" sz="2400" dirty="0">
                <a:solidFill>
                  <a:srgbClr val="FFFFFF"/>
                </a:solidFill>
                <a:effectLst/>
              </a:rPr>
              <a:t> con </a:t>
            </a:r>
            <a:r>
              <a:rPr lang="en-US" sz="2400" dirty="0" err="1">
                <a:solidFill>
                  <a:srgbClr val="FFFFFF"/>
                </a:solidFill>
                <a:effectLst/>
              </a:rPr>
              <a:t>comunicación</a:t>
            </a:r>
            <a:r>
              <a:rPr lang="en-US" sz="2400" dirty="0">
                <a:solidFill>
                  <a:srgbClr val="FFFFFF"/>
                </a:solidFill>
                <a:effectLst/>
              </a:rPr>
              <a:t> y </a:t>
            </a:r>
            <a:r>
              <a:rPr lang="en-US" sz="2400" dirty="0" err="1">
                <a:solidFill>
                  <a:srgbClr val="FFFFFF"/>
                </a:solidFill>
                <a:effectLst/>
              </a:rPr>
              <a:t>soporte</a:t>
            </a:r>
            <a:r>
              <a:rPr lang="en-US" sz="2400" dirty="0">
                <a:solidFill>
                  <a:srgbClr val="FFFFFF"/>
                </a:solidFill>
                <a:effectLst/>
              </a:rPr>
              <a:t> </a:t>
            </a:r>
            <a:r>
              <a:rPr lang="en-US" sz="2400" dirty="0" err="1">
                <a:solidFill>
                  <a:srgbClr val="FFFFFF"/>
                </a:solidFill>
                <a:effectLst/>
              </a:rPr>
              <a:t>clínico</a:t>
            </a:r>
            <a:r>
              <a:rPr lang="en-US" sz="2400" dirty="0">
                <a:solidFill>
                  <a:srgbClr val="FFFFFF"/>
                </a:solidFill>
                <a:effectLst/>
              </a:rPr>
              <a:t>.</a:t>
            </a:r>
            <a:br>
              <a:rPr lang="en-US" sz="2400" dirty="0">
                <a:solidFill>
                  <a:srgbClr val="FFFFFF"/>
                </a:solidFill>
                <a:effectLst/>
              </a:rPr>
            </a:br>
            <a:r>
              <a:rPr lang="en-US" sz="2400" dirty="0" err="1">
                <a:solidFill>
                  <a:srgbClr val="FFFFFF"/>
                </a:solidFill>
                <a:effectLst/>
              </a:rPr>
              <a:t>Lección</a:t>
            </a:r>
            <a:r>
              <a:rPr lang="en-US" sz="2400" dirty="0">
                <a:solidFill>
                  <a:srgbClr val="FFFFFF"/>
                </a:solidFill>
                <a:effectLst/>
              </a:rPr>
              <a:t>: la </a:t>
            </a:r>
            <a:r>
              <a:rPr lang="en-US" sz="2400" dirty="0" err="1">
                <a:solidFill>
                  <a:srgbClr val="FFFFFF"/>
                </a:solidFill>
                <a:effectLst/>
              </a:rPr>
              <a:t>resistencia</a:t>
            </a:r>
            <a:r>
              <a:rPr lang="en-US" sz="2400" dirty="0">
                <a:solidFill>
                  <a:srgbClr val="FFFFFF"/>
                </a:solidFill>
                <a:effectLst/>
              </a:rPr>
              <a:t> </a:t>
            </a:r>
            <a:r>
              <a:rPr lang="en-US" sz="2400" dirty="0" err="1">
                <a:solidFill>
                  <a:srgbClr val="FFFFFF"/>
                </a:solidFill>
                <a:effectLst/>
              </a:rPr>
              <a:t>clínica</a:t>
            </a:r>
            <a:r>
              <a:rPr lang="en-US" sz="2400" dirty="0">
                <a:solidFill>
                  <a:srgbClr val="FFFFFF"/>
                </a:solidFill>
                <a:effectLst/>
              </a:rPr>
              <a:t> </a:t>
            </a:r>
            <a:r>
              <a:rPr lang="en-US" sz="2400" dirty="0" err="1">
                <a:solidFill>
                  <a:srgbClr val="FFFFFF"/>
                </a:solidFill>
                <a:effectLst/>
              </a:rPr>
              <a:t>existe</a:t>
            </a:r>
            <a:r>
              <a:rPr lang="en-US" sz="2400" dirty="0">
                <a:solidFill>
                  <a:srgbClr val="FFFFFF"/>
                </a:solidFill>
                <a:effectLst/>
              </a:rPr>
              <a:t>; </a:t>
            </a:r>
            <a:r>
              <a:rPr lang="en-US" sz="2400" b="1" dirty="0" err="1">
                <a:solidFill>
                  <a:srgbClr val="FFFFFF"/>
                </a:solidFill>
                <a:effectLst/>
              </a:rPr>
              <a:t>sólo</a:t>
            </a:r>
            <a:r>
              <a:rPr lang="en-US" sz="2400" b="1" dirty="0">
                <a:solidFill>
                  <a:srgbClr val="FFFFFF"/>
                </a:solidFill>
                <a:effectLst/>
              </a:rPr>
              <a:t> </a:t>
            </a:r>
            <a:r>
              <a:rPr lang="en-US" sz="2400" b="1" dirty="0" err="1">
                <a:solidFill>
                  <a:srgbClr val="FFFFFF"/>
                </a:solidFill>
                <a:effectLst/>
              </a:rPr>
              <a:t>nuevos</a:t>
            </a:r>
            <a:r>
              <a:rPr lang="en-US" sz="2400" dirty="0">
                <a:solidFill>
                  <a:srgbClr val="FFFFFF"/>
                </a:solidFill>
                <a:effectLst/>
              </a:rPr>
              <a:t> </a:t>
            </a:r>
            <a:r>
              <a:rPr lang="en-US" sz="2400" dirty="0" err="1">
                <a:solidFill>
                  <a:srgbClr val="FFFFFF"/>
                </a:solidFill>
                <a:effectLst/>
              </a:rPr>
              <a:t>rinde</a:t>
            </a:r>
            <a:r>
              <a:rPr lang="en-US" sz="2400" dirty="0">
                <a:solidFill>
                  <a:srgbClr val="FFFFFF"/>
                </a:solidFill>
                <a:effectLst/>
              </a:rPr>
              <a:t> poco. </a:t>
            </a:r>
            <a:r>
              <a:rPr lang="en-US" sz="2400" b="1" dirty="0">
                <a:solidFill>
                  <a:srgbClr val="FFFFFF"/>
                </a:solidFill>
                <a:effectLst/>
              </a:rPr>
              <a:t>Mandato de switch</a:t>
            </a:r>
            <a:r>
              <a:rPr lang="en-US" sz="2400" dirty="0">
                <a:solidFill>
                  <a:srgbClr val="FFFFFF"/>
                </a:solidFill>
                <a:effectLst/>
              </a:rPr>
              <a:t> + </a:t>
            </a:r>
            <a:r>
              <a:rPr lang="en-US" sz="2400" dirty="0" err="1">
                <a:solidFill>
                  <a:srgbClr val="FFFFFF"/>
                </a:solidFill>
                <a:effectLst/>
              </a:rPr>
              <a:t>ejecución</a:t>
            </a:r>
            <a:r>
              <a:rPr lang="en-US" sz="2400" dirty="0">
                <a:solidFill>
                  <a:srgbClr val="FFFFFF"/>
                </a:solidFill>
                <a:effectLst/>
              </a:rPr>
              <a:t>/</a:t>
            </a:r>
            <a:r>
              <a:rPr lang="en-US" sz="2400" dirty="0" err="1">
                <a:solidFill>
                  <a:srgbClr val="FFFFFF"/>
                </a:solidFill>
                <a:effectLst/>
              </a:rPr>
              <a:t>educación</a:t>
            </a:r>
            <a:r>
              <a:rPr lang="en-US" sz="2400" dirty="0">
                <a:solidFill>
                  <a:srgbClr val="FFFFFF"/>
                </a:solidFill>
                <a:effectLst/>
              </a:rPr>
              <a:t> </a:t>
            </a:r>
            <a:r>
              <a:rPr lang="en-US" sz="2400" dirty="0" err="1">
                <a:solidFill>
                  <a:srgbClr val="FFFFFF"/>
                </a:solidFill>
                <a:effectLst/>
              </a:rPr>
              <a:t>desbloquea</a:t>
            </a:r>
            <a:r>
              <a:rPr lang="en-US" sz="2400" dirty="0">
                <a:solidFill>
                  <a:srgbClr val="FFFFFF"/>
                </a:solidFill>
                <a:effectLst/>
              </a:rPr>
              <a:t> </a:t>
            </a:r>
            <a:r>
              <a:rPr lang="en-US" sz="2400" dirty="0" err="1">
                <a:solidFill>
                  <a:srgbClr val="FFFFFF"/>
                </a:solidFill>
                <a:effectLst/>
              </a:rPr>
              <a:t>el</a:t>
            </a:r>
            <a:r>
              <a:rPr lang="en-US" sz="2400" dirty="0">
                <a:solidFill>
                  <a:srgbClr val="FFFFFF"/>
                </a:solidFill>
                <a:effectLst/>
              </a:rPr>
              <a:t> </a:t>
            </a:r>
            <a:r>
              <a:rPr lang="en-US" sz="2400" dirty="0" err="1">
                <a:solidFill>
                  <a:srgbClr val="FFFFFF"/>
                </a:solidFill>
                <a:effectLst/>
              </a:rPr>
              <a:t>ahorro</a:t>
            </a:r>
            <a:r>
              <a:rPr lang="en-US" sz="2400" dirty="0">
                <a:solidFill>
                  <a:srgbClr val="FFFFFF"/>
                </a:solidFill>
                <a:effectLst/>
              </a:rPr>
              <a:t> real.</a:t>
            </a:r>
          </a:p>
        </p:txBody>
      </p:sp>
      <p:sp>
        <p:nvSpPr>
          <p:cNvPr id="14" name="Rectangle 13">
            <a:extLst>
              <a:ext uri="{FF2B5EF4-FFF2-40B4-BE49-F238E27FC236}">
                <a16:creationId xmlns:a16="http://schemas.microsoft.com/office/drawing/2014/main" id="{F9F40211-4307-4706-AE59-83AC153FB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614510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1488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D1982F-5406-F27B-92DF-96632949E89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B9A876A-7112-6FF9-0CE7-6AB5BAE41FE6}"/>
              </a:ext>
            </a:extLst>
          </p:cNvPr>
          <p:cNvSpPr>
            <a:spLocks noGrp="1"/>
          </p:cNvSpPr>
          <p:nvPr>
            <p:ph type="title"/>
          </p:nvPr>
        </p:nvSpPr>
        <p:spPr>
          <a:xfrm>
            <a:off x="1024128" y="585216"/>
            <a:ext cx="9720072" cy="1499616"/>
          </a:xfrm>
        </p:spPr>
        <p:txBody>
          <a:bodyPr>
            <a:normAutofit/>
          </a:bodyPr>
          <a:lstStyle/>
          <a:p>
            <a:r>
              <a:rPr lang="es-AR" dirty="0"/>
              <a:t>Temas</a:t>
            </a:r>
          </a:p>
        </p:txBody>
      </p:sp>
      <p:graphicFrame>
        <p:nvGraphicFramePr>
          <p:cNvPr id="5" name="Marcador de contenido 2">
            <a:extLst>
              <a:ext uri="{FF2B5EF4-FFF2-40B4-BE49-F238E27FC236}">
                <a16:creationId xmlns:a16="http://schemas.microsoft.com/office/drawing/2014/main" id="{BF905544-E242-C269-9CD9-E2CB16F25224}"/>
              </a:ext>
            </a:extLst>
          </p:cNvPr>
          <p:cNvGraphicFramePr>
            <a:graphicFrameLocks noGrp="1"/>
          </p:cNvGraphicFramePr>
          <p:nvPr>
            <p:ph idx="1"/>
            <p:extLst>
              <p:ext uri="{D42A27DB-BD31-4B8C-83A1-F6EECF244321}">
                <p14:modId xmlns:p14="http://schemas.microsoft.com/office/powerpoint/2010/main" val="4105452408"/>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67620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0CD0086-8778-45A2-008D-1697F9425059}"/>
              </a:ext>
            </a:extLst>
          </p:cNvPr>
          <p:cNvSpPr>
            <a:spLocks noGrp="1"/>
          </p:cNvSpPr>
          <p:nvPr>
            <p:ph idx="1"/>
          </p:nvPr>
        </p:nvSpPr>
        <p:spPr>
          <a:xfrm>
            <a:off x="974122" y="1157287"/>
            <a:ext cx="9720071" cy="4023360"/>
          </a:xfrm>
        </p:spPr>
        <p:txBody>
          <a:bodyPr>
            <a:normAutofit/>
          </a:bodyPr>
          <a:lstStyle/>
          <a:p>
            <a:r>
              <a:rPr lang="es-MX" b="1" dirty="0"/>
              <a:t>🥯 El </a:t>
            </a:r>
            <a:r>
              <a:rPr lang="es-MX" b="1" dirty="0" err="1"/>
              <a:t>bagel</a:t>
            </a:r>
            <a:r>
              <a:rPr lang="es-MX" b="1" dirty="0"/>
              <a:t> </a:t>
            </a:r>
            <a:r>
              <a:rPr lang="es-MX" b="1" dirty="0" err="1"/>
              <a:t>deluxe</a:t>
            </a:r>
            <a:endParaRPr lang="es-MX" b="1" dirty="0"/>
          </a:p>
          <a:p>
            <a:r>
              <a:rPr lang="es-MX" dirty="0"/>
              <a:t>Un tipo entra a la panadería:</a:t>
            </a:r>
          </a:p>
          <a:p>
            <a:r>
              <a:rPr lang="es-MX" dirty="0"/>
              <a:t>—Dame un </a:t>
            </a:r>
            <a:r>
              <a:rPr lang="es-MX" dirty="0" err="1"/>
              <a:t>bagel</a:t>
            </a:r>
            <a:r>
              <a:rPr lang="es-MX" dirty="0"/>
              <a:t> premium orgánico con semillas ancestrales, sal rosada del Himalaya y queso de cabra vegano.</a:t>
            </a:r>
          </a:p>
          <a:p>
            <a:r>
              <a:rPr lang="es-MX" dirty="0"/>
              <a:t>El panadero lo mira y le dice:</a:t>
            </a:r>
            <a:br>
              <a:rPr lang="es-MX" dirty="0"/>
            </a:br>
            <a:r>
              <a:rPr lang="es-MX" dirty="0"/>
              <a:t>—Tenemos eso… o el </a:t>
            </a:r>
            <a:r>
              <a:rPr lang="es-MX" dirty="0" err="1"/>
              <a:t>bagel</a:t>
            </a:r>
            <a:r>
              <a:rPr lang="es-MX" dirty="0"/>
              <a:t> normal a mitad de precio, que también alimenta.</a:t>
            </a:r>
          </a:p>
          <a:p>
            <a:r>
              <a:rPr lang="es-MX" dirty="0"/>
              <a:t>El tipo pregunta:</a:t>
            </a:r>
            <a:br>
              <a:rPr lang="es-MX" dirty="0"/>
            </a:br>
            <a:r>
              <a:rPr lang="es-MX" dirty="0"/>
              <a:t>—¿Y cuál come la gente inteligente?</a:t>
            </a:r>
          </a:p>
          <a:p>
            <a:r>
              <a:rPr lang="es-MX" dirty="0"/>
              <a:t>—El normal.</a:t>
            </a:r>
            <a:br>
              <a:rPr lang="es-MX" dirty="0"/>
            </a:br>
            <a:r>
              <a:rPr lang="es-MX" dirty="0"/>
              <a:t>Los otros compran el premium… y después me piden fiado.</a:t>
            </a:r>
          </a:p>
          <a:p>
            <a:endParaRPr lang="es-AR" dirty="0"/>
          </a:p>
        </p:txBody>
      </p:sp>
    </p:spTree>
    <p:extLst>
      <p:ext uri="{BB962C8B-B14F-4D97-AF65-F5344CB8AC3E}">
        <p14:creationId xmlns:p14="http://schemas.microsoft.com/office/powerpoint/2010/main" val="1862336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1E7C082-5B81-400A-A1DE-7CA9F26ED8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cxnSp>
        <p:nvCxnSpPr>
          <p:cNvPr id="9" name="Straight Connector 8">
            <a:extLst>
              <a:ext uri="{FF2B5EF4-FFF2-40B4-BE49-F238E27FC236}">
                <a16:creationId xmlns:a16="http://schemas.microsoft.com/office/drawing/2014/main" id="{08D54232-CDE1-4B53-B430-AB82206F6B5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4BA0C938-1486-4635-9F6C-44D521FA6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42A7ABB-6A86-4A02-A072-FA82CDCE5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928" y="484632"/>
            <a:ext cx="11244036" cy="5880916"/>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7E68393-131D-73BE-7DBB-1A3C16752B1C}"/>
              </a:ext>
            </a:extLst>
          </p:cNvPr>
          <p:cNvSpPr>
            <a:spLocks noGrp="1"/>
          </p:cNvSpPr>
          <p:nvPr>
            <p:ph type="title"/>
          </p:nvPr>
        </p:nvSpPr>
        <p:spPr>
          <a:xfrm>
            <a:off x="4365356" y="806365"/>
            <a:ext cx="7020747" cy="5229630"/>
          </a:xfrm>
        </p:spPr>
        <p:txBody>
          <a:bodyPr vert="horz" lIns="91440" tIns="45720" rIns="91440" bIns="45720" rtlCol="0" anchor="ctr">
            <a:normAutofit/>
          </a:bodyPr>
          <a:lstStyle/>
          <a:p>
            <a:r>
              <a:rPr lang="en-US" sz="6600" spc="200"/>
              <a:t>Muchas gracias</a:t>
            </a:r>
          </a:p>
        </p:txBody>
      </p:sp>
      <p:cxnSp>
        <p:nvCxnSpPr>
          <p:cNvPr id="15" name="Straight Connector 14">
            <a:extLst>
              <a:ext uri="{FF2B5EF4-FFF2-40B4-BE49-F238E27FC236}">
                <a16:creationId xmlns:a16="http://schemas.microsoft.com/office/drawing/2014/main" id="{B6916720-6D22-4D4B-BC19-23008C7DD4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5618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9BB25B5-84FD-F49F-4276-3B197068C438}"/>
              </a:ext>
            </a:extLst>
          </p:cNvPr>
          <p:cNvSpPr>
            <a:spLocks noGrp="1"/>
          </p:cNvSpPr>
          <p:nvPr>
            <p:ph idx="1"/>
          </p:nvPr>
        </p:nvSpPr>
        <p:spPr>
          <a:xfrm>
            <a:off x="1066461" y="1083733"/>
            <a:ext cx="9720071" cy="4023360"/>
          </a:xfrm>
        </p:spPr>
        <p:txBody>
          <a:bodyPr/>
          <a:lstStyle/>
          <a:p>
            <a:r>
              <a:rPr lang="es-MX" dirty="0"/>
              <a:t>—Papá, quiero un reloj Rolex como los chicos ricos.</a:t>
            </a:r>
          </a:p>
          <a:p>
            <a:r>
              <a:rPr lang="es-MX" dirty="0"/>
              <a:t>—Hijo, si trabajas duro, estudias, ahorras, invertís y </a:t>
            </a:r>
            <a:r>
              <a:rPr lang="es-MX" dirty="0" err="1"/>
              <a:t>perseverás</a:t>
            </a:r>
            <a:r>
              <a:rPr lang="es-MX" dirty="0"/>
              <a:t>…</a:t>
            </a:r>
          </a:p>
          <a:p>
            <a:r>
              <a:rPr lang="es-MX" dirty="0"/>
              <a:t>—¿Lo voy a conseguir?</a:t>
            </a:r>
          </a:p>
          <a:p>
            <a:r>
              <a:rPr lang="es-MX" dirty="0"/>
              <a:t>—No. Pero vas a dejar de pedirlo.</a:t>
            </a:r>
          </a:p>
          <a:p>
            <a:endParaRPr lang="es-AR" dirty="0"/>
          </a:p>
        </p:txBody>
      </p:sp>
    </p:spTree>
    <p:extLst>
      <p:ext uri="{BB962C8B-B14F-4D97-AF65-F5344CB8AC3E}">
        <p14:creationId xmlns:p14="http://schemas.microsoft.com/office/powerpoint/2010/main" val="35686200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Integral</Template>
  <TotalTime>1372</TotalTime>
  <Words>859</Words>
  <Application>Microsoft Office PowerPoint</Application>
  <PresentationFormat>Panorámica</PresentationFormat>
  <Paragraphs>109</Paragraphs>
  <Slides>51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51</vt:i4>
      </vt:variant>
    </vt:vector>
  </HeadingPairs>
  <TitlesOfParts>
    <vt:vector size="57" baseType="lpstr">
      <vt:lpstr>Aptos</vt:lpstr>
      <vt:lpstr>Arial</vt:lpstr>
      <vt:lpstr>Tw Cen MT</vt:lpstr>
      <vt:lpstr>Tw Cen MT Condensed</vt:lpstr>
      <vt:lpstr>Wingdings 3</vt:lpstr>
      <vt:lpstr>Integral</vt:lpstr>
      <vt:lpstr>biosimilares</vt:lpstr>
      <vt:lpstr>objetivos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Crecimiento de mercado por año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Evolución precios unitarios medicamentos de alto costo vs indicadores socio-económicos</vt:lpstr>
      <vt:lpstr>Metodología</vt:lpstr>
      <vt:lpstr>Belimumab 2023-2024</vt:lpstr>
      <vt:lpstr>Belimumab 2024-2025 </vt:lpstr>
      <vt:lpstr>Brentuximab 2023-2024</vt:lpstr>
      <vt:lpstr>Brentuximab 2024-2025 </vt:lpstr>
      <vt:lpstr>DNASA 2023-2024</vt:lpstr>
      <vt:lpstr>DNASA 2024-2025</vt:lpstr>
      <vt:lpstr>Imatinib 2023-2024</vt:lpstr>
      <vt:lpstr>Imatinib 2024-2025</vt:lpstr>
      <vt:lpstr>Isatuximab 2024-2025</vt:lpstr>
      <vt:lpstr>Pembrolizumab 2023-2024</vt:lpstr>
      <vt:lpstr>Pembrolizumab 2024-2025</vt:lpstr>
      <vt:lpstr>Pertuzumab 2023-2024</vt:lpstr>
      <vt:lpstr>Pertuzumab 2024-2025</vt:lpstr>
      <vt:lpstr>Tocilizumab 2023-2024</vt:lpstr>
      <vt:lpstr>Tocilizumab 2024-2025</vt:lpstr>
      <vt:lpstr>Triptorelina 2023-2024</vt:lpstr>
      <vt:lpstr>Triptorelina 2024-2025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Temas</vt:lpstr>
      <vt:lpstr>Presentación de PowerPoint</vt:lpstr>
      <vt:lpstr>Muchas gracias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GCBA</dc:creator>
  <cp:lastModifiedBy>gabriel lebersztein</cp:lastModifiedBy>
  <cp:revision>16</cp:revision>
  <dcterms:created xsi:type="dcterms:W3CDTF">2025-10-12T14:26:03Z</dcterms:created>
  <dcterms:modified xsi:type="dcterms:W3CDTF">2025-11-05T04:22:15Z</dcterms:modified>
</cp:coreProperties>
</file>