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9" r:id="rId5"/>
    <p:sldId id="262" r:id="rId6"/>
    <p:sldId id="270" r:id="rId7"/>
    <p:sldId id="261" r:id="rId8"/>
    <p:sldId id="272" r:id="rId9"/>
    <p:sldId id="271" r:id="rId10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82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221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72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04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37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Shape 1"/>
          <p:cNvSpPr/>
          <p:nvPr/>
        </p:nvSpPr>
        <p:spPr>
          <a:xfrm>
            <a:off x="0" y="19050"/>
            <a:ext cx="14630400" cy="8229600"/>
          </a:xfrm>
          <a:prstGeom prst="rect">
            <a:avLst/>
          </a:prstGeom>
          <a:solidFill>
            <a:srgbClr val="333F50"/>
          </a:solidFill>
          <a:ln/>
        </p:spPr>
        <p:txBody>
          <a:bodyPr/>
          <a:lstStyle/>
          <a:p>
            <a:endParaRPr lang="es-A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05245" y="1825205"/>
            <a:ext cx="7971993" cy="3259325"/>
          </a:xfrm>
          <a:prstGeom prst="roundRect">
            <a:avLst>
              <a:gd name="adj" fmla="val 1175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5" name="Text 2"/>
          <p:cNvSpPr/>
          <p:nvPr/>
        </p:nvSpPr>
        <p:spPr>
          <a:xfrm>
            <a:off x="587882" y="2238953"/>
            <a:ext cx="7968236" cy="26912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s-ES" sz="4800" i="1" dirty="0">
                <a:solidFill>
                  <a:schemeClr val="bg1"/>
                </a:solidFill>
              </a:rPr>
              <a:t>El Sistema Farmacéutico Argentino: Medicamentos ambulatorios de alta rotación</a:t>
            </a:r>
            <a:endParaRPr lang="es-AR" sz="4800" i="1" dirty="0">
              <a:solidFill>
                <a:schemeClr val="bg1"/>
              </a:solidFill>
            </a:endParaRPr>
          </a:p>
        </p:txBody>
      </p:sp>
      <p:sp>
        <p:nvSpPr>
          <p:cNvPr id="8" name="Text 2"/>
          <p:cNvSpPr/>
          <p:nvPr/>
        </p:nvSpPr>
        <p:spPr>
          <a:xfrm>
            <a:off x="587882" y="6548380"/>
            <a:ext cx="6590348" cy="6846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91"/>
              </a:lnSpc>
              <a:buNone/>
            </a:pPr>
            <a:r>
              <a:rPr lang="en-US" sz="2000" u="sng" dirty="0">
                <a:solidFill>
                  <a:srgbClr val="F7F7F8"/>
                </a:solidFill>
                <a:latin typeface="DM Sans" pitchFamily="34" charset="0"/>
                <a:ea typeface="DM Sans" pitchFamily="34" charset="-122"/>
              </a:rPr>
              <a:t>Congreso COSSPRA, Ciudad de Salta, Noviembre 2025</a:t>
            </a:r>
            <a:endParaRPr lang="en-US" sz="2000" u="sng" dirty="0"/>
          </a:p>
        </p:txBody>
      </p:sp>
      <p:sp>
        <p:nvSpPr>
          <p:cNvPr id="9" name="Text 2"/>
          <p:cNvSpPr/>
          <p:nvPr/>
        </p:nvSpPr>
        <p:spPr>
          <a:xfrm>
            <a:off x="587882" y="5155973"/>
            <a:ext cx="6590348" cy="6846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91"/>
              </a:lnSpc>
              <a:buNone/>
            </a:pPr>
            <a:r>
              <a:rPr lang="en-US" sz="2400" dirty="0">
                <a:solidFill>
                  <a:srgbClr val="F7F7F8"/>
                </a:solidFill>
                <a:latin typeface="DM Sans" pitchFamily="34" charset="0"/>
                <a:ea typeface="DM Sans" pitchFamily="34" charset="-122"/>
              </a:rPr>
              <a:t>Gabriel Espinaco - Gerente General FEFARA</a:t>
            </a:r>
            <a:endParaRPr lang="en-US" sz="24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82" y="1098347"/>
            <a:ext cx="2762636" cy="9526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33F50"/>
          </a:solidFill>
          <a:ln/>
        </p:spPr>
        <p:txBody>
          <a:bodyPr/>
          <a:lstStyle/>
          <a:p>
            <a:endParaRPr lang="es-A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097726"/>
            <a:ext cx="6590348" cy="6846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91"/>
              </a:lnSpc>
              <a:buNone/>
            </a:pPr>
            <a:r>
              <a:rPr lang="en-US" sz="4313" u="sng" dirty="0">
                <a:solidFill>
                  <a:srgbClr val="F7F7F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Oferta y Mercado</a:t>
            </a:r>
            <a:endParaRPr lang="en-US" sz="4313" u="sng" dirty="0"/>
          </a:p>
        </p:txBody>
      </p:sp>
      <p:sp>
        <p:nvSpPr>
          <p:cNvPr id="6" name="Shape 3"/>
          <p:cNvSpPr/>
          <p:nvPr/>
        </p:nvSpPr>
        <p:spPr>
          <a:xfrm>
            <a:off x="640080" y="2880061"/>
            <a:ext cx="7610475" cy="2795945"/>
          </a:xfrm>
          <a:prstGeom prst="roundRect">
            <a:avLst>
              <a:gd name="adj" fmla="val 1175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" name="Text 4"/>
          <p:cNvSpPr/>
          <p:nvPr/>
        </p:nvSpPr>
        <p:spPr>
          <a:xfrm>
            <a:off x="985838" y="2175986"/>
            <a:ext cx="2738676" cy="34230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96"/>
              </a:lnSpc>
              <a:buNone/>
            </a:pPr>
            <a:endParaRPr lang="en-US" sz="2156" dirty="0"/>
          </a:p>
        </p:txBody>
      </p:sp>
      <p:sp>
        <p:nvSpPr>
          <p:cNvPr id="8" name="Text 5"/>
          <p:cNvSpPr/>
          <p:nvPr/>
        </p:nvSpPr>
        <p:spPr>
          <a:xfrm>
            <a:off x="985838" y="2649736"/>
            <a:ext cx="7172325" cy="701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0"/>
              </a:lnSpc>
              <a:buNone/>
            </a:pPr>
            <a:endParaRPr lang="en-US" sz="1725" dirty="0"/>
          </a:p>
        </p:txBody>
      </p:sp>
      <p:sp>
        <p:nvSpPr>
          <p:cNvPr id="9" name="Text 6"/>
          <p:cNvSpPr/>
          <p:nvPr/>
        </p:nvSpPr>
        <p:spPr>
          <a:xfrm>
            <a:off x="859155" y="3285290"/>
            <a:ext cx="7172325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760"/>
              </a:lnSpc>
            </a:pPr>
            <a:r>
              <a:rPr lang="es-ES" sz="20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Argentina posee una amplia oferta de medicamentos ambulatorios de alta rotación. </a:t>
            </a:r>
          </a:p>
          <a:p>
            <a:pPr>
              <a:lnSpc>
                <a:spcPts val="2760"/>
              </a:lnSpc>
            </a:pPr>
            <a:endParaRPr lang="es-ES" sz="20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2760"/>
              </a:lnSpc>
            </a:pPr>
            <a:r>
              <a:rPr lang="es-ES" sz="20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sector está respaldado principalmente por laboratorios nacionales, que cuentan con un fuerte posicionamiento en el mercado interno.</a:t>
            </a:r>
            <a:endParaRPr lang="en-US" sz="20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33F5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1" name="Text 8"/>
          <p:cNvSpPr/>
          <p:nvPr/>
        </p:nvSpPr>
        <p:spPr>
          <a:xfrm>
            <a:off x="777597" y="4556284"/>
            <a:ext cx="7588806" cy="11063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77"/>
              </a:lnSpc>
              <a:buNone/>
            </a:pPr>
            <a:endParaRPr lang="en-US" sz="1361" dirty="0"/>
          </a:p>
        </p:txBody>
      </p:sp>
      <p:sp>
        <p:nvSpPr>
          <p:cNvPr id="14" name="Text 11"/>
          <p:cNvSpPr/>
          <p:nvPr/>
        </p:nvSpPr>
        <p:spPr>
          <a:xfrm>
            <a:off x="777597" y="6554391"/>
            <a:ext cx="7588806" cy="829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77"/>
              </a:lnSpc>
              <a:buNone/>
            </a:pPr>
            <a:endParaRPr lang="en-US" sz="1361" dirty="0"/>
          </a:p>
        </p:txBody>
      </p:sp>
      <p:sp>
        <p:nvSpPr>
          <p:cNvPr id="15" name="Text 2"/>
          <p:cNvSpPr/>
          <p:nvPr/>
        </p:nvSpPr>
        <p:spPr>
          <a:xfrm>
            <a:off x="604837" y="943689"/>
            <a:ext cx="6590348" cy="6846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91"/>
              </a:lnSpc>
              <a:buNone/>
            </a:pPr>
            <a:r>
              <a:rPr lang="en-US" sz="4313" u="sng" dirty="0">
                <a:solidFill>
                  <a:srgbClr val="F7F7F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Integración y Eficiencia</a:t>
            </a:r>
            <a:endParaRPr lang="en-US" sz="4313" u="sng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04837" y="2571987"/>
            <a:ext cx="13225463" cy="1825347"/>
          </a:xfrm>
          <a:prstGeom prst="roundRect">
            <a:avLst>
              <a:gd name="adj" fmla="val 1420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8" name="Text 5"/>
          <p:cNvSpPr/>
          <p:nvPr/>
        </p:nvSpPr>
        <p:spPr>
          <a:xfrm>
            <a:off x="777596" y="3213613"/>
            <a:ext cx="12004953" cy="11063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>
              <a:lnSpc>
                <a:spcPts val="2177"/>
              </a:lnSpc>
            </a:pP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1- Durante los años noventa, se produjo una integración vertical entre la producción y la distribución.</a:t>
            </a: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>
              <a:lnSpc>
                <a:spcPts val="2177"/>
              </a:lnSpc>
              <a:buNone/>
            </a:pPr>
            <a:endParaRPr lang="en-US" sz="1361" dirty="0"/>
          </a:p>
        </p:txBody>
      </p:sp>
      <p:sp>
        <p:nvSpPr>
          <p:cNvPr id="16" name="Shape 3"/>
          <p:cNvSpPr/>
          <p:nvPr/>
        </p:nvSpPr>
        <p:spPr>
          <a:xfrm>
            <a:off x="604837" y="4684631"/>
            <a:ext cx="13225463" cy="1825347"/>
          </a:xfrm>
          <a:prstGeom prst="roundRect">
            <a:avLst>
              <a:gd name="adj" fmla="val 1420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7" name="Text 5"/>
          <p:cNvSpPr/>
          <p:nvPr/>
        </p:nvSpPr>
        <p:spPr>
          <a:xfrm>
            <a:off x="777597" y="5175347"/>
            <a:ext cx="12004952" cy="11063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/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2- Esto permitió alcanzar altos niveles de eficiencia y consolidar la posición de los laboratorios nacionales.</a:t>
            </a: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>
              <a:lnSpc>
                <a:spcPts val="2177"/>
              </a:lnSpc>
              <a:buNone/>
            </a:pPr>
            <a:endParaRPr lang="en-US" sz="13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33F5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5" name="Text 2"/>
          <p:cNvSpPr/>
          <p:nvPr/>
        </p:nvSpPr>
        <p:spPr>
          <a:xfrm>
            <a:off x="640080" y="982564"/>
            <a:ext cx="6590348" cy="6846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91"/>
              </a:lnSpc>
              <a:buNone/>
            </a:pPr>
            <a:r>
              <a:rPr lang="en-US" sz="4313" u="sng" dirty="0">
                <a:solidFill>
                  <a:srgbClr val="F7F7F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Cultura de acceso y prestigio</a:t>
            </a:r>
            <a:endParaRPr lang="en-US" sz="4313" u="sng" dirty="0"/>
          </a:p>
        </p:txBody>
      </p:sp>
      <p:sp>
        <p:nvSpPr>
          <p:cNvPr id="6" name="Shape 3"/>
          <p:cNvSpPr/>
          <p:nvPr/>
        </p:nvSpPr>
        <p:spPr>
          <a:xfrm>
            <a:off x="640080" y="2880061"/>
            <a:ext cx="7610475" cy="2795945"/>
          </a:xfrm>
          <a:prstGeom prst="roundRect">
            <a:avLst>
              <a:gd name="adj" fmla="val 1175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" name="Text 4"/>
          <p:cNvSpPr/>
          <p:nvPr/>
        </p:nvSpPr>
        <p:spPr>
          <a:xfrm>
            <a:off x="985838" y="2175986"/>
            <a:ext cx="2738676" cy="34230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96"/>
              </a:lnSpc>
              <a:buNone/>
            </a:pPr>
            <a:endParaRPr lang="en-US" sz="2156" dirty="0"/>
          </a:p>
        </p:txBody>
      </p:sp>
      <p:sp>
        <p:nvSpPr>
          <p:cNvPr id="8" name="Text 5"/>
          <p:cNvSpPr/>
          <p:nvPr/>
        </p:nvSpPr>
        <p:spPr>
          <a:xfrm>
            <a:off x="985838" y="2649736"/>
            <a:ext cx="7172325" cy="701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0"/>
              </a:lnSpc>
              <a:buNone/>
            </a:pPr>
            <a:endParaRPr lang="en-US" sz="1725" dirty="0"/>
          </a:p>
        </p:txBody>
      </p:sp>
      <p:sp>
        <p:nvSpPr>
          <p:cNvPr id="9" name="Text 6"/>
          <p:cNvSpPr/>
          <p:nvPr/>
        </p:nvSpPr>
        <p:spPr>
          <a:xfrm>
            <a:off x="859154" y="3791129"/>
            <a:ext cx="7172325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/>
            <a:r>
              <a:rPr lang="es-ES" sz="20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Existe una marcada cultura de acceso a marcas, asociada al prestigio y a la seguridad para usuarios, farmacias y médicos.</a:t>
            </a:r>
            <a:endParaRPr lang="es-AR" sz="20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 rotWithShape="1">
          <a:blip r:embed="rId3"/>
          <a:srcRect l="8284" t="6566" r="5115" b="15530"/>
          <a:stretch/>
        </p:blipFill>
        <p:spPr>
          <a:xfrm>
            <a:off x="8596313" y="133350"/>
            <a:ext cx="5901274" cy="796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79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Shape 1"/>
          <p:cNvSpPr/>
          <p:nvPr/>
        </p:nvSpPr>
        <p:spPr>
          <a:xfrm>
            <a:off x="33453" y="22302"/>
            <a:ext cx="14630400" cy="8229600"/>
          </a:xfrm>
          <a:prstGeom prst="rect">
            <a:avLst/>
          </a:prstGeom>
          <a:solidFill>
            <a:srgbClr val="333F50"/>
          </a:solidFill>
          <a:ln/>
        </p:spPr>
        <p:txBody>
          <a:bodyPr/>
          <a:lstStyle/>
          <a:p>
            <a:endParaRPr lang="es-A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1629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3808" y="3413282"/>
            <a:ext cx="12242784" cy="40743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3208"/>
              </a:lnSpc>
            </a:pPr>
            <a:r>
              <a:rPr lang="es-ES" sz="3600" u="sng" dirty="0">
                <a:solidFill>
                  <a:srgbClr val="F7F7F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Red de Provisión y Accesibilidad</a:t>
            </a:r>
            <a:endParaRPr lang="en-US" sz="3600" u="sng" dirty="0">
              <a:solidFill>
                <a:srgbClr val="F7F7F8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653" y="4913353"/>
            <a:ext cx="654095" cy="5431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51652" y="5673805"/>
            <a:ext cx="3271049" cy="3394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74"/>
              </a:lnSpc>
              <a:buNone/>
            </a:pPr>
            <a:r>
              <a:rPr lang="en-US" sz="2139" dirty="0">
                <a:solidFill>
                  <a:srgbClr val="D6D9D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Gestión y Calidad</a:t>
            </a:r>
            <a:endParaRPr lang="en-US" sz="2139" dirty="0"/>
          </a:p>
        </p:txBody>
      </p:sp>
      <p:sp>
        <p:nvSpPr>
          <p:cNvPr id="11" name="Text 6"/>
          <p:cNvSpPr/>
          <p:nvPr/>
        </p:nvSpPr>
        <p:spPr>
          <a:xfrm>
            <a:off x="1551652" y="6338245"/>
            <a:ext cx="5422585" cy="20859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>
              <a:lnSpc>
                <a:spcPts val="2738"/>
              </a:lnSpc>
            </a:pPr>
            <a:r>
              <a:rPr lang="es-ES" sz="1711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sistema de provisión se basa en droguerías con gran capilaridad y farmacias comunitarias, nucleadas en el ámbito de FEFARA y COFA.</a:t>
            </a:r>
            <a:endParaRPr lang="es-AR" sz="1711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738"/>
              </a:lnSpc>
              <a:buNone/>
            </a:pPr>
            <a:endParaRPr lang="en-US" sz="1711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102" y="4913353"/>
            <a:ext cx="628693" cy="54316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80102" y="5673805"/>
            <a:ext cx="3144018" cy="33944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74"/>
              </a:lnSpc>
              <a:buNone/>
            </a:pPr>
            <a:r>
              <a:rPr lang="en-US" sz="2139" dirty="0">
                <a:solidFill>
                  <a:srgbClr val="D6D9D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Acceso</a:t>
            </a:r>
            <a:endParaRPr lang="en-US" sz="2139" dirty="0"/>
          </a:p>
        </p:txBody>
      </p:sp>
      <p:sp>
        <p:nvSpPr>
          <p:cNvPr id="14" name="Text 8"/>
          <p:cNvSpPr/>
          <p:nvPr/>
        </p:nvSpPr>
        <p:spPr>
          <a:xfrm>
            <a:off x="7480101" y="6143625"/>
            <a:ext cx="6747343" cy="20859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>
              <a:lnSpc>
                <a:spcPts val="2738"/>
              </a:lnSpc>
            </a:pPr>
            <a:r>
              <a:rPr lang="es-ES" sz="1711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Este modelo garantiza la accesibilidad y la unificación de precios a nivel nacional, facilitando el acceso equitativo a los medicamentos.</a:t>
            </a:r>
            <a:endParaRPr lang="es-AR" sz="1711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738"/>
              </a:lnSpc>
              <a:buNone/>
            </a:pPr>
            <a:endParaRPr lang="en-US" sz="1711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6974237" y="4944064"/>
            <a:ext cx="0" cy="2138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33F5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5" name="Text 2"/>
          <p:cNvSpPr/>
          <p:nvPr/>
        </p:nvSpPr>
        <p:spPr>
          <a:xfrm>
            <a:off x="766763" y="943689"/>
            <a:ext cx="6590348" cy="6846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91"/>
              </a:lnSpc>
              <a:buNone/>
            </a:pPr>
            <a:r>
              <a:rPr lang="en-US" sz="4313" u="sng" dirty="0">
                <a:solidFill>
                  <a:srgbClr val="F7F7F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Mecanismos de financiación</a:t>
            </a:r>
            <a:endParaRPr lang="en-US" sz="4313" u="sng" dirty="0"/>
          </a:p>
        </p:txBody>
      </p:sp>
      <p:sp>
        <p:nvSpPr>
          <p:cNvPr id="6" name="Shape 3"/>
          <p:cNvSpPr/>
          <p:nvPr/>
        </p:nvSpPr>
        <p:spPr>
          <a:xfrm>
            <a:off x="640080" y="2880061"/>
            <a:ext cx="7610475" cy="2795945"/>
          </a:xfrm>
          <a:prstGeom prst="roundRect">
            <a:avLst>
              <a:gd name="adj" fmla="val 1175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" name="Text 4"/>
          <p:cNvSpPr/>
          <p:nvPr/>
        </p:nvSpPr>
        <p:spPr>
          <a:xfrm>
            <a:off x="985838" y="2175986"/>
            <a:ext cx="2738676" cy="34230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96"/>
              </a:lnSpc>
              <a:buNone/>
            </a:pPr>
            <a:endParaRPr lang="en-US" sz="2156" dirty="0"/>
          </a:p>
        </p:txBody>
      </p:sp>
      <p:sp>
        <p:nvSpPr>
          <p:cNvPr id="8" name="Text 5"/>
          <p:cNvSpPr/>
          <p:nvPr/>
        </p:nvSpPr>
        <p:spPr>
          <a:xfrm>
            <a:off x="985838" y="2649736"/>
            <a:ext cx="7172325" cy="701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0"/>
              </a:lnSpc>
              <a:buNone/>
            </a:pPr>
            <a:endParaRPr lang="en-US" sz="1725" dirty="0"/>
          </a:p>
        </p:txBody>
      </p:sp>
      <p:sp>
        <p:nvSpPr>
          <p:cNvPr id="9" name="Text 6"/>
          <p:cNvSpPr/>
          <p:nvPr/>
        </p:nvSpPr>
        <p:spPr>
          <a:xfrm>
            <a:off x="859155" y="3494302"/>
            <a:ext cx="7172325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 han implementado mecanismos de recuperación de descuentos que benefician a usuarios de PAMI, Obras Sociales Provinciales, entre otros.</a:t>
            </a: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lvl="0"/>
            <a:endParaRPr lang="es-AR" sz="20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9501" y="0"/>
            <a:ext cx="5250899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34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Shape 1"/>
          <p:cNvSpPr/>
          <p:nvPr/>
        </p:nvSpPr>
        <p:spPr>
          <a:xfrm>
            <a:off x="22302" y="0"/>
            <a:ext cx="14630400" cy="8229600"/>
          </a:xfrm>
          <a:prstGeom prst="rect">
            <a:avLst/>
          </a:prstGeom>
          <a:solidFill>
            <a:srgbClr val="333F5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6" name="Shape 3"/>
          <p:cNvSpPr/>
          <p:nvPr/>
        </p:nvSpPr>
        <p:spPr>
          <a:xfrm>
            <a:off x="852607" y="2156817"/>
            <a:ext cx="22860" cy="4715232"/>
          </a:xfrm>
          <a:prstGeom prst="roundRect">
            <a:avLst>
              <a:gd name="adj" fmla="val 113400"/>
            </a:avLst>
          </a:prstGeom>
          <a:solidFill>
            <a:srgbClr val="65696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" name="Shape 4"/>
          <p:cNvSpPr/>
          <p:nvPr/>
        </p:nvSpPr>
        <p:spPr>
          <a:xfrm>
            <a:off x="1035546" y="2534007"/>
            <a:ext cx="604837" cy="22860"/>
          </a:xfrm>
          <a:prstGeom prst="roundRect">
            <a:avLst>
              <a:gd name="adj" fmla="val 113400"/>
            </a:avLst>
          </a:prstGeom>
          <a:solidFill>
            <a:srgbClr val="65696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8" name="Shape 5"/>
          <p:cNvSpPr/>
          <p:nvPr/>
        </p:nvSpPr>
        <p:spPr>
          <a:xfrm>
            <a:off x="669667" y="2351127"/>
            <a:ext cx="388739" cy="388739"/>
          </a:xfrm>
          <a:prstGeom prst="roundRect">
            <a:avLst>
              <a:gd name="adj" fmla="val 6669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9" name="Text 6"/>
          <p:cNvSpPr/>
          <p:nvPr/>
        </p:nvSpPr>
        <p:spPr>
          <a:xfrm>
            <a:off x="821472" y="2415897"/>
            <a:ext cx="85130" cy="259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41"/>
              </a:lnSpc>
              <a:buNone/>
            </a:pPr>
            <a:r>
              <a:rPr lang="en-US" sz="2041" dirty="0">
                <a:solidFill>
                  <a:srgbClr val="D6D9D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2041" dirty="0"/>
          </a:p>
        </p:txBody>
      </p:sp>
      <p:sp>
        <p:nvSpPr>
          <p:cNvPr id="11" name="Text 8"/>
          <p:cNvSpPr/>
          <p:nvPr/>
        </p:nvSpPr>
        <p:spPr>
          <a:xfrm>
            <a:off x="1814513" y="2329577"/>
            <a:ext cx="6724650" cy="6823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177"/>
              </a:lnSpc>
            </a:pP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Dificultad de financiamiento</a:t>
            </a: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lvl="0">
              <a:lnSpc>
                <a:spcPts val="2177"/>
              </a:lnSpc>
            </a:pP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035546" y="3978950"/>
            <a:ext cx="604837" cy="22860"/>
          </a:xfrm>
          <a:prstGeom prst="roundRect">
            <a:avLst>
              <a:gd name="adj" fmla="val 113400"/>
            </a:avLst>
          </a:prstGeom>
          <a:solidFill>
            <a:srgbClr val="65696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3" name="Shape 10"/>
          <p:cNvSpPr/>
          <p:nvPr/>
        </p:nvSpPr>
        <p:spPr>
          <a:xfrm>
            <a:off x="669667" y="3796070"/>
            <a:ext cx="388739" cy="388739"/>
          </a:xfrm>
          <a:prstGeom prst="roundRect">
            <a:avLst>
              <a:gd name="adj" fmla="val 6669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4" name="Text 11"/>
          <p:cNvSpPr/>
          <p:nvPr/>
        </p:nvSpPr>
        <p:spPr>
          <a:xfrm>
            <a:off x="789206" y="3860840"/>
            <a:ext cx="149662" cy="259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41"/>
              </a:lnSpc>
              <a:buNone/>
            </a:pPr>
            <a:r>
              <a:rPr lang="en-US" sz="2041" dirty="0">
                <a:solidFill>
                  <a:srgbClr val="D6D9D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2041" dirty="0"/>
          </a:p>
        </p:txBody>
      </p:sp>
      <p:sp>
        <p:nvSpPr>
          <p:cNvPr id="16" name="Text 13"/>
          <p:cNvSpPr/>
          <p:nvPr/>
        </p:nvSpPr>
        <p:spPr>
          <a:xfrm>
            <a:off x="1791475" y="3766481"/>
            <a:ext cx="6724650" cy="829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177"/>
              </a:lnSpc>
            </a:pP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Falta de planificación </a:t>
            </a:r>
            <a:r>
              <a:rPr lang="es-ES" sz="2400" dirty="0" err="1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Tecnólogica</a:t>
            </a: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del sector</a:t>
            </a: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lvl="0">
              <a:lnSpc>
                <a:spcPts val="2177"/>
              </a:lnSpc>
            </a:pP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177"/>
              </a:lnSpc>
              <a:buNone/>
            </a:pPr>
            <a:endParaRPr lang="en-US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1035546" y="5700474"/>
            <a:ext cx="604837" cy="22860"/>
          </a:xfrm>
          <a:prstGeom prst="roundRect">
            <a:avLst>
              <a:gd name="adj" fmla="val 113400"/>
            </a:avLst>
          </a:prstGeom>
          <a:solidFill>
            <a:srgbClr val="65696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2" name="Text 2"/>
          <p:cNvSpPr/>
          <p:nvPr/>
        </p:nvSpPr>
        <p:spPr>
          <a:xfrm>
            <a:off x="766763" y="943689"/>
            <a:ext cx="6590348" cy="6846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91"/>
              </a:lnSpc>
              <a:buNone/>
            </a:pPr>
            <a:r>
              <a:rPr lang="en-US" sz="4313" u="sng" dirty="0">
                <a:solidFill>
                  <a:srgbClr val="F7F7F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Desafios actuales</a:t>
            </a:r>
            <a:endParaRPr lang="en-US" sz="4313" u="sng" dirty="0"/>
          </a:p>
        </p:txBody>
      </p:sp>
      <p:sp>
        <p:nvSpPr>
          <p:cNvPr id="24" name="Shape 10"/>
          <p:cNvSpPr/>
          <p:nvPr/>
        </p:nvSpPr>
        <p:spPr>
          <a:xfrm>
            <a:off x="669667" y="5506104"/>
            <a:ext cx="388739" cy="388739"/>
          </a:xfrm>
          <a:prstGeom prst="roundRect">
            <a:avLst>
              <a:gd name="adj" fmla="val 6669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5" name="Text 11"/>
          <p:cNvSpPr/>
          <p:nvPr/>
        </p:nvSpPr>
        <p:spPr>
          <a:xfrm>
            <a:off x="789206" y="5570874"/>
            <a:ext cx="149662" cy="259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41"/>
              </a:lnSpc>
              <a:buNone/>
            </a:pPr>
            <a:r>
              <a:rPr lang="en-US" sz="2041" dirty="0">
                <a:solidFill>
                  <a:srgbClr val="D6D9D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2041" dirty="0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27" name="Text 13"/>
          <p:cNvSpPr/>
          <p:nvPr/>
        </p:nvSpPr>
        <p:spPr>
          <a:xfrm>
            <a:off x="1728073" y="5479969"/>
            <a:ext cx="7232988" cy="829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>
              <a:lnSpc>
                <a:spcPts val="2177"/>
              </a:lnSpc>
            </a:pP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Necesidad de ADOPCIÓN de TECNOLOGÍAS para mejorar la interoperabilidad y la integración de sistemas.</a:t>
            </a: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2177"/>
              </a:lnSpc>
            </a:pP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lvl="0">
              <a:lnSpc>
                <a:spcPts val="2177"/>
              </a:lnSpc>
            </a:pP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177"/>
              </a:lnSpc>
              <a:buNone/>
            </a:pPr>
            <a:endParaRPr lang="en-US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28" name="Shape 9"/>
          <p:cNvSpPr/>
          <p:nvPr/>
        </p:nvSpPr>
        <p:spPr>
          <a:xfrm>
            <a:off x="921186" y="6849188"/>
            <a:ext cx="719197" cy="45719"/>
          </a:xfrm>
          <a:prstGeom prst="roundRect">
            <a:avLst>
              <a:gd name="adj" fmla="val 113400"/>
            </a:avLst>
          </a:prstGeom>
          <a:solidFill>
            <a:srgbClr val="65696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9" name="Shape 10"/>
          <p:cNvSpPr/>
          <p:nvPr/>
        </p:nvSpPr>
        <p:spPr>
          <a:xfrm>
            <a:off x="669667" y="6645295"/>
            <a:ext cx="388739" cy="388739"/>
          </a:xfrm>
          <a:prstGeom prst="roundRect">
            <a:avLst>
              <a:gd name="adj" fmla="val 6669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0" name="Text 11"/>
          <p:cNvSpPr/>
          <p:nvPr/>
        </p:nvSpPr>
        <p:spPr>
          <a:xfrm>
            <a:off x="789206" y="6710065"/>
            <a:ext cx="149662" cy="25919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041"/>
              </a:lnSpc>
              <a:buNone/>
            </a:pPr>
            <a:r>
              <a:rPr lang="en-US" sz="2041" dirty="0">
                <a:solidFill>
                  <a:srgbClr val="D6D9D7"/>
                </a:solidFill>
                <a:latin typeface="DM Sans" pitchFamily="34" charset="0"/>
                <a:ea typeface="DM Sans" pitchFamily="34" charset="-122"/>
              </a:rPr>
              <a:t>4</a:t>
            </a:r>
            <a:endParaRPr lang="en-US" sz="2041" dirty="0"/>
          </a:p>
        </p:txBody>
      </p:sp>
      <p:sp>
        <p:nvSpPr>
          <p:cNvPr id="31" name="Text 13"/>
          <p:cNvSpPr/>
          <p:nvPr/>
        </p:nvSpPr>
        <p:spPr>
          <a:xfrm>
            <a:off x="1728073" y="6645295"/>
            <a:ext cx="7232988" cy="829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>
              <a:lnSpc>
                <a:spcPts val="2177"/>
              </a:lnSpc>
            </a:pP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 imprescindible un cambio cultural y una comprensión clara del concepto de limitación de recursos.</a:t>
            </a: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2177"/>
              </a:lnSpc>
            </a:pP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lvl="0">
              <a:lnSpc>
                <a:spcPts val="2177"/>
              </a:lnSpc>
            </a:pP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177"/>
              </a:lnSpc>
              <a:buNone/>
            </a:pPr>
            <a:endParaRPr lang="en-US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33F5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1" name="Text 8"/>
          <p:cNvSpPr/>
          <p:nvPr/>
        </p:nvSpPr>
        <p:spPr>
          <a:xfrm>
            <a:off x="777597" y="4556284"/>
            <a:ext cx="7588806" cy="11063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77"/>
              </a:lnSpc>
              <a:buNone/>
            </a:pPr>
            <a:endParaRPr lang="en-US" sz="1361" dirty="0"/>
          </a:p>
        </p:txBody>
      </p:sp>
      <p:sp>
        <p:nvSpPr>
          <p:cNvPr id="14" name="Text 11"/>
          <p:cNvSpPr/>
          <p:nvPr/>
        </p:nvSpPr>
        <p:spPr>
          <a:xfrm>
            <a:off x="777597" y="6554391"/>
            <a:ext cx="7588806" cy="829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77"/>
              </a:lnSpc>
              <a:buNone/>
            </a:pPr>
            <a:endParaRPr lang="en-US" sz="1361" dirty="0"/>
          </a:p>
        </p:txBody>
      </p:sp>
      <p:sp>
        <p:nvSpPr>
          <p:cNvPr id="15" name="Text 2"/>
          <p:cNvSpPr/>
          <p:nvPr/>
        </p:nvSpPr>
        <p:spPr>
          <a:xfrm>
            <a:off x="430175" y="319409"/>
            <a:ext cx="6590348" cy="6846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91"/>
              </a:lnSpc>
              <a:buNone/>
            </a:pPr>
            <a:r>
              <a:rPr lang="en-US" sz="4313" u="sng" dirty="0">
                <a:solidFill>
                  <a:srgbClr val="F7F7F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Innovaciones y Gestión</a:t>
            </a:r>
            <a:endParaRPr lang="en-US" sz="4313" u="sng" dirty="0"/>
          </a:p>
        </p:txBody>
      </p:sp>
      <p:sp>
        <p:nvSpPr>
          <p:cNvPr id="6" name="Shape 3"/>
          <p:cNvSpPr/>
          <p:nvPr/>
        </p:nvSpPr>
        <p:spPr>
          <a:xfrm>
            <a:off x="430176" y="1272766"/>
            <a:ext cx="8619944" cy="6637425"/>
          </a:xfrm>
          <a:prstGeom prst="roundRect">
            <a:avLst>
              <a:gd name="adj" fmla="val 1420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 sz="2000" dirty="0"/>
          </a:p>
        </p:txBody>
      </p:sp>
      <p:sp>
        <p:nvSpPr>
          <p:cNvPr id="8" name="Text 5"/>
          <p:cNvSpPr/>
          <p:nvPr/>
        </p:nvSpPr>
        <p:spPr>
          <a:xfrm>
            <a:off x="516554" y="1428827"/>
            <a:ext cx="8533565" cy="64813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Receta Segura y  Troquel Digital.</a:t>
            </a: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Gestión de Recetas Electrónicas, portabilidad y digitalización de trámites.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Volver a pensar la farmacia. Nuevo modelo de gestión que potencia el rol profesional del farmacéutico, y le da soporte en la gestión financiera.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de Gestión de Accesorios con Provisión Gestionada. Provisión inteligente en farmacia con dispensa en menos de 72 </a:t>
            </a:r>
            <a:r>
              <a:rPr lang="es-ES" sz="2400" dirty="0" err="1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hs</a:t>
            </a:r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con droguerías certificadas de Calidad ISO 9.001.</a:t>
            </a: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ct val="150000"/>
              </a:lnSpc>
            </a:pP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lvl="0">
              <a:lnSpc>
                <a:spcPct val="150000"/>
              </a:lnSpc>
            </a:pP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  <p:sp>
        <p:nvSpPr>
          <p:cNvPr id="13" name="Text 5"/>
          <p:cNvSpPr/>
          <p:nvPr/>
        </p:nvSpPr>
        <p:spPr>
          <a:xfrm>
            <a:off x="718079" y="5179314"/>
            <a:ext cx="6477104" cy="11063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20" name="Text 5"/>
          <p:cNvSpPr/>
          <p:nvPr/>
        </p:nvSpPr>
        <p:spPr>
          <a:xfrm>
            <a:off x="718079" y="6616174"/>
            <a:ext cx="6477104" cy="11063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/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4" name="Imagen 3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F5ACE031-05CD-AD3C-3C0F-78989F028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0119" y="1272766"/>
            <a:ext cx="3043847" cy="577071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0F8DC42-0EB9-78CA-6D46-98DEE93F8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0131" y="1272766"/>
            <a:ext cx="2561007" cy="52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03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33F5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5" name="Text 2"/>
          <p:cNvSpPr/>
          <p:nvPr/>
        </p:nvSpPr>
        <p:spPr>
          <a:xfrm>
            <a:off x="640080" y="1276122"/>
            <a:ext cx="6590348" cy="6846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391"/>
              </a:lnSpc>
              <a:buNone/>
            </a:pPr>
            <a:r>
              <a:rPr lang="en-US" sz="4313" u="sng" dirty="0">
                <a:solidFill>
                  <a:srgbClr val="F7F7F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Conclusiones</a:t>
            </a:r>
            <a:endParaRPr lang="en-US" sz="4313" u="sng" dirty="0"/>
          </a:p>
        </p:txBody>
      </p:sp>
      <p:sp>
        <p:nvSpPr>
          <p:cNvPr id="6" name="Shape 3"/>
          <p:cNvSpPr/>
          <p:nvPr/>
        </p:nvSpPr>
        <p:spPr>
          <a:xfrm>
            <a:off x="640080" y="3239702"/>
            <a:ext cx="12904470" cy="3673139"/>
          </a:xfrm>
          <a:prstGeom prst="roundRect">
            <a:avLst>
              <a:gd name="adj" fmla="val 1175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" name="Text 4"/>
          <p:cNvSpPr/>
          <p:nvPr/>
        </p:nvSpPr>
        <p:spPr>
          <a:xfrm>
            <a:off x="985838" y="2175986"/>
            <a:ext cx="2738676" cy="34230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696"/>
              </a:lnSpc>
              <a:buNone/>
            </a:pPr>
            <a:endParaRPr lang="en-US" sz="2156" dirty="0"/>
          </a:p>
        </p:txBody>
      </p:sp>
      <p:sp>
        <p:nvSpPr>
          <p:cNvPr id="8" name="Text 5"/>
          <p:cNvSpPr/>
          <p:nvPr/>
        </p:nvSpPr>
        <p:spPr>
          <a:xfrm>
            <a:off x="985838" y="2649736"/>
            <a:ext cx="7172325" cy="701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0"/>
              </a:lnSpc>
              <a:buNone/>
            </a:pPr>
            <a:endParaRPr lang="en-US" sz="1725" dirty="0"/>
          </a:p>
        </p:txBody>
      </p:sp>
      <p:sp>
        <p:nvSpPr>
          <p:cNvPr id="9" name="Text 6"/>
          <p:cNvSpPr/>
          <p:nvPr/>
        </p:nvSpPr>
        <p:spPr>
          <a:xfrm>
            <a:off x="859154" y="3727038"/>
            <a:ext cx="11790046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sistema farmacéutico argentino ha logrado consolidar una oferta robusta y un acceso equitativo, aunque enfrenta importantes desafíos en cuanto a financiación, competitividad, eficiencia tecnológica/operativa y adaptabilidad a nuevos contextos sociales de hábitos culturales y económicos. </a:t>
            </a:r>
          </a:p>
          <a:p>
            <a:endParaRPr lang="es-ES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r>
              <a:rPr lang="es-ES" sz="240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 innovaciones recientes y el fortalecimiento del rol profesional de las farmacias son claves para su evolución futura.</a:t>
            </a:r>
            <a:endParaRPr lang="es-AR" sz="24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endParaRPr lang="es-AR" sz="20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lvl="0"/>
            <a:endParaRPr lang="es-AR" sz="2000" dirty="0">
              <a:solidFill>
                <a:srgbClr val="D6D9D7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50" y="757090"/>
            <a:ext cx="4114800" cy="141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23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399</Words>
  <Application>Microsoft Office PowerPoint</Application>
  <PresentationFormat>Personalizado</PresentationFormat>
  <Paragraphs>49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DM Sans</vt:lpstr>
      <vt:lpstr>Inter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Hector Paladini</cp:lastModifiedBy>
  <cp:revision>48</cp:revision>
  <dcterms:created xsi:type="dcterms:W3CDTF">2024-07-31T14:19:29Z</dcterms:created>
  <dcterms:modified xsi:type="dcterms:W3CDTF">2025-11-05T20:21:23Z</dcterms:modified>
</cp:coreProperties>
</file>