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Montserrat" panose="020B0604020202020204" charset="0"/>
      <p:regular r:id="rId30"/>
      <p:bold r:id="rId31"/>
      <p:italic r:id="rId32"/>
      <p:boldItalic r:id="rId33"/>
    </p:embeddedFont>
    <p:embeddedFont>
      <p:font typeface="Nunito" panose="020B0604020202020204" charset="0"/>
      <p:bold r:id="rId34"/>
      <p:boldItalic r:id="rId35"/>
    </p:embeddedFont>
    <p:embeddedFont>
      <p:font typeface="Play" panose="020B060402020202020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hjNyWa55miXmOkZ9/Ktqyp4IKG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69C8C2-D541-4CEA-8D8A-26821C978054}">
  <a:tblStyle styleId="{7269C8C2-D541-4CEA-8D8A-26821C978054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9ffdd6b0fe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39ffdd6b0f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Imagen que contiene Gráfico&#10;&#10;El contenido generado por IA puede ser incorrec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471518" y="267638"/>
            <a:ext cx="887853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 b="1" i="0" u="none" strike="noStrike" cap="none">
                <a:solidFill>
                  <a:srgbClr val="026A8B"/>
                </a:solidFill>
                <a:latin typeface="Nunito"/>
                <a:ea typeface="Nunito"/>
                <a:cs typeface="Nunito"/>
                <a:sym typeface="Nunito"/>
              </a:rPr>
              <a:t>Modelo de Atención. Estrategia de Atención Primaria ¿Sólo en el Sector Público?</a:t>
            </a:r>
            <a:endParaRPr sz="4000" b="1">
              <a:solidFill>
                <a:srgbClr val="026A8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46046" y="6116785"/>
            <a:ext cx="66957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>
                <a:solidFill>
                  <a:srgbClr val="026A8B"/>
                </a:solidFill>
                <a:latin typeface="Nunito"/>
                <a:ea typeface="Nunito"/>
                <a:cs typeface="Nunito"/>
                <a:sym typeface="Nunito"/>
              </a:rPr>
              <a:t>Gabriel Battistella.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>
                <a:solidFill>
                  <a:srgbClr val="026A8B"/>
                </a:solidFill>
                <a:latin typeface="Nunito"/>
                <a:ea typeface="Nunito"/>
                <a:cs typeface="Nunito"/>
                <a:sym typeface="Nunito"/>
              </a:rPr>
              <a:t>Subsecretario de Atención Primaria. Ministerio de Salud . Caba</a:t>
            </a:r>
            <a:endParaRPr sz="1600" b="1">
              <a:solidFill>
                <a:srgbClr val="026A8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3930" y="1873773"/>
            <a:ext cx="4851396" cy="2658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94982" y="6192128"/>
            <a:ext cx="785755" cy="587652"/>
          </a:xfrm>
          <a:prstGeom prst="rect">
            <a:avLst/>
          </a:prstGeom>
          <a:solidFill>
            <a:srgbClr val="0070C0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556F380-8629-47F0-9CC4-CC4DD86AF972}"/>
              </a:ext>
            </a:extLst>
          </p:cNvPr>
          <p:cNvSpPr txBox="1"/>
          <p:nvPr/>
        </p:nvSpPr>
        <p:spPr>
          <a:xfrm>
            <a:off x="3426320" y="252568"/>
            <a:ext cx="8873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>
                <a:solidFill>
                  <a:srgbClr val="0070C0"/>
                </a:solidFill>
              </a:rPr>
              <a:t>CIUDAD AUTONOMA DE BUENOS AIRES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998CB7C-EE37-4DF6-BA05-A035E0E41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93" y="1428174"/>
            <a:ext cx="4925560" cy="368500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3077C73-201A-4557-AA28-3A7733C2F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9540" y="837343"/>
            <a:ext cx="5025955" cy="340228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F7092BC-E874-4A51-8FD1-2A3AEC6EDACC}"/>
              </a:ext>
            </a:extLst>
          </p:cNvPr>
          <p:cNvSpPr txBox="1"/>
          <p:nvPr/>
        </p:nvSpPr>
        <p:spPr>
          <a:xfrm>
            <a:off x="5190687" y="4694735"/>
            <a:ext cx="4249571" cy="17081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s-AR" sz="1500" b="1" dirty="0">
                <a:solidFill>
                  <a:schemeClr val="bg1"/>
                </a:solidFill>
              </a:rPr>
              <a:t>Superficie: 203 km</a:t>
            </a:r>
            <a:r>
              <a:rPr lang="es-AR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²</a:t>
            </a:r>
            <a:endParaRPr lang="es-AR" sz="1500" b="1" dirty="0">
              <a:solidFill>
                <a:schemeClr val="bg1"/>
              </a:solidFill>
            </a:endParaRPr>
          </a:p>
          <a:p>
            <a:r>
              <a:rPr lang="es-AR" sz="1500" b="1" dirty="0">
                <a:solidFill>
                  <a:schemeClr val="bg1"/>
                </a:solidFill>
              </a:rPr>
              <a:t>Población: 3.121.707 hab.(6,78 %)</a:t>
            </a:r>
          </a:p>
          <a:p>
            <a:r>
              <a:rPr lang="es-AR" sz="1500" b="1" dirty="0">
                <a:solidFill>
                  <a:schemeClr val="bg1"/>
                </a:solidFill>
              </a:rPr>
              <a:t>Densidad de población: 15.378 </a:t>
            </a:r>
            <a:r>
              <a:rPr lang="es-AR" sz="1500" b="1" dirty="0" err="1">
                <a:solidFill>
                  <a:schemeClr val="bg1"/>
                </a:solidFill>
              </a:rPr>
              <a:t>hab</a:t>
            </a:r>
            <a:r>
              <a:rPr lang="es-AR" sz="1500" b="1" dirty="0">
                <a:solidFill>
                  <a:schemeClr val="bg1"/>
                </a:solidFill>
              </a:rPr>
              <a:t>/km</a:t>
            </a:r>
            <a:r>
              <a:rPr lang="es-AR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²</a:t>
            </a:r>
            <a:endParaRPr lang="es-AR" sz="1500" b="1" dirty="0">
              <a:solidFill>
                <a:schemeClr val="bg1"/>
              </a:solidFill>
            </a:endParaRPr>
          </a:p>
          <a:p>
            <a:r>
              <a:rPr lang="es-AR" sz="1500" b="1" dirty="0">
                <a:solidFill>
                  <a:schemeClr val="bg1"/>
                </a:solidFill>
              </a:rPr>
              <a:t>Ingresos diarios: 3.000.000</a:t>
            </a:r>
          </a:p>
          <a:p>
            <a:r>
              <a:rPr lang="es-AR" sz="1500" b="1" dirty="0">
                <a:solidFill>
                  <a:schemeClr val="bg1"/>
                </a:solidFill>
              </a:rPr>
              <a:t>Población </a:t>
            </a:r>
            <a:r>
              <a:rPr lang="es-AR" sz="1500" b="1" dirty="0" err="1">
                <a:solidFill>
                  <a:schemeClr val="bg1"/>
                </a:solidFill>
              </a:rPr>
              <a:t>Amba</a:t>
            </a:r>
            <a:r>
              <a:rPr lang="es-AR" sz="1500" b="1" dirty="0">
                <a:solidFill>
                  <a:schemeClr val="bg1"/>
                </a:solidFill>
              </a:rPr>
              <a:t>: 16.366.641 (35,54%).</a:t>
            </a:r>
          </a:p>
          <a:p>
            <a:r>
              <a:rPr lang="es-AR" sz="1500" b="1" dirty="0">
                <a:solidFill>
                  <a:schemeClr val="bg1"/>
                </a:solidFill>
              </a:rPr>
              <a:t>Provincia de Buenos Aires: 17.523.996 Hab.</a:t>
            </a:r>
          </a:p>
          <a:p>
            <a:r>
              <a:rPr lang="es-AR" sz="1500" b="1" dirty="0">
                <a:solidFill>
                  <a:schemeClr val="bg1"/>
                </a:solidFill>
              </a:rPr>
              <a:t>Producto bruto CABA: 20% del país.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9677" y="665824"/>
            <a:ext cx="7736500" cy="5810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0426" y="312176"/>
            <a:ext cx="9706880" cy="5487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5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 txBox="1"/>
          <p:nvPr/>
        </p:nvSpPr>
        <p:spPr>
          <a:xfrm>
            <a:off x="2917222" y="457843"/>
            <a:ext cx="779106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GEOREFERENCIACION DE EFECTORES PUBLICOS</a:t>
            </a:r>
            <a:endParaRPr/>
          </a:p>
        </p:txBody>
      </p:sp>
      <p:pic>
        <p:nvPicPr>
          <p:cNvPr id="117" name="Google Shape;11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5002" y="1024066"/>
            <a:ext cx="4896778" cy="509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1590" y="1118586"/>
            <a:ext cx="4244941" cy="4669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6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48396" y="534700"/>
            <a:ext cx="8053452" cy="5904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7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7"/>
          <p:cNvSpPr txBox="1"/>
          <p:nvPr/>
        </p:nvSpPr>
        <p:spPr>
          <a:xfrm>
            <a:off x="2069962" y="2472612"/>
            <a:ext cx="8044423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UN PLAN DE SALUD BASADO EN LA ESTRATEGIA DE </a:t>
            </a:r>
            <a:r>
              <a:rPr lang="es-AR" sz="2800" b="1">
                <a:solidFill>
                  <a:srgbClr val="78206E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ATENCIÓN PRIMARIA </a:t>
            </a:r>
            <a:r>
              <a:rPr lang="es-AR" sz="28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Y EN LOS PRINCIPIOS DE LAS</a:t>
            </a:r>
            <a:r>
              <a:rPr lang="es-AR" sz="2800" b="1">
                <a:solidFill>
                  <a:srgbClr val="78206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AR" sz="2800" b="1">
                <a:solidFill>
                  <a:srgbClr val="78206E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REDES INTEGRALES DE SERVICIOS DE SALUD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8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6" name="Google Shape;136;p8"/>
          <p:cNvGraphicFramePr/>
          <p:nvPr>
            <p:extLst>
              <p:ext uri="{D42A27DB-BD31-4B8C-83A1-F6EECF244321}">
                <p14:modId xmlns:p14="http://schemas.microsoft.com/office/powerpoint/2010/main" val="1770187600"/>
              </p:ext>
            </p:extLst>
          </p:nvPr>
        </p:nvGraphicFramePr>
        <p:xfrm>
          <a:off x="1210374" y="1394756"/>
          <a:ext cx="9251050" cy="2507020"/>
        </p:xfrm>
        <a:graphic>
          <a:graphicData uri="http://schemas.openxmlformats.org/drawingml/2006/table">
            <a:tbl>
              <a:tblPr firstRow="1" bandRow="1">
                <a:noFill/>
                <a:tableStyleId>{7269C8C2-D541-4CEA-8D8A-26821C978054}</a:tableStyleId>
              </a:tblPr>
              <a:tblGrid>
                <a:gridCol w="26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6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6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9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68575" marR="68575" marT="34300" marB="34300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/>
                        <a:t>MACROGESTIÓN</a:t>
                      </a:r>
                      <a:endParaRPr/>
                    </a:p>
                  </a:txBody>
                  <a:tcPr marL="68575" marR="68575" marT="34300" marB="34300"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/>
                        <a:t>MESOGESTIÓN</a:t>
                      </a:r>
                      <a:endParaRPr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MICROGESTIÓN</a:t>
                      </a:r>
                      <a:endParaRPr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68575" marR="68575" marT="34300" marB="34300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/>
                        <a:t>ATRIBUTOS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lt1"/>
                          </a:solidFill>
                        </a:rPr>
                        <a:t>DOMINIO 1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7820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1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TERRITORIO Y POBLACIÓN ASIGNADA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750"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lt1"/>
                          </a:solidFill>
                        </a:rPr>
                        <a:t>ORGANIZACIÓN DE LA ATENCIÓN Y CUIDADO CON ENFOQUE TERRITORIAL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2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CUIDADOS DE SALUD POR CURSOS DE VIDA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7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3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OFERTA Y CAPACIDAD RESOLUTIVA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7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4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INFRAESTRUCTURA Y TECNOLOGÍA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7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5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MECANISMOS DE COORDINACIÓN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9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2" name="Google Shape;142;p9"/>
          <p:cNvGraphicFramePr/>
          <p:nvPr>
            <p:extLst>
              <p:ext uri="{D42A27DB-BD31-4B8C-83A1-F6EECF244321}">
                <p14:modId xmlns:p14="http://schemas.microsoft.com/office/powerpoint/2010/main" val="3836051633"/>
              </p:ext>
            </p:extLst>
          </p:nvPr>
        </p:nvGraphicFramePr>
        <p:xfrm>
          <a:off x="1175657" y="1772816"/>
          <a:ext cx="9762650" cy="2037875"/>
        </p:xfrm>
        <a:graphic>
          <a:graphicData uri="http://schemas.openxmlformats.org/drawingml/2006/table">
            <a:tbl>
              <a:tblPr firstRow="1" bandRow="1">
                <a:noFill/>
                <a:tableStyleId>{7269C8C2-D541-4CEA-8D8A-26821C978054}</a:tableStyleId>
              </a:tblPr>
              <a:tblGrid>
                <a:gridCol w="282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lt1"/>
                          </a:solidFill>
                        </a:rPr>
                        <a:t>DOMINIO 2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GESTIÓN DE RECURSOS HUMANOS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575"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lt1"/>
                          </a:solidFill>
                        </a:rPr>
                        <a:t>GESTIÓN INTEGRADA DE RECURSOS Y PROCESOS ESTRATÉGICOS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7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GESTIÓN TERRITORIAL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57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8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ACCESO A LOS MEDICAMENTOS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57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9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GESTION DE APOYO ADMINISTRATIVO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57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10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GESTIÓN BASADA EN RESULTADOS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0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8" name="Google Shape;148;p10"/>
          <p:cNvGraphicFramePr/>
          <p:nvPr>
            <p:extLst>
              <p:ext uri="{D42A27DB-BD31-4B8C-83A1-F6EECF244321}">
                <p14:modId xmlns:p14="http://schemas.microsoft.com/office/powerpoint/2010/main" val="3875498969"/>
              </p:ext>
            </p:extLst>
          </p:nvPr>
        </p:nvGraphicFramePr>
        <p:xfrm>
          <a:off x="838199" y="1825625"/>
          <a:ext cx="9761375" cy="2195925"/>
        </p:xfrm>
        <a:graphic>
          <a:graphicData uri="http://schemas.openxmlformats.org/drawingml/2006/table">
            <a:tbl>
              <a:tblPr firstRow="1" bandRow="1">
                <a:noFill/>
                <a:tableStyleId>{7269C8C2-D541-4CEA-8D8A-26821C978054}</a:tableStyleId>
              </a:tblPr>
              <a:tblGrid>
                <a:gridCol w="305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lt1"/>
                          </a:solidFill>
                        </a:rPr>
                        <a:t>DOMINIO 3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11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GOBERNANZA ARTICULADA ENTRE NIVELES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25"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lt1"/>
                          </a:solidFill>
                        </a:rPr>
                        <a:t>SISTEMAS DE GOBERNANZA, PARTICIPACIÓN SOCIAL Y TRANSFORMACIÓN DIGITAL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12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PARTICIPACIÓN SOCIAL EFECTIVA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52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13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SISTEMA DE INFORMACIÓN INTEROPERABLE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2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14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TRANSFORMACIÓN DIGITAL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82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>
                          <a:solidFill>
                            <a:schemeClr val="bg1"/>
                          </a:solidFill>
                        </a:rPr>
                        <a:t>15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b="1" dirty="0">
                          <a:solidFill>
                            <a:schemeClr val="bg1"/>
                          </a:solidFill>
                        </a:rPr>
                        <a:t>GESTIÓN DEL CAMBIO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E59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1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4" name="Google Shape;154;p11"/>
          <p:cNvGraphicFramePr/>
          <p:nvPr>
            <p:extLst>
              <p:ext uri="{D42A27DB-BD31-4B8C-83A1-F6EECF244321}">
                <p14:modId xmlns:p14="http://schemas.microsoft.com/office/powerpoint/2010/main" val="3130483045"/>
              </p:ext>
            </p:extLst>
          </p:nvPr>
        </p:nvGraphicFramePr>
        <p:xfrm>
          <a:off x="1136780" y="2348139"/>
          <a:ext cx="9251050" cy="1493600"/>
        </p:xfrm>
        <a:graphic>
          <a:graphicData uri="http://schemas.openxmlformats.org/drawingml/2006/table">
            <a:tbl>
              <a:tblPr firstRow="1" bandRow="1">
                <a:noFill/>
                <a:tableStyleId>{7269C8C2-D541-4CEA-8D8A-26821C978054}</a:tableStyleId>
              </a:tblPr>
              <a:tblGrid>
                <a:gridCol w="26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>
                          <a:solidFill>
                            <a:schemeClr val="lt1"/>
                          </a:solidFill>
                        </a:rPr>
                        <a:t>DOMINIO 4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 dirty="0">
                          <a:solidFill>
                            <a:schemeClr val="bg1"/>
                          </a:solidFill>
                        </a:rPr>
                        <a:t>16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 dirty="0">
                          <a:solidFill>
                            <a:schemeClr val="bg1"/>
                          </a:solidFill>
                        </a:rPr>
                        <a:t>FINANCIAMIENTO SUFICIENTE Y SOSTENIDO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750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>
                          <a:solidFill>
                            <a:schemeClr val="lt1"/>
                          </a:solidFill>
                        </a:rPr>
                        <a:t>FINANCIAMIENTO ADECUADO</a:t>
                      </a:r>
                      <a:endParaRPr/>
                    </a:p>
                  </a:txBody>
                  <a:tcPr marL="68575" marR="68575" marT="34300" marB="343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>
                          <a:solidFill>
                            <a:schemeClr val="bg1"/>
                          </a:solidFill>
                        </a:rPr>
                        <a:t>17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 dirty="0">
                          <a:solidFill>
                            <a:schemeClr val="bg1"/>
                          </a:solidFill>
                        </a:rPr>
                        <a:t>GESTIÓN AGREGADA DE FONDOS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>
                          <a:solidFill>
                            <a:schemeClr val="bg1"/>
                          </a:solidFill>
                        </a:rPr>
                        <a:t>18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 dirty="0">
                          <a:solidFill>
                            <a:schemeClr val="bg1"/>
                          </a:solidFill>
                        </a:rPr>
                        <a:t>ASIGNACIÓN DE FINANCIAMIENTO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7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>
                          <a:solidFill>
                            <a:schemeClr val="bg1"/>
                          </a:solidFill>
                        </a:rPr>
                        <a:t>19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b="1" dirty="0">
                          <a:solidFill>
                            <a:schemeClr val="bg1"/>
                          </a:solidFill>
                        </a:rPr>
                        <a:t>FINANCIAMIENTO DE LA INVERSIÓN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>
                    <a:solidFill>
                      <a:srgbClr val="D86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2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2"/>
          <p:cNvSpPr txBox="1"/>
          <p:nvPr/>
        </p:nvSpPr>
        <p:spPr>
          <a:xfrm>
            <a:off x="1566606" y="1264203"/>
            <a:ext cx="3507297" cy="398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Población y territorio a cargo definido y amplio conocimiento de sus necesidades y preferencias en cuestiones de salud que determinan la oferta de servicios de salud.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19223" y="1264203"/>
            <a:ext cx="4729619" cy="4356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3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3602" y="531628"/>
            <a:ext cx="9784815" cy="531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4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4"/>
          <p:cNvSpPr txBox="1"/>
          <p:nvPr/>
        </p:nvSpPr>
        <p:spPr>
          <a:xfrm>
            <a:off x="3823603" y="851074"/>
            <a:ext cx="567301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TERRITORIALIDAD</a:t>
            </a:r>
            <a:endParaRPr/>
          </a:p>
        </p:txBody>
      </p:sp>
      <p:pic>
        <p:nvPicPr>
          <p:cNvPr id="174" name="Google Shape;17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4209" y="1524217"/>
            <a:ext cx="10419239" cy="4243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5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5"/>
          <p:cNvSpPr txBox="1"/>
          <p:nvPr/>
        </p:nvSpPr>
        <p:spPr>
          <a:xfrm>
            <a:off x="3821431" y="674627"/>
            <a:ext cx="580364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TERRITORIALIDAD</a:t>
            </a:r>
            <a:endParaRPr/>
          </a:p>
        </p:txBody>
      </p:sp>
      <p:pic>
        <p:nvPicPr>
          <p:cNvPr id="181" name="Google Shape;18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4498" y="1553956"/>
            <a:ext cx="9071966" cy="4134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6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6"/>
          <p:cNvSpPr/>
          <p:nvPr/>
        </p:nvSpPr>
        <p:spPr>
          <a:xfrm>
            <a:off x="2484828" y="881589"/>
            <a:ext cx="77124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Modelo de Gestión y de Atención: CESAC y Equipos de Salud</a:t>
            </a:r>
            <a:endParaRPr/>
          </a:p>
        </p:txBody>
      </p:sp>
      <p:sp>
        <p:nvSpPr>
          <p:cNvPr id="188" name="Google Shape;188;p16"/>
          <p:cNvSpPr/>
          <p:nvPr/>
        </p:nvSpPr>
        <p:spPr>
          <a:xfrm>
            <a:off x="2419381" y="1570915"/>
            <a:ext cx="8175900" cy="922200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Orientado a baja complejidad biomédica</a:t>
            </a:r>
            <a:endParaRPr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 alta complejidad social con integración intersectorial</a:t>
            </a:r>
            <a:endParaRPr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16"/>
          <p:cNvSpPr/>
          <p:nvPr/>
        </p:nvSpPr>
        <p:spPr>
          <a:xfrm>
            <a:off x="2419381" y="2851332"/>
            <a:ext cx="8175900" cy="922200"/>
          </a:xfrm>
          <a:prstGeom prst="flowChartAlternateProcess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7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DESAFÍO:</a:t>
            </a:r>
            <a:endParaRPr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Alta accesibilidad, longitudinalidad y continuidad de cuidado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 todos los efectores de salud con participación comunitaria.</a:t>
            </a:r>
            <a:endParaRPr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16"/>
          <p:cNvSpPr txBox="1"/>
          <p:nvPr/>
        </p:nvSpPr>
        <p:spPr>
          <a:xfrm>
            <a:off x="3028831" y="4210476"/>
            <a:ext cx="6957000" cy="1554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AR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Operacionalizado en:</a:t>
            </a:r>
            <a:r>
              <a:rPr lang="es-AR" sz="2000" b="1" i="0" u="none" strike="noStrike" cap="none">
                <a:solidFill>
                  <a:schemeClr val="lt1"/>
                </a:solidFill>
                <a:highlight>
                  <a:srgbClr val="329369"/>
                </a:highlight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highlight>
                <a:srgbClr val="32936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9369"/>
              </a:buClr>
              <a:buSzPts val="1700"/>
              <a:buFont typeface="Arial"/>
              <a:buNone/>
            </a:pPr>
            <a:r>
              <a:rPr lang="es-AR"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Equipos de salud nucleares y ampliados.</a:t>
            </a:r>
            <a:r>
              <a:rPr lang="es-AR"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9369"/>
              </a:buClr>
              <a:buSzPts val="1700"/>
              <a:buFont typeface="Arial"/>
              <a:buNone/>
            </a:pPr>
            <a:r>
              <a:rPr lang="es-AR"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 territorio o área de responsabilidad</a:t>
            </a:r>
            <a:r>
              <a:rPr lang="es-AR"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9369"/>
              </a:buClr>
              <a:buSzPts val="1700"/>
              <a:buFont typeface="Arial"/>
              <a:buNone/>
            </a:pPr>
            <a:r>
              <a:rPr lang="es-AR"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Población de ese territorio</a:t>
            </a:r>
            <a:r>
              <a:rPr lang="es-AR"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bajo responsabilidad.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7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7"/>
          <p:cNvSpPr txBox="1"/>
          <p:nvPr/>
        </p:nvSpPr>
        <p:spPr>
          <a:xfrm>
            <a:off x="2274439" y="824977"/>
            <a:ext cx="860246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 INTEGRAL DE CUIDADOS PROGRESIVOS</a:t>
            </a:r>
            <a:endParaRPr/>
          </a:p>
        </p:txBody>
      </p:sp>
      <p:pic>
        <p:nvPicPr>
          <p:cNvPr id="197" name="Google Shape;19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4747" y="1272919"/>
            <a:ext cx="5842507" cy="5202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8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8"/>
          <p:cNvSpPr txBox="1"/>
          <p:nvPr/>
        </p:nvSpPr>
        <p:spPr>
          <a:xfrm>
            <a:off x="2100691" y="640982"/>
            <a:ext cx="879876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DISTRIBUCIÓN DE CONSULTAS AMBULATORIAS</a:t>
            </a:r>
            <a:endParaRPr/>
          </a:p>
        </p:txBody>
      </p:sp>
      <p:pic>
        <p:nvPicPr>
          <p:cNvPr id="204" name="Google Shape;204;p18"/>
          <p:cNvPicPr preferRelativeResize="0"/>
          <p:nvPr/>
        </p:nvPicPr>
        <p:blipFill rotWithShape="1">
          <a:blip r:embed="rId4">
            <a:alphaModFix/>
          </a:blip>
          <a:srcRect l="20405" t="18493" r="13813" b="31725"/>
          <a:stretch/>
        </p:blipFill>
        <p:spPr>
          <a:xfrm>
            <a:off x="548338" y="1241477"/>
            <a:ext cx="3715318" cy="2479918"/>
          </a:xfrm>
          <a:prstGeom prst="snip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</p:pic>
      <p:pic>
        <p:nvPicPr>
          <p:cNvPr id="205" name="Google Shape;205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90544" y="3137592"/>
            <a:ext cx="5898153" cy="2316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9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9"/>
          <p:cNvSpPr txBox="1"/>
          <p:nvPr/>
        </p:nvSpPr>
        <p:spPr>
          <a:xfrm>
            <a:off x="3173228" y="603624"/>
            <a:ext cx="6464595" cy="502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6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 COMUNITARIAS</a:t>
            </a:r>
            <a:endParaRPr/>
          </a:p>
        </p:txBody>
      </p:sp>
      <p:pic>
        <p:nvPicPr>
          <p:cNvPr id="212" name="Google Shape;21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903" y="1337657"/>
            <a:ext cx="9644557" cy="4338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013" y="1857375"/>
            <a:ext cx="10467975" cy="314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0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0"/>
          <p:cNvSpPr txBox="1"/>
          <p:nvPr/>
        </p:nvSpPr>
        <p:spPr>
          <a:xfrm>
            <a:off x="2607049" y="692100"/>
            <a:ext cx="7518900" cy="585000"/>
          </a:xfrm>
          <a:prstGeom prst="rect">
            <a:avLst/>
          </a:prstGeom>
          <a:solidFill>
            <a:srgbClr val="5ECB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INTEGRACION DE SUBSISTEMAS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5" name="Google Shape;225;p20"/>
          <p:cNvSpPr txBox="1"/>
          <p:nvPr/>
        </p:nvSpPr>
        <p:spPr>
          <a:xfrm>
            <a:off x="378270" y="1456293"/>
            <a:ext cx="4427646" cy="923330"/>
          </a:xfrm>
          <a:prstGeom prst="rect">
            <a:avLst/>
          </a:prstGeom>
          <a:solidFill>
            <a:srgbClr val="5ECB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Nomenclador conveniado con Obras sociales y Prepagos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FACOEP. Sociedad del Estado</a:t>
            </a:r>
            <a:endParaRPr/>
          </a:p>
        </p:txBody>
      </p:sp>
      <p:pic>
        <p:nvPicPr>
          <p:cNvPr id="226" name="Google Shape;22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7297" y="2731888"/>
            <a:ext cx="4475657" cy="21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0"/>
          <p:cNvSpPr txBox="1"/>
          <p:nvPr/>
        </p:nvSpPr>
        <p:spPr>
          <a:xfrm>
            <a:off x="7324934" y="1456293"/>
            <a:ext cx="4489892" cy="646331"/>
          </a:xfrm>
          <a:prstGeom prst="rect">
            <a:avLst/>
          </a:prstGeom>
          <a:solidFill>
            <a:srgbClr val="5ECB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Interoperabilidad de Historia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Clínicas electrónicas</a:t>
            </a:r>
            <a:endParaRPr/>
          </a:p>
        </p:txBody>
      </p:sp>
      <p:pic>
        <p:nvPicPr>
          <p:cNvPr id="228" name="Google Shape;228;p20" descr="Madrid invierte 20 millones en actualizar historia clínica electrónic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74127" y="2227267"/>
            <a:ext cx="2191506" cy="1242834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0"/>
          <p:cNvSpPr txBox="1"/>
          <p:nvPr/>
        </p:nvSpPr>
        <p:spPr>
          <a:xfrm>
            <a:off x="5030231" y="3593200"/>
            <a:ext cx="6264631" cy="646331"/>
          </a:xfrm>
          <a:prstGeom prst="rect">
            <a:avLst/>
          </a:prstGeom>
          <a:solidFill>
            <a:srgbClr val="5ECB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Provisión de vacunas desde el Ministerio a Efectores de Seguridad Social y Privados</a:t>
            </a:r>
            <a:endParaRPr/>
          </a:p>
        </p:txBody>
      </p:sp>
      <p:pic>
        <p:nvPicPr>
          <p:cNvPr id="230" name="Google Shape;230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87013" y="4280015"/>
            <a:ext cx="2407849" cy="126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0"/>
          <p:cNvSpPr txBox="1"/>
          <p:nvPr/>
        </p:nvSpPr>
        <p:spPr>
          <a:xfrm>
            <a:off x="4377055" y="5301446"/>
            <a:ext cx="2895747" cy="923330"/>
          </a:xfrm>
          <a:prstGeom prst="rect">
            <a:avLst/>
          </a:prstGeom>
          <a:solidFill>
            <a:srgbClr val="5ECB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Red integrada?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Prevención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ECNT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g39ffdd6b0fe_0_6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1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39ffdd6b0fe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1396" y="1400881"/>
            <a:ext cx="10049207" cy="426280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39ffdd6b0fe_0_6"/>
          <p:cNvSpPr txBox="1"/>
          <p:nvPr/>
        </p:nvSpPr>
        <p:spPr>
          <a:xfrm>
            <a:off x="3129950" y="488425"/>
            <a:ext cx="5612100" cy="5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>
                <a:solidFill>
                  <a:schemeClr val="dk1"/>
                </a:solidFill>
              </a:rPr>
              <a:t>Desafío de los Sistemas de Salud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4" descr="Diagrama, Mapa&#10;&#10;El contenido generado por IA puede ser incorrec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4"/>
          <p:cNvSpPr txBox="1"/>
          <p:nvPr/>
        </p:nvSpPr>
        <p:spPr>
          <a:xfrm>
            <a:off x="663677" y="4351323"/>
            <a:ext cx="233024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 b="1">
                <a:solidFill>
                  <a:srgbClr val="026A8B"/>
                </a:solidFill>
                <a:latin typeface="Nunito"/>
                <a:ea typeface="Nunito"/>
                <a:cs typeface="Nunito"/>
                <a:sym typeface="Nunito"/>
              </a:rPr>
              <a:t>¡Gracias!</a:t>
            </a:r>
            <a:endParaRPr/>
          </a:p>
        </p:txBody>
      </p:sp>
      <p:sp>
        <p:nvSpPr>
          <p:cNvPr id="252" name="Google Shape;252;p24"/>
          <p:cNvSpPr txBox="1"/>
          <p:nvPr/>
        </p:nvSpPr>
        <p:spPr>
          <a:xfrm>
            <a:off x="270272" y="4956911"/>
            <a:ext cx="66957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 dirty="0">
                <a:solidFill>
                  <a:srgbClr val="026A8B"/>
                </a:solidFill>
                <a:latin typeface="Nunito"/>
                <a:ea typeface="Nunito"/>
                <a:cs typeface="Nunito"/>
                <a:sym typeface="Nunito"/>
              </a:rPr>
              <a:t>drgbattistella@gmail.com</a:t>
            </a:r>
            <a:endParaRPr sz="2400" dirty="0">
              <a:solidFill>
                <a:srgbClr val="026A8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53" name="Google Shape;253;p24" descr="El Puente de la Mujer: uno de los íconos más lindos de la ciud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463" y="665502"/>
            <a:ext cx="6502885" cy="3657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398</Words>
  <Application>Microsoft Office PowerPoint</Application>
  <PresentationFormat>Panorámica</PresentationFormat>
  <Paragraphs>92</Paragraphs>
  <Slides>23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Calibri</vt:lpstr>
      <vt:lpstr>Nunito</vt:lpstr>
      <vt:lpstr>Montserrat</vt:lpstr>
      <vt:lpstr>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Julieta Horvath</dc:creator>
  <cp:lastModifiedBy>Gabriel Armando Battistella</cp:lastModifiedBy>
  <cp:revision>2</cp:revision>
  <dcterms:created xsi:type="dcterms:W3CDTF">2025-09-01T14:27:57Z</dcterms:created>
  <dcterms:modified xsi:type="dcterms:W3CDTF">2025-11-04T01:19:21Z</dcterms:modified>
</cp:coreProperties>
</file>