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312" r:id="rId3"/>
    <p:sldId id="262" r:id="rId4"/>
    <p:sldId id="263" r:id="rId5"/>
    <p:sldId id="271" r:id="rId6"/>
    <p:sldId id="267" r:id="rId7"/>
    <p:sldId id="269" r:id="rId8"/>
    <p:sldId id="304" r:id="rId9"/>
    <p:sldId id="285" r:id="rId10"/>
    <p:sldId id="284" r:id="rId11"/>
    <p:sldId id="294" r:id="rId12"/>
    <p:sldId id="310" r:id="rId13"/>
    <p:sldId id="257" r:id="rId14"/>
    <p:sldId id="301" r:id="rId15"/>
    <p:sldId id="300" r:id="rId16"/>
    <p:sldId id="298" r:id="rId17"/>
    <p:sldId id="272" r:id="rId18"/>
    <p:sldId id="313" r:id="rId19"/>
    <p:sldId id="305" r:id="rId20"/>
    <p:sldId id="309" r:id="rId21"/>
    <p:sldId id="308" r:id="rId22"/>
    <p:sldId id="311" r:id="rId23"/>
    <p:sldId id="314" r:id="rId2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94C7"/>
    <a:srgbClr val="B98B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121"/>
  </p:normalViewPr>
  <p:slideViewPr>
    <p:cSldViewPr snapToGrid="0">
      <p:cViewPr varScale="1">
        <p:scale>
          <a:sx n="70" d="100"/>
          <a:sy n="70" d="100"/>
        </p:scale>
        <p:origin x="429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73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36042-6096-C348-BD1D-05BFBFADEDE7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3CCF6-BEAF-AD4E-8EC3-310464B52A6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6735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79159-25CA-BAFD-ABDB-ABC0443D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622DDD8-0961-4CE9-EFD0-84CB72E66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796D1A-B411-CC75-59D6-B15FDA0D5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FE1462-1A3F-EEF8-9C4C-FEEED9560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0433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DD53-14C4-8DB5-F657-6D89A3031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15C96E5-34F0-AA7F-D70A-487EF672A5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1480354-C2AA-E275-A5E4-D728C8F27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El porcentaje de la población con necesidades básicas insatisfechas (NBI) está computado a</a:t>
            </a:r>
            <a:r>
              <a:rPr lang="es-AR" sz="120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AR" sz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nivel individual. Los valores surgen de una estimación propia: asumimos que la</a:t>
            </a:r>
            <a:r>
              <a:rPr lang="es-AR" sz="120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AR" sz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variación porcentual del índice para el periodo 2010-2022 es igual a la variación</a:t>
            </a:r>
            <a:r>
              <a:rPr lang="es-AR" sz="120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AR" sz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observada para el periodo 2001-2010. En base a dicha variación, computamos el</a:t>
            </a:r>
            <a:r>
              <a:rPr lang="es-AR" sz="1200" baseline="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AR" sz="1200" baseline="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s-AR" sz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ndice</a:t>
            </a:r>
            <a:r>
              <a:rPr lang="es-AR" sz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de NBI para 2022.</a:t>
            </a:r>
          </a:p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F90D03-072A-46B5-8FAF-1F227DCAE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8439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1588e8bc8e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g21588e8bc8e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07824-2F90-215C-FB0A-FF960CA4F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8D01EEF-B4A6-FA8F-6C86-70082E5926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1F5EB3C-3D62-E7D9-BB1E-6DD040DBE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8B5F97-53AC-25AA-6295-976B49E56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7499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0E9E6-FE3E-43F1-DF3F-B5E2680A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E323DE9-D0A0-0718-832E-4109DF2763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600902-089D-2785-2573-6473C88CD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0804E5-5084-AC6C-8D6F-0885D8616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5364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CC40-18E7-ECFB-58F3-266A7A5DF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910188B-0331-A8B7-A9F7-5B123A746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A1B0045-45C9-F288-351D-B9AC810AF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E459E8-5627-6F6B-5118-83B986559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6971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83F0F-3469-5CDB-4361-6D54948B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E416C24-490A-1D07-939E-B9765F5FC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20E1E2B-8AA8-C542-AD05-508C6F273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C7E9BF-5BAB-E46B-629D-E092EF3858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6014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63C48-DE17-7C8B-0223-5D2AE266F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2CAC646-6697-43DD-CF17-E20AC8FA5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03F74F1-BC0D-158C-9BFE-A5A99D6BC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F0B16B4-9C59-93D9-5904-24CD920E6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4796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92879-41C7-411A-A977-15C62C1A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AEC2B2D-ABBB-33B8-FC0C-137EEF5A7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93AD27F-9E34-0F0A-7CD7-F3BE3DF02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48EBA7-16CC-8962-E0E4-9559010B9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5927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24314d6176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g224314d6176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Dentro de Otros se encuentran: Abordaje de Curso de Vida (NNA), Asistencia Integral y Prevención en Drogadicción (DIS), Prevención y Control de</a:t>
            </a:r>
          </a:p>
          <a:p>
            <a:r>
              <a:rPr lang="es-AR" dirty="0"/>
              <a:t>Enfermedades Endémicas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Atención a Personas con Discapacidades Psicofísicas (DIS), Desarrollo de Estrategias en Salud Comunitaria, Investigación,</a:t>
            </a: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Prevención, Detección Temprana y Tratamiento del Cáncer, Prevención y Tratamiento de Patologías Específicas, Acciones para la Identidad de Género (PPG),</a:t>
            </a: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Actividades Comunes a los Programas de Acceso a la Salud, Actividades Comunes de Programas de Equidad en Salud, Funciones Esenciales de Salud Pública</a:t>
            </a: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(BCIE N°2215), Actividades Comunes de Programas de Calidad en Salud, Cobertura de Emergencias Sanitarias, Abordaje Integral de Enfermedades No</a:t>
            </a: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Transmisibles y sus Factores de Riesgo, Atención Sanitaria en el Territorio y Acciones Vinculadas a la Adquisición de Insumos Médicos (Compra Centralizada).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4026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9958D-D7BF-CF4E-387D-8000DAFD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B655F65-5C90-9CF1-463C-C27EBEE60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D0EE356-2D92-D950-42AD-6D5861277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DCAAE0-6FFF-9C25-0BC3-7C622F446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9527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6EC9E-9101-D167-7A9C-26A4EE33B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B5A8EDB-E313-2BD0-59B4-470F058DE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21748C2-06C5-468D-A9EC-F2CB9A7F1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46EDA9-2A79-5A3A-EFB2-1BB79D4F5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07665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C390F-08BD-EE04-D03A-7EFCB7840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1FEEC49-FB75-0E3E-61C7-FAD1C32B3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A07EF6-6FE1-665E-86E0-DF9F03B0B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5A0384-264F-5685-9C3F-4BC1F08C6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3CCF6-BEAF-AD4E-8EC3-310464B52A6A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794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AEE06-14A8-6134-61ED-B773CAF4F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D507A2-7EAE-76A1-3DE5-7DE4BEEED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69706-EE0B-A3B4-C550-AF878FC6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9B1245-95F7-862A-B943-C6A7C75B1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D9882-479C-42C7-73C9-EB72BC48B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47913-6365-0134-714E-EEA196B6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F07FCF-2AD8-D18B-D850-D39F0F02B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EFA274-4B26-AA2E-F818-526AB2F5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8CDEEC-E6BB-3146-8FC3-76BCEDCEC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A26E8C-070A-7C7D-4CD1-72A03160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763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2ED1F-3189-8D40-2D47-5C1D2EF31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E7D30B-A469-3CF5-1FAB-2AAF253B8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283458-8BA8-CD78-01BA-269C4682B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01E02-3935-4AA7-41CD-27761F56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A341A2-A93D-9F3F-93E0-BE393183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646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40497-4ABC-E1F7-07C7-2B9BACC6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07E1DD-251D-19C2-C1A9-A80C0A476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635049-D823-3FED-8948-CF67F246F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C0C770-C907-B8DA-36B0-91AE5F5F5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FACA8-ACEA-CB13-DBC7-E8681A7E5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F80EFF-44A7-01A1-492D-19C32DE3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793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181FE-EFEA-ECD3-3AB5-CEC674E36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9E013B-71A1-FFB4-3D1B-5D3CCF23F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7A636-34D8-B2A4-9E0E-BEB0D1005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0D731B-06FE-680F-68F0-E4E7AA33B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C65C1F-EE8C-0038-A12D-A0C4E2A692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926560-2A22-3B57-DE1C-2295F728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8A47667-0768-0D7F-1A7D-F465DA92F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C51933-ED1D-DCB3-53EA-0DA1936C2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706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4BDA30-EF45-1324-CF31-01CC603B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C31513-41B0-C4D0-0C9F-4638D28ED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849C85-8B45-1F33-45D3-7D056160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9F021E-9CA2-47C9-C694-8A42FEEF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4853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0A8F04-8B79-DB84-8623-102905834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69BBDB5-A7A4-F66C-6DEA-4E261438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0AB9E0-093C-E29A-9FC7-620AA346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927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6B6B7-7CC5-D2D5-0808-AD58BF12C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E6C204-2AE8-5EDB-49E9-764234D59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9D9796-C15C-5692-7CDB-DEC58EBE4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13213B-EEA9-298C-93BD-CB77FA30A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9B964A-F1FF-C896-0DC7-9961387B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6EF523-911D-8B25-ECDA-6F4DA494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762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91BEC-F970-B329-1AB4-7D98A7F4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3C1D7A-BDD7-A5BD-D3E2-4FE43660D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1C9B13-4E9C-1B2A-51BD-9426DFA45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7E85C8-3B9F-10BD-7D00-C35B8EE6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8C35A5-3F74-32BA-BB53-21972BBF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38B5FD-8E3E-E765-F3D1-15256D012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786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B93DA9-588A-2FF0-5537-01DD8F080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B72E77-0110-3A8C-2185-62DC3EF49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B15F89-370C-E20E-7D2C-B0D3E84C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B3EB6-A5FE-F02A-C706-7F1DDCC7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22BD0A-F31A-9471-4564-C2A82D08D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231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8EDE10-2ED1-7FC7-1AD8-F152261BA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48986C-4C87-5BAC-923E-F39EECE51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2E32FB-F005-DBAD-2F02-8947183A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E5C576-C063-57FC-45AE-5F3A18BD3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C5F3B3-36EE-12E3-A0B4-43F932A75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796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FB572DE-77ED-2D7E-C51B-487668BCE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654077-EA2A-D47F-B8C1-1C6E326FB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FEDCD9-C74F-9727-A1A0-20E25BCBD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1675B5-58CB-5D4C-9DC5-CD62F7D4C3F9}" type="datetimeFigureOut">
              <a:rPr lang="es-AR" smtClean="0"/>
              <a:t>6/11/2025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925EE4-EF6F-ECA3-552B-27228D92A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F1F342-66D4-BEE0-8E61-C6DA55605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B47AC0-154E-7E42-AF1C-A9B18507D2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468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D7BB6-6ABC-0B9B-09E3-4C52397AB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750" y="1967845"/>
            <a:ext cx="10313819" cy="1655762"/>
          </a:xfrm>
        </p:spPr>
        <p:txBody>
          <a:bodyPr>
            <a:normAutofit/>
          </a:bodyPr>
          <a:lstStyle/>
          <a:p>
            <a:r>
              <a:rPr lang="es-AR" sz="4000" b="1" dirty="0">
                <a:latin typeface="Arial Narrow" panose="020B0606020202030204" pitchFamily="34" charset="0"/>
              </a:rPr>
              <a:t>Financiamiento del Sistema de Salud Argentino. </a:t>
            </a:r>
            <a:br>
              <a:rPr lang="es-AR" sz="4000" b="1" dirty="0">
                <a:latin typeface="Arial Narrow" panose="020B0606020202030204" pitchFamily="34" charset="0"/>
              </a:rPr>
            </a:br>
            <a:r>
              <a:rPr lang="es-AR" sz="3200" b="1" dirty="0">
                <a:latin typeface="Arial Narrow" panose="020B0606020202030204" pitchFamily="34" charset="0"/>
              </a:rPr>
              <a:t>Crisis y Oportunidades para el desarrollo de Soluciones Provinciales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97E781-2C69-C818-9572-D27EB9F88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3956" y="4225261"/>
            <a:ext cx="9172064" cy="16557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es-AR" sz="3600" b="1" dirty="0"/>
              <a:t>						      </a:t>
            </a:r>
            <a:r>
              <a:rPr lang="es-AR" sz="2800" b="1" dirty="0">
                <a:latin typeface="Arial Narrow" panose="020B0606020202030204" pitchFamily="34" charset="0"/>
              </a:rPr>
              <a:t>Daniel Maceira, PhD.</a:t>
            </a:r>
          </a:p>
          <a:p>
            <a:pPr algn="r">
              <a:spcBef>
                <a:spcPts val="0"/>
              </a:spcBef>
              <a:defRPr/>
            </a:pPr>
            <a:r>
              <a:rPr lang="es-AR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dmaceira@udesa.edu.ar</a:t>
            </a:r>
            <a:endParaRPr lang="es-AR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r">
              <a:spcBef>
                <a:spcPts val="0"/>
              </a:spcBef>
              <a:defRPr/>
            </a:pPr>
            <a:r>
              <a:rPr lang="es-AR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www.danielmaceira.com.ar</a:t>
            </a:r>
            <a:endParaRPr lang="es-AR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endParaRPr lang="es-AR" b="1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AB7C0A3-357B-C79B-6323-409814AA2BB3}"/>
              </a:ext>
            </a:extLst>
          </p:cNvPr>
          <p:cNvGrpSpPr/>
          <p:nvPr/>
        </p:nvGrpSpPr>
        <p:grpSpPr>
          <a:xfrm>
            <a:off x="0" y="192505"/>
            <a:ext cx="2548995" cy="1393583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BE74F53-2E3F-655D-00F6-A928C01FC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18ECB0C-6127-CB77-7C36-69F368B16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Subtítulo 2">
            <a:extLst>
              <a:ext uri="{FF2B5EF4-FFF2-40B4-BE49-F238E27FC236}">
                <a16:creationId xmlns:a16="http://schemas.microsoft.com/office/drawing/2014/main" id="{0BAF80DD-AD3F-F253-58AB-A226461C315C}"/>
              </a:ext>
            </a:extLst>
          </p:cNvPr>
          <p:cNvSpPr txBox="1">
            <a:spLocks/>
          </p:cNvSpPr>
          <p:nvPr/>
        </p:nvSpPr>
        <p:spPr>
          <a:xfrm>
            <a:off x="665887" y="4553675"/>
            <a:ext cx="5706691" cy="12149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s-AR" sz="1800" b="1" i="1" dirty="0"/>
              <a:t>Profesor Titular, Facultad de Ciencias Económicas, </a:t>
            </a:r>
          </a:p>
          <a:p>
            <a:pPr algn="l">
              <a:spcBef>
                <a:spcPts val="0"/>
              </a:spcBef>
              <a:defRPr/>
            </a:pPr>
            <a:r>
              <a:rPr lang="es-AR" sz="1800" b="1" i="1" dirty="0"/>
              <a:t>	                 Universidad de Buenos Aires</a:t>
            </a:r>
          </a:p>
          <a:p>
            <a:pPr algn="l">
              <a:spcBef>
                <a:spcPts val="0"/>
              </a:spcBef>
              <a:defRPr/>
            </a:pPr>
            <a:r>
              <a:rPr lang="es-AR" sz="1800" b="1" i="1" dirty="0"/>
              <a:t>Investigador CONICET/CEDES</a:t>
            </a:r>
          </a:p>
          <a:p>
            <a:pPr algn="l">
              <a:spcBef>
                <a:spcPts val="0"/>
              </a:spcBef>
              <a:defRPr/>
            </a:pPr>
            <a:r>
              <a:rPr lang="es-AR" sz="1800" b="1" i="1" dirty="0"/>
              <a:t>Director, MBA Salud, Universidad de San Andrés		</a:t>
            </a:r>
          </a:p>
        </p:txBody>
      </p:sp>
    </p:spTree>
    <p:extLst>
      <p:ext uri="{BB962C8B-B14F-4D97-AF65-F5344CB8AC3E}">
        <p14:creationId xmlns:p14="http://schemas.microsoft.com/office/powerpoint/2010/main" val="254023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2256B-A518-EC57-F111-7C596984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11" y="2408414"/>
            <a:ext cx="10515600" cy="1325563"/>
          </a:xfrm>
        </p:spPr>
        <p:txBody>
          <a:bodyPr>
            <a:noAutofit/>
          </a:bodyPr>
          <a:lstStyle/>
          <a:p>
            <a:r>
              <a:rPr lang="es-AR" sz="2800" b="1" dirty="0"/>
              <a:t>Agradecimientos</a:t>
            </a:r>
            <a:br>
              <a:rPr lang="es-AR" sz="2800" b="1" dirty="0"/>
            </a:br>
            <a:r>
              <a:rPr lang="es-AR" sz="2800" b="1" dirty="0"/>
              <a:t>Capítulo 1 – cómo es?</a:t>
            </a:r>
            <a:br>
              <a:rPr lang="es-AR" sz="2800" b="1" dirty="0"/>
            </a:br>
            <a:r>
              <a:rPr lang="es-AR" sz="2800" b="1" dirty="0"/>
              <a:t>Capítulo 2 – cómo se viene?</a:t>
            </a:r>
            <a:br>
              <a:rPr lang="es-AR" sz="2800" b="1" dirty="0"/>
            </a:br>
            <a:r>
              <a:rPr lang="es-AR" sz="2800" b="1" dirty="0"/>
              <a:t>Capítulo 3 – qué hacemos?</a:t>
            </a:r>
            <a:br>
              <a:rPr lang="es-AR" sz="2800" b="1" dirty="0"/>
            </a:b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371421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9A557-AB74-B976-C1F3-213E35FB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003F4-A022-3E01-7C5C-5CC5DFFEB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5285"/>
            <a:ext cx="10515600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Gasto Público Provincial y Municipal en Salud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EB47F4-BE49-21B8-E11E-23E1375F8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6373"/>
            <a:ext cx="10515600" cy="8613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AR" sz="1100" dirty="0"/>
              <a:t>Nota: elaboración propia a partir de información del Ministerio de Economía y del Censo Nacional de Población y Vivienda. El gráfico está ordenado de mayor a menor según el gasto per cápita total (municipal y provincial). El eje derecho contiene valores anuales a precios corrientes de 2022. El eje derecho contiene un salto ya que la población de Buenos Aires es significativamente mayor a la del resto de las provincias. El gasto municipal de Córdoba es el </a:t>
            </a:r>
            <a:r>
              <a:rPr lang="es-AR" sz="1100" dirty="0" err="1"/>
              <a:t>Fofindes</a:t>
            </a:r>
            <a:r>
              <a:rPr lang="es-AR" sz="1100" dirty="0"/>
              <a:t>; Para todas las regiones que no son BS AS, CABA ni Córdoba, el gasto municipal es el 0,5% del gasto provincial. El de Santa Fe el gasto municipal incluye el gasto en Rosario más el 0,5% del gasto provincial.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7EEFCDF-59AE-273B-7F26-56E8EB7A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42" y="1409258"/>
            <a:ext cx="8401810" cy="4366601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1F83E04-9AB9-0A19-528F-60E867008C9C}"/>
              </a:ext>
            </a:extLst>
          </p:cNvPr>
          <p:cNvSpPr/>
          <p:nvPr/>
        </p:nvSpPr>
        <p:spPr>
          <a:xfrm>
            <a:off x="9661115" y="2766218"/>
            <a:ext cx="1776906" cy="1325563"/>
          </a:xfrm>
          <a:prstGeom prst="roundRect">
            <a:avLst/>
          </a:prstGeom>
          <a:solidFill>
            <a:srgbClr val="1894C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chemeClr val="tx1"/>
                </a:solidFill>
              </a:rPr>
              <a:t>Brecha Monto por </a:t>
            </a:r>
            <a:r>
              <a:rPr lang="es-AR" sz="1400" b="1" dirty="0">
                <a:solidFill>
                  <a:schemeClr val="tx1"/>
                </a:solidFill>
              </a:rPr>
              <a:t>Per cápita total</a:t>
            </a:r>
          </a:p>
          <a:p>
            <a:pPr algn="ctr"/>
            <a:r>
              <a:rPr lang="es-AR" sz="1400" dirty="0">
                <a:solidFill>
                  <a:schemeClr val="tx1"/>
                </a:solidFill>
              </a:rPr>
              <a:t>(Neuquén y Santiago del Estero):</a:t>
            </a:r>
          </a:p>
          <a:p>
            <a:pPr algn="ctr"/>
            <a:r>
              <a:rPr lang="es-AR" sz="1400" dirty="0">
                <a:solidFill>
                  <a:schemeClr val="tx1"/>
                </a:solidFill>
              </a:rPr>
              <a:t>4,4 : 1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5ECAD5B-B26B-A738-8F36-4A67813351B9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D242FBD4-8EED-F954-011C-C0BD55B20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777709F-C787-F20D-756E-B606ACA61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102;p3">
            <a:extLst>
              <a:ext uri="{FF2B5EF4-FFF2-40B4-BE49-F238E27FC236}">
                <a16:creationId xmlns:a16="http://schemas.microsoft.com/office/drawing/2014/main" id="{4E0892C9-A7EA-D5C2-AEED-6C9C67601F8F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579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297B1-53C2-5071-5F3E-6D69F8220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879DC-3D83-881F-3813-4541A095E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600" y="174393"/>
            <a:ext cx="10515600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Gasto Público en salud y Necesidades Básicas Insatisfechas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CB5FD-0E32-7C3E-B701-CD6897F75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49352"/>
            <a:ext cx="10515600" cy="7392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elaboración propia a partir de información del Ministerio de Economía y del Censo Nacional de Población y Vivienda. El gasto público es anual per cápita y se encuentra en pesos corrientes de 2022. El indicador de NBI es una proyección realizada a partir de los datos disponibles para 2001-2010.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C1B12CB-F25F-211A-79A9-76A957A56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01" y="1167859"/>
            <a:ext cx="8605308" cy="491447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5CEB226D-1CD0-7850-2C3D-BD970A1A793A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4B7C479-AB00-D746-F7DD-27D50CBF2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4F715E9-E55F-E69A-8925-C1CE800F8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8CCC6DEB-6033-1FD2-5769-7D2D88AC8ED8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BA7840-97D4-2F4C-5894-13FA349DC3DC}"/>
              </a:ext>
            </a:extLst>
          </p:cNvPr>
          <p:cNvSpPr txBox="1"/>
          <p:nvPr/>
        </p:nvSpPr>
        <p:spPr>
          <a:xfrm>
            <a:off x="10069887" y="2413337"/>
            <a:ext cx="1727200" cy="203132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i="1" dirty="0"/>
              <a:t>No existe alta correlación entre capacidad de gasto e inversión en salud</a:t>
            </a:r>
          </a:p>
        </p:txBody>
      </p:sp>
    </p:spTree>
    <p:extLst>
      <p:ext uri="{BB962C8B-B14F-4D97-AF65-F5344CB8AC3E}">
        <p14:creationId xmlns:p14="http://schemas.microsoft.com/office/powerpoint/2010/main" val="85441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1588e8bc8e_0_59"/>
          <p:cNvSpPr txBox="1">
            <a:spLocks noGrp="1"/>
          </p:cNvSpPr>
          <p:nvPr>
            <p:ph type="title"/>
          </p:nvPr>
        </p:nvSpPr>
        <p:spPr>
          <a:xfrm>
            <a:off x="2483370" y="695325"/>
            <a:ext cx="8914930" cy="6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80"/>
              <a:buFont typeface="Rockwell"/>
              <a:buNone/>
            </a:pP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</a:rPr>
              <a:t>Transferencias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Nacionales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</a:rPr>
              <a:t>en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Salud</a:t>
            </a:r>
            <a:endParaRPr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8" name="Google Shape;218;g21588e8bc8e_0_59"/>
          <p:cNvSpPr txBox="1"/>
          <p:nvPr/>
        </p:nvSpPr>
        <p:spPr>
          <a:xfrm>
            <a:off x="2145025" y="5786425"/>
            <a:ext cx="85971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>
                <a:solidFill>
                  <a:schemeClr val="dk1"/>
                </a:solidFill>
              </a:rPr>
              <a:t>Fuente</a:t>
            </a:r>
            <a:r>
              <a:rPr lang="en-US" sz="1000">
                <a:solidFill>
                  <a:schemeClr val="dk1"/>
                </a:solidFill>
              </a:rPr>
              <a:t>: elaboración propia a partir de datos del Ministerio de Salud y Censo Nacional de Población, Hogares y Viviendas 2022. Resultados definitivos. (2022).</a:t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220" name="Google Shape;220;g21588e8bc8e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1902" y="1736811"/>
            <a:ext cx="8174368" cy="4129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E8762AFB-4890-0D99-7714-D5ABE46A43CE}"/>
              </a:ext>
            </a:extLst>
          </p:cNvPr>
          <p:cNvGrpSpPr/>
          <p:nvPr/>
        </p:nvGrpSpPr>
        <p:grpSpPr>
          <a:xfrm>
            <a:off x="92609" y="126934"/>
            <a:ext cx="1135063" cy="764376"/>
            <a:chOff x="0" y="0"/>
            <a:chExt cx="2347595" cy="1460077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9B9AA548-1E46-EFF6-0145-B1CC3ED90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AC0B2B7-5AE8-A320-D171-40E6CDDF4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102;p3">
            <a:extLst>
              <a:ext uri="{FF2B5EF4-FFF2-40B4-BE49-F238E27FC236}">
                <a16:creationId xmlns:a16="http://schemas.microsoft.com/office/drawing/2014/main" id="{8BE8BB96-871F-CA75-09BF-5BDC6C3446BE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127A8E-45AA-F75B-DBA6-82D45C6E1D00}"/>
              </a:ext>
            </a:extLst>
          </p:cNvPr>
          <p:cNvSpPr txBox="1"/>
          <p:nvPr/>
        </p:nvSpPr>
        <p:spPr>
          <a:xfrm>
            <a:off x="463041" y="2413337"/>
            <a:ext cx="2347891" cy="258532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i="1" dirty="0"/>
              <a:t>Existe alta correlación entre</a:t>
            </a:r>
          </a:p>
          <a:p>
            <a:endParaRPr lang="es-AR" b="1" i="1" dirty="0"/>
          </a:p>
          <a:p>
            <a:r>
              <a:rPr lang="es-AR" b="1" i="1" dirty="0"/>
              <a:t>nivel de transferencias nacionales </a:t>
            </a:r>
          </a:p>
          <a:p>
            <a:endParaRPr lang="es-AR" b="1" i="1" dirty="0"/>
          </a:p>
          <a:p>
            <a:r>
              <a:rPr lang="es-AR" b="1" i="1" dirty="0"/>
              <a:t>y pobreza/escala provincial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C0EC9-CA43-ECB9-389A-03FD910C1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7F921-D97A-5606-2E9E-949914A2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275" y="323671"/>
            <a:ext cx="10515600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Obras Sociales Provinciales</a:t>
            </a:r>
            <a:b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Beneficiarios/as y Aporte mensual promedio</a:t>
            </a:r>
            <a:b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por Beneficiario/a y por Trabajador/a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532FC-5A05-3928-6358-8BE9CAEB9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729" y="6177225"/>
            <a:ext cx="10515600" cy="284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elaboración propia a partir de datos del Ministerio de Economía, Ministerio de Salud, Relevamiento Encuesta a OSP y páginas oficiales de las obras sociales provinciales.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5E35F45-8C22-CA9B-3ACD-6C6EE8E85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40" y="1818693"/>
            <a:ext cx="9061969" cy="4251161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EED62472-1B64-1E81-268F-3AD4F67A8DAE}"/>
              </a:ext>
            </a:extLst>
          </p:cNvPr>
          <p:cNvSpPr/>
          <p:nvPr/>
        </p:nvSpPr>
        <p:spPr>
          <a:xfrm>
            <a:off x="10241649" y="2103437"/>
            <a:ext cx="1776906" cy="1325563"/>
          </a:xfrm>
          <a:prstGeom prst="roundRect">
            <a:avLst/>
          </a:prstGeom>
          <a:solidFill>
            <a:srgbClr val="B98BB4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chemeClr val="tx1"/>
                </a:solidFill>
              </a:rPr>
              <a:t>Brecha Monto por </a:t>
            </a:r>
            <a:r>
              <a:rPr lang="es-AR" sz="1400" b="1" dirty="0">
                <a:solidFill>
                  <a:schemeClr val="tx1"/>
                </a:solidFill>
              </a:rPr>
              <a:t>Beneficiario/a</a:t>
            </a:r>
          </a:p>
          <a:p>
            <a:pPr algn="ctr"/>
            <a:r>
              <a:rPr lang="es-AR" sz="1400" dirty="0">
                <a:solidFill>
                  <a:schemeClr val="tx1"/>
                </a:solidFill>
              </a:rPr>
              <a:t>(CABA y Misiones):</a:t>
            </a:r>
          </a:p>
          <a:p>
            <a:pPr algn="ctr"/>
            <a:r>
              <a:rPr lang="es-AR" sz="1400" dirty="0">
                <a:solidFill>
                  <a:schemeClr val="tx1"/>
                </a:solidFill>
              </a:rPr>
              <a:t>6,66 : 1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78F377A2-710C-AC38-21AC-F4B965452D6A}"/>
              </a:ext>
            </a:extLst>
          </p:cNvPr>
          <p:cNvSpPr/>
          <p:nvPr/>
        </p:nvSpPr>
        <p:spPr>
          <a:xfrm>
            <a:off x="10241239" y="3881315"/>
            <a:ext cx="1776906" cy="132556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>
                <a:solidFill>
                  <a:schemeClr val="tx1"/>
                </a:solidFill>
              </a:rPr>
              <a:t>Brecha Monto por </a:t>
            </a:r>
            <a:r>
              <a:rPr lang="es-AR" sz="1400" b="1" dirty="0">
                <a:solidFill>
                  <a:schemeClr val="tx1"/>
                </a:solidFill>
              </a:rPr>
              <a:t>Trabajador/a</a:t>
            </a:r>
          </a:p>
          <a:p>
            <a:pPr algn="ctr"/>
            <a:r>
              <a:rPr lang="es-AR" sz="1400" dirty="0">
                <a:solidFill>
                  <a:schemeClr val="tx1"/>
                </a:solidFill>
              </a:rPr>
              <a:t>(Neuquén y Jujuy):</a:t>
            </a:r>
          </a:p>
          <a:p>
            <a:pPr algn="ctr"/>
            <a:r>
              <a:rPr lang="es-AR" sz="1400" dirty="0">
                <a:solidFill>
                  <a:schemeClr val="tx1"/>
                </a:solidFill>
              </a:rPr>
              <a:t>3,32 : 1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31FE9B4-5626-2E31-08E5-F8B7CDB2A563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0B5FA47-2023-81C3-0345-EE5B76535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4C35DA6-AF87-5569-0B88-FB77DDFB0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71196943-B227-0913-EEE6-A36361E088F4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379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B1B7F-AECB-1814-FF30-AB838C86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A3D34-8561-4D69-9CA2-C94F977FC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326" y="221555"/>
            <a:ext cx="10515600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PAMI Pirámide Poblacional y Riesgo Sanitario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857784-9089-CBC8-DB9B-FCC4BA78D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729" y="6177225"/>
            <a:ext cx="10515600" cy="5965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Fuente: elaboración propia a partir de datos del Instituto Nacional de Servicios Sociales para Jubilados y Pensionados, Acceso a la Información Pública, Agosto 2024. En el eje de la derecha, computamos el total de cada grupo etario (de ambos sexos) y lo dividimos por el total de afiliados.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21FF26F-42B3-F73F-2882-0D845C975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245284"/>
            <a:ext cx="7772400" cy="4728379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719D9539-4299-DABF-98AD-70A8C08E5EF0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B1A5644-48F6-8353-30C3-968532BAD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E0E80CC2-0531-0F65-366E-506A12860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D10330A7-B366-BE37-2570-2482D2805CA3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1548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AB41-635B-2675-5FF0-726D51DE2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369CE-8575-F959-9C86-425634589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326" y="321584"/>
            <a:ext cx="10515600" cy="1325563"/>
          </a:xfrm>
        </p:spPr>
        <p:txBody>
          <a:bodyPr>
            <a:normAutofit/>
          </a:bodyPr>
          <a:lstStyle/>
          <a:p>
            <a:r>
              <a:rPr lang="es-AR" sz="2400" b="1" dirty="0">
                <a:solidFill>
                  <a:schemeClr val="accent1">
                    <a:lumMod val="75000"/>
                  </a:schemeClr>
                </a:solidFill>
              </a:rPr>
              <a:t>Afiliados/as PAMI sobre población mayor de 65 años por Provincia, en %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996B4B-D5B6-3DB5-C46A-D39610803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729" y="6177225"/>
            <a:ext cx="10515600" cy="284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Fuente: elaboración propia a partir de datos del Instituto Nacional de Servicios Sociales para Jubilados y Pensionados, Acceso a la Información Pública, agosto 2024 y del Censo Nacional de Población, Hogares y Viviendas 2022.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798F40-BA8C-2FF3-C8C7-564C71D1A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425551"/>
            <a:ext cx="7772400" cy="4596178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295475B8-4DAB-89A1-4294-DD2BBF6EF7D3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1434EDB-BCCB-8078-9FE3-354012B0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5D966C4D-8AF0-AB5B-AF07-CA0934153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85A05089-1BBD-7828-CB71-7EA2AAE5B104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87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D2A31-96D6-9EE2-3B89-415C939AB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171B23-A496-1712-D5E1-094C4D592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139" y="259813"/>
            <a:ext cx="10787743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OSN : Participación sobre la población total de cada provincia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37E547-FDC1-283A-1C0F-FB91D9A48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38432"/>
            <a:ext cx="10515600" cy="284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los porcentajes no suman 100%, ya que se observa el porcentaje de la población de cada provincia que tiene OSN.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817925-EB7C-E6D3-08CA-F13D6E275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662" y="1450140"/>
            <a:ext cx="8606897" cy="455896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5764BA34-9D64-0B38-436B-D69E64706439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AB6464A-2AEE-5963-EB2A-72873ACAA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D1350E91-0BC1-4919-CB73-53DC22A35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87EAF5CF-F4DA-440F-0593-5B5BFD53D0E5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6905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34E49-F743-87B9-4820-B52C4C8DF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5AFF7-36D6-88A1-C009-84C376F26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132" y="174603"/>
            <a:ext cx="10787743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OSN : Participación Provincial en la cobertura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013541-8A48-6AD2-3262-A606C4FA0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38432"/>
            <a:ext cx="10515600" cy="284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el total suma 100% en tanto, el Gráfico exhibe la distribución de la población de las OSN en las 24 provincias.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C4641D-05A5-D934-38F3-11D14A8DD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768" y="1279721"/>
            <a:ext cx="8558463" cy="4627303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DF07D1C3-851B-C6C3-55BE-C04B1422364A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F4EBB95-C8DC-56FE-07E7-EFD911C7C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A934A51C-0F6C-718F-7AE9-345D41B6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2AE4F5AB-4868-0788-B877-2909D3969A0C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580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28A8-2284-3D1B-776F-0DE9BFDC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CA339-D2C8-62CB-2205-93E0D233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650" y="231243"/>
            <a:ext cx="10787743" cy="1325563"/>
          </a:xfrm>
        </p:spPr>
        <p:txBody>
          <a:bodyPr>
            <a:normAutofit/>
          </a:bodyPr>
          <a:lstStyle/>
          <a:p>
            <a:r>
              <a:rPr lang="es-AR" sz="2800" dirty="0"/>
              <a:t>Caracterización de las OSN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3102B0-F118-ADC4-3BE6-4B254776E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38432"/>
            <a:ext cx="10515600" cy="284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elaboración propia.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172AA6-83FD-03B1-B573-08F2250B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39" y="1179170"/>
            <a:ext cx="10823711" cy="4959262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178B22F9-C98E-3AD6-9F9C-C7B809321109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807F297-1143-E39C-067B-F158D845E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6C07D4E-FD28-9BA8-93F0-92D894707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54245E09-9C9D-38E9-F658-951C0F94B56A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520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g224314d6176_0_1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95975" y="1514475"/>
            <a:ext cx="5457900" cy="49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g224314d6176_0_12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1514475"/>
            <a:ext cx="5457900" cy="49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g224314d6176_0_127"/>
          <p:cNvSpPr txBox="1"/>
          <p:nvPr/>
        </p:nvSpPr>
        <p:spPr>
          <a:xfrm>
            <a:off x="1888761" y="477728"/>
            <a:ext cx="825723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Rockwell"/>
              <a:buNone/>
            </a:pPr>
            <a:r>
              <a:rPr lang="en-US" sz="2800" b="1" i="0" u="none" strike="noStrike" cap="none" dirty="0">
                <a:solidFill>
                  <a:srgbClr val="800000"/>
                </a:solidFill>
                <a:latin typeface="Rockwell Condensed" panose="02060603050405020104" pitchFamily="18" charset="0"/>
                <a:ea typeface="Rockwell"/>
                <a:cs typeface="Rockwell"/>
                <a:sym typeface="Rockwell"/>
              </a:rPr>
              <a:t>GASTO DE BOLSILLO EN SALUD EN % DEL INGRESO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Rockwell"/>
              <a:buNone/>
            </a:pPr>
            <a:r>
              <a:rPr lang="en-US" sz="2800" b="1" i="0" u="none" strike="noStrike" cap="none" dirty="0">
                <a:solidFill>
                  <a:srgbClr val="800000"/>
                </a:solidFill>
                <a:latin typeface="Rockwell Condensed" panose="02060603050405020104" pitchFamily="18" charset="0"/>
                <a:ea typeface="Rockwell"/>
                <a:cs typeface="Rockwell"/>
                <a:sym typeface="Rockwell"/>
              </a:rPr>
              <a:t>POR QUINTIL Y POR TIPO DE GASTO</a:t>
            </a:r>
            <a:endParaRPr sz="2800" b="0" i="0" u="none" strike="noStrike" cap="none" dirty="0">
              <a:solidFill>
                <a:srgbClr val="800000"/>
              </a:solidFill>
              <a:latin typeface="Rockwell Condensed" panose="02060603050405020104" pitchFamily="18" charset="0"/>
              <a:sym typeface="Arial"/>
            </a:endParaRPr>
          </a:p>
        </p:txBody>
      </p:sp>
      <p:sp>
        <p:nvSpPr>
          <p:cNvPr id="2" name="Google Shape;102;p3">
            <a:extLst>
              <a:ext uri="{FF2B5EF4-FFF2-40B4-BE49-F238E27FC236}">
                <a16:creationId xmlns:a16="http://schemas.microsoft.com/office/drawing/2014/main" id="{FE2425D9-9BA8-3516-1BD3-FE6EA47AC4A5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49466B4-29F1-9C25-05A5-51D27E3EC975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EFA69AF-58DE-FF9C-9AE4-7DD0345C7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6A389A9-57BC-CC60-38F3-245325449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E56624-4849-E6F3-D2FA-1C81C8452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2287" y="6490667"/>
            <a:ext cx="2057400" cy="236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elaboración propia.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EDA6125-92C4-4D0F-8741-C2E2318C6081}"/>
              </a:ext>
            </a:extLst>
          </p:cNvPr>
          <p:cNvSpPr txBox="1">
            <a:spLocks/>
          </p:cNvSpPr>
          <p:nvPr/>
        </p:nvSpPr>
        <p:spPr>
          <a:xfrm>
            <a:off x="1358954" y="3673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800" b="1" dirty="0">
                <a:solidFill>
                  <a:schemeClr val="accent1"/>
                </a:solidFill>
              </a:rPr>
              <a:t>Estructura de Financiamiento de la Salud en Argentina</a:t>
            </a:r>
          </a:p>
          <a:p>
            <a:r>
              <a:rPr lang="es-AR" sz="2800" b="1" dirty="0">
                <a:solidFill>
                  <a:schemeClr val="accent1"/>
                </a:solidFill>
              </a:rPr>
              <a:t>Proyección 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888823-4A43-3FC7-A38B-79DF51B99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577" y="1623692"/>
            <a:ext cx="7817110" cy="481053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4AAFB6CC-7A41-AA2E-02CC-AC83C10465A5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8FD1A80-0421-72AB-7AAD-CCB47CC6E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52394931-0CBB-9372-3BBC-19FDA979D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7AE028BE-E9E3-C9B6-F20C-6871B44C8A23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1E150D3-DF28-5D2C-4F13-1F58D9F5ACDB}"/>
              </a:ext>
            </a:extLst>
          </p:cNvPr>
          <p:cNvSpPr txBox="1"/>
          <p:nvPr/>
        </p:nvSpPr>
        <p:spPr>
          <a:xfrm>
            <a:off x="637822" y="1804415"/>
            <a:ext cx="2585416" cy="369331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Gasto Provincial + Municipal es:</a:t>
            </a:r>
          </a:p>
          <a:p>
            <a:endParaRPr lang="es-AR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78% </a:t>
            </a:r>
          </a:p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del Gasto Público Total</a:t>
            </a:r>
          </a:p>
          <a:p>
            <a:endParaRPr lang="es-AR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38%</a:t>
            </a:r>
          </a:p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del Gasto Total en Salud</a:t>
            </a:r>
          </a:p>
          <a:p>
            <a:endParaRPr lang="es-AR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51% </a:t>
            </a:r>
          </a:p>
          <a:p>
            <a:r>
              <a:rPr lang="es-AR" b="1" i="1" dirty="0">
                <a:solidFill>
                  <a:schemeClr val="accent1">
                    <a:lumMod val="75000"/>
                  </a:schemeClr>
                </a:solidFill>
              </a:rPr>
              <a:t>del Gasto Público y de Seguridad Social </a:t>
            </a:r>
            <a:endParaRPr lang="es-AR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272F3BA-C827-F035-E399-EAD22A1E5205}"/>
              </a:ext>
            </a:extLst>
          </p:cNvPr>
          <p:cNvSpPr txBox="1"/>
          <p:nvPr/>
        </p:nvSpPr>
        <p:spPr>
          <a:xfrm>
            <a:off x="482730" y="5706533"/>
            <a:ext cx="2895600" cy="52322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Nota sobre OOP: población, efecto ingreso, efecto sustitución</a:t>
            </a:r>
          </a:p>
        </p:txBody>
      </p:sp>
    </p:spTree>
    <p:extLst>
      <p:ext uri="{BB962C8B-B14F-4D97-AF65-F5344CB8AC3E}">
        <p14:creationId xmlns:p14="http://schemas.microsoft.com/office/powerpoint/2010/main" val="1483160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91680-79CF-9EB1-75A7-235193655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FDE3F-84B1-0D72-C03B-512135684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s-AR" b="1" dirty="0"/>
              <a:t>Cómo se viene?</a:t>
            </a:r>
          </a:p>
        </p:txBody>
      </p:sp>
    </p:spTree>
    <p:extLst>
      <p:ext uri="{BB962C8B-B14F-4D97-AF65-F5344CB8AC3E}">
        <p14:creationId xmlns:p14="http://schemas.microsoft.com/office/powerpoint/2010/main" val="3096005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B9F57-8202-95C8-A786-AA2EBE799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57545-3894-403F-B2B5-16280BB9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650" y="231243"/>
            <a:ext cx="10787743" cy="1325563"/>
          </a:xfrm>
        </p:spPr>
        <p:txBody>
          <a:bodyPr>
            <a:normAutofit/>
          </a:bodyPr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Aptos Display" panose="020B0004020202020204" pitchFamily="34" charset="0"/>
                <a:ea typeface="+mn-ea"/>
                <a:cs typeface="+mn-cs"/>
              </a:defRPr>
            </a:pPr>
            <a:r>
              <a:rPr lang="es-MX" sz="2800" dirty="0">
                <a:solidFill>
                  <a:sysClr val="windowText" lastClr="000000"/>
                </a:solidFill>
                <a:latin typeface="Aptos Display" panose="020B0004020202020204" pitchFamily="34" charset="0"/>
              </a:rPr>
              <a:t>Evolución Variación Empleo en Población Urbana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C13FFA-3B85-6EBE-BB97-BA4121831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006085"/>
            <a:ext cx="10515600" cy="2841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AR" sz="1100" dirty="0"/>
              <a:t>Nota: utilizamos el total de personas empleadas según estimaciones de la EPH en el tercer trimestre de cada año. Incluye al total de personas en centros urbanos de 2.000 y más habitantes. No existen datos para 2015 y además, en 2014 hubo cambios metodológicos por los que la variación en dicho año podría estar sesgada.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91F9E1-4397-194A-0B90-3353FFB7A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910" y="1382994"/>
            <a:ext cx="8450179" cy="4448848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90777645-C29D-7A6D-0F38-3C90C28A6862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E2DC357-4ECB-863E-55A8-EC76FCED5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57F337D-78A6-2C09-1D55-3A6EC35B3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A456643B-5421-E813-1D68-FF32BE7FD30B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11DC5BD9-37B7-24B9-4833-38344B1FB282}"/>
              </a:ext>
            </a:extLst>
          </p:cNvPr>
          <p:cNvCxnSpPr/>
          <p:nvPr/>
        </p:nvCxnSpPr>
        <p:spPr>
          <a:xfrm>
            <a:off x="8477956" y="1992489"/>
            <a:ext cx="1563511" cy="1174044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370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5E77F-3031-11CD-40D0-FA864ABB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583B1-86CE-BAB0-2C4A-3CFA6CA6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650" y="231243"/>
            <a:ext cx="10787743" cy="1325563"/>
          </a:xfrm>
        </p:spPr>
        <p:txBody>
          <a:bodyPr>
            <a:normAutofit/>
          </a:bodyPr>
          <a:lstStyle/>
          <a:p>
            <a:r>
              <a:rPr lang="es-AR" sz="2800" dirty="0"/>
              <a:t>Evolución IPC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621B76-9801-2455-D979-14097F0F1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38432"/>
            <a:ext cx="10515600" cy="284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1100" dirty="0"/>
              <a:t>Nota: elaboración propia. Para cada mes, se calcula el promedio de </a:t>
            </a:r>
            <a:r>
              <a:rPr lang="es-AR" sz="1100" dirty="0" err="1"/>
              <a:t>IPCs</a:t>
            </a:r>
            <a:r>
              <a:rPr lang="es-AR" sz="1100" dirty="0"/>
              <a:t> de cada componente (a. medicamentos y equipo, b. prepagas) de las 6 regiones de Argentina.</a:t>
            </a:r>
          </a:p>
          <a:p>
            <a:pPr marL="0" indent="0">
              <a:buNone/>
            </a:pPr>
            <a:endParaRPr lang="es-AR" sz="1100" dirty="0"/>
          </a:p>
          <a:p>
            <a:pPr marL="0" indent="0">
              <a:buNone/>
            </a:pPr>
            <a:r>
              <a:rPr lang="es-AR" sz="1100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F03C5D-FC21-731E-1DBB-EF46C59C4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601" y="1071366"/>
            <a:ext cx="8281265" cy="5067066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B6A749DD-C4FA-70C7-5D42-468ECD0CB2AE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3DBFC8B3-2992-7864-F29C-6F09206D6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6AC8583E-2372-C842-091B-8FE0785FB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44022BE4-EC43-2B4F-E47B-997361ACF0FA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8A9C97A-18AF-6DF2-1420-95BF58F241A8}"/>
              </a:ext>
            </a:extLst>
          </p:cNvPr>
          <p:cNvSpPr txBox="1"/>
          <p:nvPr/>
        </p:nvSpPr>
        <p:spPr>
          <a:xfrm>
            <a:off x="1444978" y="2184400"/>
            <a:ext cx="4741333" cy="198515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AR" b="1" i="1" dirty="0"/>
              <a:t>Desde mitad del 2023 se dispara la inflación, y también divergen los mecanismos de actualización de precios.</a:t>
            </a:r>
          </a:p>
          <a:p>
            <a:pPr>
              <a:spcBef>
                <a:spcPts val="600"/>
              </a:spcBef>
            </a:pPr>
            <a:r>
              <a:rPr lang="es-AR" b="1" i="1" dirty="0">
                <a:solidFill>
                  <a:srgbClr val="C00000"/>
                </a:solidFill>
              </a:rPr>
              <a:t>Salud más que Total General</a:t>
            </a:r>
          </a:p>
          <a:p>
            <a:pPr>
              <a:spcBef>
                <a:spcPts val="600"/>
              </a:spcBef>
            </a:pPr>
            <a:r>
              <a:rPr lang="es-AR" b="1" i="1" dirty="0">
                <a:solidFill>
                  <a:srgbClr val="C00000"/>
                </a:solidFill>
              </a:rPr>
              <a:t>Medicamentos más que Salud</a:t>
            </a:r>
          </a:p>
          <a:p>
            <a:pPr>
              <a:spcBef>
                <a:spcPts val="600"/>
              </a:spcBef>
            </a:pPr>
            <a:r>
              <a:rPr lang="es-AR" b="1" i="1" dirty="0">
                <a:solidFill>
                  <a:srgbClr val="C00000"/>
                </a:solidFill>
              </a:rPr>
              <a:t>Prepagas menos que Medicamentos</a:t>
            </a:r>
          </a:p>
        </p:txBody>
      </p:sp>
    </p:spTree>
    <p:extLst>
      <p:ext uri="{BB962C8B-B14F-4D97-AF65-F5344CB8AC3E}">
        <p14:creationId xmlns:p14="http://schemas.microsoft.com/office/powerpoint/2010/main" val="426655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7A8ED-F1F8-1DE1-E5C8-61E640A30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ED07C7-1188-F139-9FD0-F685ECF94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791" y="222884"/>
            <a:ext cx="10515600" cy="1325563"/>
          </a:xfrm>
        </p:spPr>
        <p:txBody>
          <a:bodyPr>
            <a:normAutofit/>
          </a:bodyPr>
          <a:lstStyle/>
          <a:p>
            <a:r>
              <a:rPr lang="es-AR" sz="2800" b="1" dirty="0">
                <a:solidFill>
                  <a:schemeClr val="accent1">
                    <a:lumMod val="75000"/>
                  </a:schemeClr>
                </a:solidFill>
              </a:rPr>
              <a:t>Ingresos PAMI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CF412D-622D-55E4-1AF4-F4D52BDD0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55305"/>
            <a:ext cx="10515600" cy="2841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AR" sz="1100" dirty="0"/>
              <a:t>Nota: elaboración propia a partir de datos del Instituto Nacional de Servicios Sociales para Jubilados y Pensionados, Acceso a la Información Pública, Agosto 2024.Para la confección del presente gráfico, no tuvimos en considerados los ingresos del PAMI por las categorías de Otras Pasividades, Ingresos por MDSYMA (PROFE) e Ingresos Varios, debido a que su participación en los Ingresos totales era nula o muy cercana a cero.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4B3D3E-AB63-EC5C-7ABB-40166F64F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98476"/>
            <a:ext cx="7772400" cy="4712869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B7F20F0-4537-AC67-9360-B762258FD262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AFEEE5E-FC6C-D880-830B-D786A1B46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D0AA159A-3954-2CB8-6122-2D9F24DEF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102;p3">
            <a:extLst>
              <a:ext uri="{FF2B5EF4-FFF2-40B4-BE49-F238E27FC236}">
                <a16:creationId xmlns:a16="http://schemas.microsoft.com/office/drawing/2014/main" id="{1F471114-435B-8095-2661-8177DC1BAC85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4081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5C4DB2-B082-7EE4-64C3-8091CA2D2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DA5DE-95CC-3A71-F3F2-086F07AE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s-AR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5971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F0C74-69D7-8264-86CF-21681268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>
                <a:solidFill>
                  <a:schemeClr val="accent1"/>
                </a:solidFill>
              </a:rPr>
              <a:t>Aportes para el debate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AA7AD7-A682-5C9E-B4F2-95E21C369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sz="2400" b="1" dirty="0"/>
              <a:t>Mercado Laboral:</a:t>
            </a:r>
          </a:p>
          <a:p>
            <a:pPr marL="0" indent="0">
              <a:buNone/>
            </a:pPr>
            <a:r>
              <a:rPr lang="es-AR" sz="2200" dirty="0"/>
              <a:t>    Independientemente de los </a:t>
            </a:r>
            <a:r>
              <a:rPr lang="es-AR" sz="2200" b="1" dirty="0">
                <a:solidFill>
                  <a:schemeClr val="accent1"/>
                </a:solidFill>
              </a:rPr>
              <a:t>alcances de la potencial reforma</a:t>
            </a:r>
            <a:r>
              <a:rPr lang="es-AR" sz="2200" dirty="0"/>
              <a:t>, el mercado laboral ya se ha visto influido por cambios en los modelos de contratación (informalidad, empleo remoto) que afectan directamente al sistema de salud</a:t>
            </a:r>
          </a:p>
          <a:p>
            <a:pPr lvl="1"/>
            <a:r>
              <a:rPr lang="es-AR" sz="2200" dirty="0"/>
              <a:t>En </a:t>
            </a:r>
            <a:r>
              <a:rPr lang="es-AR" sz="2200" b="1" dirty="0">
                <a:solidFill>
                  <a:schemeClr val="accent1"/>
                </a:solidFill>
              </a:rPr>
              <a:t>cantidad de afiliados a las OSN</a:t>
            </a:r>
            <a:r>
              <a:rPr lang="es-AR" sz="2200" dirty="0"/>
              <a:t>, uno de los pilares del sistema sanitario argentino,</a:t>
            </a:r>
          </a:p>
          <a:p>
            <a:pPr lvl="1"/>
            <a:r>
              <a:rPr lang="es-AR" sz="2200" dirty="0"/>
              <a:t>En </a:t>
            </a:r>
            <a:r>
              <a:rPr lang="es-AR" sz="2200" b="1" dirty="0">
                <a:solidFill>
                  <a:schemeClr val="accent1"/>
                </a:solidFill>
              </a:rPr>
              <a:t>aumento de demanda de cuidado en el subsistema público </a:t>
            </a:r>
            <a:r>
              <a:rPr lang="es-AR" sz="2200" dirty="0"/>
              <a:t>de salud.</a:t>
            </a:r>
          </a:p>
          <a:p>
            <a:pPr lvl="1"/>
            <a:endParaRPr lang="es-AR" sz="2000" b="1" dirty="0"/>
          </a:p>
          <a:p>
            <a:r>
              <a:rPr lang="es-AR" sz="2400" b="1" dirty="0"/>
              <a:t>IA como una oportunidad</a:t>
            </a:r>
            <a:r>
              <a:rPr lang="es-AR" sz="2400" dirty="0"/>
              <a:t> para:</a:t>
            </a:r>
          </a:p>
          <a:p>
            <a:pPr lvl="1"/>
            <a:r>
              <a:rPr lang="es-AR" sz="2200" b="1" dirty="0">
                <a:solidFill>
                  <a:srgbClr val="C00000"/>
                </a:solidFill>
              </a:rPr>
              <a:t>Democratizar el acceso</a:t>
            </a:r>
            <a:r>
              <a:rPr lang="es-AR" sz="2200" dirty="0"/>
              <a:t>, </a:t>
            </a:r>
          </a:p>
          <a:p>
            <a:pPr lvl="1"/>
            <a:r>
              <a:rPr lang="es-AR" sz="2200" b="1" dirty="0">
                <a:solidFill>
                  <a:srgbClr val="C00000"/>
                </a:solidFill>
              </a:rPr>
              <a:t>Facilitar el desarrollo de redes sanitarias racionales y eficaces</a:t>
            </a:r>
            <a:r>
              <a:rPr lang="es-AR" sz="2200" dirty="0"/>
              <a:t>, y</a:t>
            </a:r>
          </a:p>
          <a:p>
            <a:pPr lvl="1"/>
            <a:r>
              <a:rPr lang="es-AR" sz="2200" b="1" dirty="0">
                <a:solidFill>
                  <a:srgbClr val="C00000"/>
                </a:solidFill>
              </a:rPr>
              <a:t>Armonizar el flujo de información del sistema </a:t>
            </a:r>
            <a:r>
              <a:rPr lang="es-AR" sz="2200" dirty="0"/>
              <a:t>(utilización, guías y protocolos, precios, disponibilidad de recursos, etc.)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20371A7-A3B9-8524-9994-E2E196E355A3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523F270-EA01-34A6-9A7B-015FE0A63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04A2621-E7DF-AA1B-78D1-76DF748F4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C7028C55-E838-6B85-D934-931D433A8D6D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112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035F7C-76FE-D29C-B435-12B09A726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400" b="1" dirty="0">
                <a:solidFill>
                  <a:schemeClr val="accent1"/>
                </a:solidFill>
              </a:rPr>
              <a:t>Seguros Provinciales como Política de Estado – Aportes para el Debate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07A191-65E4-6250-14E2-EE14152B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65" y="1611555"/>
            <a:ext cx="10515600" cy="5125155"/>
          </a:xfrm>
        </p:spPr>
        <p:txBody>
          <a:bodyPr>
            <a:noAutofit/>
          </a:bodyPr>
          <a:lstStyle/>
          <a:p>
            <a:r>
              <a:rPr lang="es-AR" sz="2000" b="1" dirty="0">
                <a:solidFill>
                  <a:srgbClr val="C00000"/>
                </a:solidFill>
              </a:rPr>
              <a:t>Seguros integrados de salud como meta, diseño de estrategias como un completo plan de acción y convergencia. (</a:t>
            </a:r>
            <a:r>
              <a:rPr lang="es-AR" sz="2000" b="1" dirty="0" err="1">
                <a:solidFill>
                  <a:srgbClr val="C00000"/>
                </a:solidFill>
              </a:rPr>
              <a:t>MinSalud+OSPr</a:t>
            </a:r>
            <a:r>
              <a:rPr lang="es-AR" sz="2000" b="1" dirty="0">
                <a:solidFill>
                  <a:srgbClr val="C00000"/>
                </a:solidFill>
              </a:rPr>
              <a:t> – PAMI  -- </a:t>
            </a:r>
            <a:r>
              <a:rPr lang="es-AR" sz="2000" b="1" dirty="0" err="1">
                <a:solidFill>
                  <a:srgbClr val="C00000"/>
                </a:solidFill>
              </a:rPr>
              <a:t>OSN+prepagas</a:t>
            </a:r>
            <a:r>
              <a:rPr lang="es-AR" sz="2000" b="1" dirty="0">
                <a:solidFill>
                  <a:srgbClr val="C00000"/>
                </a:solidFill>
              </a:rPr>
              <a:t>)</a:t>
            </a:r>
          </a:p>
          <a:p>
            <a:r>
              <a:rPr lang="es-AR" sz="2000" b="1" dirty="0">
                <a:solidFill>
                  <a:schemeClr val="accent1"/>
                </a:solidFill>
              </a:rPr>
              <a:t>Análisis de estrategias sanitarias por línea de cuidado con anclaje geográfico</a:t>
            </a:r>
            <a:r>
              <a:rPr lang="es-AR" sz="2000" dirty="0"/>
              <a:t>, identificando responsabilidades atadas a incentivos monetarios y no-monetarios para establecer pautas de atención local o derivación.</a:t>
            </a:r>
          </a:p>
          <a:p>
            <a:r>
              <a:rPr lang="es-AR" sz="2000" b="1" dirty="0">
                <a:solidFill>
                  <a:schemeClr val="accent1"/>
                </a:solidFill>
              </a:rPr>
              <a:t>Volver a discutir incentivos</a:t>
            </a:r>
            <a:r>
              <a:rPr lang="es-AR" sz="2000" dirty="0"/>
              <a:t>, atados a resultados de salud, bienestar, información… aprovechar los expertos que el país tiene para diseñar sistemas resilientes.</a:t>
            </a:r>
          </a:p>
          <a:p>
            <a:r>
              <a:rPr lang="es-AR" sz="2000" b="1" dirty="0">
                <a:solidFill>
                  <a:schemeClr val="accent1"/>
                </a:solidFill>
              </a:rPr>
              <a:t>Discutir </a:t>
            </a:r>
            <a:r>
              <a:rPr lang="es-AR" sz="2000" b="1" dirty="0" err="1">
                <a:solidFill>
                  <a:schemeClr val="accent1"/>
                </a:solidFill>
              </a:rPr>
              <a:t>hubs</a:t>
            </a:r>
            <a:r>
              <a:rPr lang="es-AR" sz="2000" b="1" dirty="0">
                <a:solidFill>
                  <a:schemeClr val="accent1"/>
                </a:solidFill>
              </a:rPr>
              <a:t> regionales </a:t>
            </a:r>
            <a:r>
              <a:rPr lang="es-AR" sz="2000" dirty="0"/>
              <a:t>(</a:t>
            </a:r>
            <a:r>
              <a:rPr lang="es-AR" sz="2000" dirty="0" err="1"/>
              <a:t>extra-provinciales</a:t>
            </a:r>
            <a:r>
              <a:rPr lang="es-AR" sz="2000" dirty="0"/>
              <a:t>) de derivación intermedia, asociados a formación de RRHH, inversión en infraestructura (ej. oncopediatría)</a:t>
            </a:r>
          </a:p>
          <a:p>
            <a:r>
              <a:rPr lang="es-AR" sz="2000" b="1" dirty="0">
                <a:solidFill>
                  <a:schemeClr val="accent1"/>
                </a:solidFill>
              </a:rPr>
              <a:t>Rol del Estado Nacional: </a:t>
            </a:r>
          </a:p>
          <a:p>
            <a:pPr lvl="1"/>
            <a:r>
              <a:rPr lang="es-AR" sz="1800" b="1" dirty="0">
                <a:solidFill>
                  <a:schemeClr val="accent1"/>
                </a:solidFill>
              </a:rPr>
              <a:t>Espacios de regulación, asistencia técnica y financiamiento</a:t>
            </a:r>
            <a:r>
              <a:rPr lang="es-AR" sz="1800" dirty="0"/>
              <a:t> nacional como mecanismo para el desarrollo de seguros provinciales de salud, y coordinación </a:t>
            </a:r>
            <a:r>
              <a:rPr lang="es-AR" sz="1800" dirty="0" err="1"/>
              <a:t>inter-regional</a:t>
            </a:r>
            <a:r>
              <a:rPr lang="es-AR" sz="1800" dirty="0"/>
              <a:t>.</a:t>
            </a:r>
          </a:p>
          <a:p>
            <a:pPr lvl="1"/>
            <a:r>
              <a:rPr lang="es-AR" sz="1800" b="1" dirty="0"/>
              <a:t>Gobernanza de áreas de alto impacto asociado con escala</a:t>
            </a:r>
            <a:r>
              <a:rPr lang="es-AR" sz="1800" dirty="0"/>
              <a:t>: compras de insumos críticos (vacunas), medicamentos e intervenciones de muy alto costo.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81CA7A2-05F2-0155-1859-817EBF49BEB1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94864CB-BE8D-92B4-BD8B-0F0570CB3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3E0BA47-30CE-4B40-5582-A901E1DCF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726AE837-964F-60E1-1C15-1B7B125E42A0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3764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53D67-9711-A646-B149-AD53C0CB4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>
                <a:solidFill>
                  <a:schemeClr val="accent1"/>
                </a:solidFill>
              </a:rPr>
              <a:t>Los clásicos – Aportes para el Debate III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ECE931-3D7A-62FA-A825-D955928DF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b="1" dirty="0">
                <a:solidFill>
                  <a:schemeClr val="accent1"/>
                </a:solidFill>
              </a:rPr>
              <a:t>Modelo de atención primaria </a:t>
            </a:r>
            <a:r>
              <a:rPr lang="es-AR" dirty="0"/>
              <a:t>en el núcleo de la estrategia prestacional (pros y </a:t>
            </a:r>
            <a:r>
              <a:rPr lang="es-AR" dirty="0" err="1"/>
              <a:t>cons</a:t>
            </a:r>
            <a:r>
              <a:rPr lang="es-AR" dirty="0"/>
              <a:t>)</a:t>
            </a:r>
          </a:p>
          <a:p>
            <a:r>
              <a:rPr lang="es-AR" b="1" dirty="0">
                <a:solidFill>
                  <a:schemeClr val="accent1"/>
                </a:solidFill>
              </a:rPr>
              <a:t>Colaboración intersectorial </a:t>
            </a:r>
            <a:r>
              <a:rPr lang="es-AR" dirty="0"/>
              <a:t>como desafío para implementar una estrategia robusta de APS (educación, ambiente, agua y saneamiento, protección social).</a:t>
            </a:r>
          </a:p>
          <a:p>
            <a:r>
              <a:rPr lang="es-AR" b="1" dirty="0">
                <a:solidFill>
                  <a:srgbClr val="C00000"/>
                </a:solidFill>
              </a:rPr>
              <a:t>Necesidad de “blanquear” prioridades sanitarias y un conjunto de garantías que combinen los requerimientos del modelo de atención y las restricciones que surgen de un esquema eficaz de protección financiera.</a:t>
            </a:r>
          </a:p>
          <a:p>
            <a:r>
              <a:rPr lang="es-AR" b="1" dirty="0">
                <a:solidFill>
                  <a:schemeClr val="accent1"/>
                </a:solidFill>
              </a:rPr>
              <a:t>Envejecimiento como emergente </a:t>
            </a:r>
            <a:r>
              <a:rPr lang="es-AR" dirty="0"/>
              <a:t>lleva a abrir un debate necesario sobre líneas de cuidado por tramo </a:t>
            </a:r>
            <a:r>
              <a:rPr lang="es-AR" dirty="0" err="1"/>
              <a:t>etareo</a:t>
            </a:r>
            <a:r>
              <a:rPr lang="es-AR" dirty="0"/>
              <a:t> (salud adolescente, SSR, pueblos originarios, etc.).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21DB910-8FE5-946A-1191-300AB3127D21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03C93A5-0D02-D8F1-7A19-50F132922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E3408B3-1EF5-A8E0-26C2-AC7CFE84E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8742C2E8-CADE-3C58-B0BB-4FC3D4F0514F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5235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26538-12AE-B6D8-3A4B-A94C0D293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>
                <a:solidFill>
                  <a:schemeClr val="accent1"/>
                </a:solidFill>
              </a:rPr>
              <a:t>Alergias - Aportes para el debate IV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C7B92C-BD1E-B54E-68D9-F8BB8CD97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AR" sz="2400" b="1" dirty="0">
                <a:solidFill>
                  <a:schemeClr val="accent1"/>
                </a:solidFill>
              </a:rPr>
              <a:t>No perder el espacio de solidaridad dentro del sistema de salud argentino.</a:t>
            </a:r>
          </a:p>
          <a:p>
            <a:r>
              <a:rPr lang="es-AR" sz="2400" b="1" dirty="0">
                <a:solidFill>
                  <a:schemeClr val="accent1"/>
                </a:solidFill>
              </a:rPr>
              <a:t>Provincialización sin gobernanza nacional (COFESA, etc.)</a:t>
            </a:r>
          </a:p>
          <a:p>
            <a:r>
              <a:rPr lang="es-AR" sz="2400" b="1" dirty="0">
                <a:solidFill>
                  <a:schemeClr val="accent1"/>
                </a:solidFill>
              </a:rPr>
              <a:t>Gestión pública provincial sin estrategia de recupero de costos </a:t>
            </a:r>
          </a:p>
          <a:p>
            <a:r>
              <a:rPr lang="es-AR" sz="2400" b="1" dirty="0">
                <a:solidFill>
                  <a:schemeClr val="accent1"/>
                </a:solidFill>
              </a:rPr>
              <a:t>Falta de política racional de medicamentos</a:t>
            </a:r>
          </a:p>
          <a:p>
            <a:r>
              <a:rPr lang="es-AR" sz="2400" b="1" dirty="0">
                <a:solidFill>
                  <a:schemeClr val="accent1"/>
                </a:solidFill>
              </a:rPr>
              <a:t>Cambios normativos y </a:t>
            </a:r>
            <a:r>
              <a:rPr lang="es-AR" sz="2400" b="1" dirty="0" err="1">
                <a:solidFill>
                  <a:schemeClr val="accent1"/>
                </a:solidFill>
              </a:rPr>
              <a:t>re-asignación</a:t>
            </a:r>
            <a:r>
              <a:rPr lang="es-AR" sz="2400" b="1" dirty="0">
                <a:solidFill>
                  <a:schemeClr val="accent1"/>
                </a:solidFill>
              </a:rPr>
              <a:t> de fondos del sistema de aportes y contribuciones del mundo de trabajo </a:t>
            </a:r>
          </a:p>
          <a:p>
            <a:r>
              <a:rPr lang="es-AR" sz="2400" b="1" dirty="0">
                <a:solidFill>
                  <a:schemeClr val="accent1"/>
                </a:solidFill>
              </a:rPr>
              <a:t>El uso no-programado de fondos disponibles de la seguridad social para alinearlos con prioridades sanitarias</a:t>
            </a:r>
          </a:p>
          <a:p>
            <a:r>
              <a:rPr lang="es-AR" sz="2400" b="1" dirty="0">
                <a:solidFill>
                  <a:schemeClr val="accent1"/>
                </a:solidFill>
              </a:rPr>
              <a:t>La falla en el diseño de una convergencia entre el subsistema público y la seguridad social.</a:t>
            </a:r>
          </a:p>
          <a:p>
            <a:r>
              <a:rPr lang="es-AR" sz="2400" b="1" dirty="0">
                <a:solidFill>
                  <a:srgbClr val="C00000"/>
                </a:solidFill>
              </a:rPr>
              <a:t>EFICIENCIA ASIGNATIVA y EQUIDAD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AF52256-C6D5-961F-9275-1715728D11CB}"/>
              </a:ext>
            </a:extLst>
          </p:cNvPr>
          <p:cNvGrpSpPr/>
          <p:nvPr/>
        </p:nvGrpSpPr>
        <p:grpSpPr>
          <a:xfrm>
            <a:off x="92609" y="121290"/>
            <a:ext cx="1135063" cy="764376"/>
            <a:chOff x="0" y="0"/>
            <a:chExt cx="2347595" cy="146007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A40AC28-EDC4-9F88-8A4E-AD26DA67F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67" y="0"/>
              <a:ext cx="1680210" cy="10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4D72684-8769-A468-D0A8-FC033CF7D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08567"/>
              <a:ext cx="2347595" cy="651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A08C3C8E-8569-E27E-12C9-02D8521FE54A}"/>
              </a:ext>
            </a:extLst>
          </p:cNvPr>
          <p:cNvSpPr txBox="1"/>
          <p:nvPr/>
        </p:nvSpPr>
        <p:spPr>
          <a:xfrm>
            <a:off x="9675099" y="87312"/>
            <a:ext cx="25167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1400"/>
              <a:buFont typeface="Arial"/>
              <a:buNone/>
            </a:pPr>
            <a:r>
              <a:rPr lang="en-US" sz="1400" b="1" i="1" u="none" strike="noStrike" cap="none" dirty="0">
                <a:solidFill>
                  <a:srgbClr val="660033"/>
                </a:solidFill>
                <a:latin typeface="Arial"/>
                <a:ea typeface="Arial"/>
                <a:cs typeface="Arial"/>
                <a:sym typeface="Arial"/>
              </a:rPr>
              <a:t>Daniel Maceira, PhD </a:t>
            </a:r>
            <a:endParaRPr sz="1400" b="1" i="1" u="none" strike="noStrike" cap="none" dirty="0">
              <a:solidFill>
                <a:srgbClr val="6600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7386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51B6A-E35B-5FFF-2CA7-1B5B3B872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11" y="2329391"/>
            <a:ext cx="105156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s-AR" dirty="0"/>
              <a:t>Gracias!</a:t>
            </a:r>
            <a:br>
              <a:rPr lang="es-AR" dirty="0"/>
            </a:br>
            <a:br>
              <a:rPr lang="es-AR" dirty="0"/>
            </a:br>
            <a:r>
              <a:rPr lang="es-AR" sz="2700" b="1" dirty="0">
                <a:solidFill>
                  <a:schemeClr val="accent1"/>
                </a:solidFill>
              </a:rPr>
              <a:t>Daniel Maceira</a:t>
            </a:r>
            <a:br>
              <a:rPr lang="es-AR" sz="2700" b="1" dirty="0">
                <a:solidFill>
                  <a:schemeClr val="accent1"/>
                </a:solidFill>
              </a:rPr>
            </a:br>
            <a:r>
              <a:rPr lang="es-AR" sz="2700" b="1" dirty="0">
                <a:solidFill>
                  <a:schemeClr val="accent1"/>
                </a:solidFill>
              </a:rPr>
              <a:t>dmaceira@udesa.edu.ar</a:t>
            </a:r>
            <a:br>
              <a:rPr lang="es-AR" sz="2700" b="1" dirty="0">
                <a:solidFill>
                  <a:schemeClr val="accent1"/>
                </a:solidFill>
              </a:rPr>
            </a:br>
            <a:br>
              <a:rPr lang="es-AR" sz="2700" b="1" dirty="0"/>
            </a:br>
            <a:endParaRPr lang="es-AR" sz="2700" b="1" dirty="0"/>
          </a:p>
        </p:txBody>
      </p:sp>
    </p:spTree>
    <p:extLst>
      <p:ext uri="{BB962C8B-B14F-4D97-AF65-F5344CB8AC3E}">
        <p14:creationId xmlns:p14="http://schemas.microsoft.com/office/powerpoint/2010/main" val="664830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1737</Words>
  <Application>Microsoft Office PowerPoint</Application>
  <PresentationFormat>Panorámica</PresentationFormat>
  <Paragraphs>142</Paragraphs>
  <Slides>23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Aptos</vt:lpstr>
      <vt:lpstr>Aptos Display</vt:lpstr>
      <vt:lpstr>Arial</vt:lpstr>
      <vt:lpstr>Arial Narrow</vt:lpstr>
      <vt:lpstr>Rockwell</vt:lpstr>
      <vt:lpstr>Rockwell Condensed</vt:lpstr>
      <vt:lpstr>Tema de Office</vt:lpstr>
      <vt:lpstr>Financiamiento del Sistema de Salud Argentino.  Crisis y Oportunidades para el desarrollo de Soluciones Provinciales</vt:lpstr>
      <vt:lpstr>Agradecimientos Capítulo 1 – cómo es? Capítulo 2 – cómo se viene? Capítulo 3 – qué hacemos? </vt:lpstr>
      <vt:lpstr>Gasto Público Provincial y Municipal en Salud</vt:lpstr>
      <vt:lpstr>Gasto Público en salud y Necesidades Básicas Insatisfechas </vt:lpstr>
      <vt:lpstr>Transferencias Nacionales en Salud</vt:lpstr>
      <vt:lpstr>Obras Sociales Provinciales Beneficiarios/as y Aporte mensual promedio por Beneficiario/a y por Trabajador/a</vt:lpstr>
      <vt:lpstr>PAMI Pirámide Poblacional y Riesgo Sanitario</vt:lpstr>
      <vt:lpstr>Afiliados/as PAMI sobre población mayor de 65 años por Provincia, en %</vt:lpstr>
      <vt:lpstr>OSN : Participación sobre la población total de cada provincia</vt:lpstr>
      <vt:lpstr>OSN : Participación Provincial en la cobertura</vt:lpstr>
      <vt:lpstr>Caracterización de las OSN</vt:lpstr>
      <vt:lpstr>Presentación de PowerPoint</vt:lpstr>
      <vt:lpstr>Presentación de PowerPoint</vt:lpstr>
      <vt:lpstr>Cómo se viene?</vt:lpstr>
      <vt:lpstr>Evolución Variación Empleo en Población Urbana</vt:lpstr>
      <vt:lpstr>Evolución IPC</vt:lpstr>
      <vt:lpstr>Ingresos PAMI</vt:lpstr>
      <vt:lpstr>?</vt:lpstr>
      <vt:lpstr>Aportes para el debate</vt:lpstr>
      <vt:lpstr>Seguros Provinciales como Política de Estado – Aportes para el Debate</vt:lpstr>
      <vt:lpstr>Los clásicos – Aportes para el Debate III</vt:lpstr>
      <vt:lpstr>Alergias - Aportes para el debate IV</vt:lpstr>
      <vt:lpstr>Gracias!  Daniel Maceira dmaceira@udesa.edu.ar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Mati Borhi</dc:creator>
  <cp:lastModifiedBy>Fernando Avellaneda</cp:lastModifiedBy>
  <cp:revision>101</cp:revision>
  <dcterms:created xsi:type="dcterms:W3CDTF">2025-11-03T14:29:22Z</dcterms:created>
  <dcterms:modified xsi:type="dcterms:W3CDTF">2025-11-06T18:08:52Z</dcterms:modified>
</cp:coreProperties>
</file>