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7453" r:id="rId7"/>
    <p:sldId id="261" r:id="rId8"/>
    <p:sldId id="263" r:id="rId9"/>
    <p:sldId id="7458" r:id="rId10"/>
    <p:sldId id="265" r:id="rId11"/>
    <p:sldId id="266" r:id="rId12"/>
    <p:sldId id="7455" r:id="rId13"/>
    <p:sldId id="7456" r:id="rId14"/>
    <p:sldId id="7459" r:id="rId15"/>
    <p:sldId id="7457" r:id="rId16"/>
    <p:sldId id="271" r:id="rId17"/>
    <p:sldId id="272" r:id="rId18"/>
    <p:sldId id="7444" r:id="rId19"/>
    <p:sldId id="7445" r:id="rId20"/>
    <p:sldId id="7446" r:id="rId21"/>
    <p:sldId id="7447" r:id="rId22"/>
    <p:sldId id="7448" r:id="rId23"/>
    <p:sldId id="7449" r:id="rId24"/>
    <p:sldId id="7450" r:id="rId25"/>
    <p:sldId id="7451" r:id="rId26"/>
    <p:sldId id="7452" r:id="rId27"/>
    <p:sldId id="7359" r:id="rId28"/>
    <p:sldId id="284" r:id="rId29"/>
    <p:sldId id="285" r:id="rId30"/>
    <p:sldId id="286" r:id="rId31"/>
    <p:sldId id="287" r:id="rId32"/>
  </p:sldIdLst>
  <p:sldSz cx="18288000" cy="10287000"/>
  <p:notesSz cx="6858000" cy="9144000"/>
  <p:embeddedFontLst>
    <p:embeddedFont>
      <p:font typeface="Lora" pitchFamily="2" charset="0"/>
      <p:regular r:id="rId33"/>
      <p:bold r:id="rId34"/>
      <p:italic r:id="rId35"/>
      <p:boldItalic r:id="rId36"/>
    </p:embeddedFont>
    <p:embeddedFont>
      <p:font typeface="Lora Bold" charset="0"/>
      <p:regular r:id="rId37"/>
      <p:bold r:id="rId38"/>
    </p:embeddedFont>
    <p:embeddedFont>
      <p:font typeface="Montserrat" panose="00000500000000000000" pitchFamily="2" charset="0"/>
      <p:regular r:id="rId39"/>
      <p:bold r:id="rId40"/>
      <p:italic r:id="rId41"/>
      <p:boldItalic r:id="rId42"/>
    </p:embeddedFont>
    <p:embeddedFont>
      <p:font typeface="Montserrat Bold" panose="00000800000000000000" charset="0"/>
      <p:regular r:id="rId43"/>
      <p:bold r:id="rId44"/>
    </p:embeddedFont>
    <p:embeddedFont>
      <p:font typeface="Montserrat Bold Italics" panose="020B0604020202020204" charset="0"/>
      <p:regular r:id="rId45"/>
    </p:embeddedFont>
    <p:embeddedFont>
      <p:font typeface="Montserrat Italics" panose="020B0604020202020204" charset="0"/>
      <p:regular r:id="rId46"/>
    </p:embeddedFont>
    <p:embeddedFont>
      <p:font typeface="Nunito" pitchFamily="2" charset="0"/>
      <p:regular r:id="rId47"/>
      <p:bold r:id="rId48"/>
      <p:italic r:id="rId49"/>
      <p:boldItalic r:id="rId50"/>
    </p:embeddedFont>
    <p:embeddedFont>
      <p:font typeface="Nunito Bold" charset="0"/>
      <p:regular r:id="rId51"/>
      <p:bold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93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52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font" Target="fonts/font9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font" Target="fonts/font17.fntdata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4285F4"/>
              </a:solidFill>
            </c:spPr>
            <c:extLst>
              <c:ext xmlns:c16="http://schemas.microsoft.com/office/drawing/2014/chart" uri="{C3380CC4-5D6E-409C-BE32-E72D297353CC}">
                <c16:uniqueId val="{00000001-CFFB-46F1-B88E-F38E80EF54A3}"/>
              </c:ext>
            </c:extLst>
          </c:dPt>
          <c:dPt>
            <c:idx val="1"/>
            <c:bubble3D val="0"/>
            <c:spPr>
              <a:solidFill>
                <a:srgbClr val="EA4335"/>
              </a:solidFill>
            </c:spPr>
            <c:extLst>
              <c:ext xmlns:c16="http://schemas.microsoft.com/office/drawing/2014/chart" uri="{C3380CC4-5D6E-409C-BE32-E72D297353CC}">
                <c16:uniqueId val="{00000003-CFFB-46F1-B88E-F38E80EF54A3}"/>
              </c:ext>
            </c:extLst>
          </c:dPt>
          <c:dPt>
            <c:idx val="2"/>
            <c:bubble3D val="0"/>
            <c:spPr>
              <a:solidFill>
                <a:srgbClr val="FBBC04"/>
              </a:solidFill>
            </c:spPr>
            <c:extLst>
              <c:ext xmlns:c16="http://schemas.microsoft.com/office/drawing/2014/chart" uri="{C3380CC4-5D6E-409C-BE32-E72D297353CC}">
                <c16:uniqueId val="{00000005-CFFB-46F1-B88E-F38E80EF54A3}"/>
              </c:ext>
            </c:extLst>
          </c:dPt>
          <c:dPt>
            <c:idx val="3"/>
            <c:bubble3D val="0"/>
            <c:spPr>
              <a:solidFill>
                <a:srgbClr val="34A853"/>
              </a:solidFill>
            </c:spPr>
            <c:extLst>
              <c:ext xmlns:c16="http://schemas.microsoft.com/office/drawing/2014/chart" uri="{C3380CC4-5D6E-409C-BE32-E72D297353CC}">
                <c16:uniqueId val="{00000007-CFFB-46F1-B88E-F38E80EF54A3}"/>
              </c:ext>
            </c:extLst>
          </c:dPt>
          <c:cat>
            <c:strRef>
              <c:f>'Hoja 1'!$A$2:$A$5</c:f>
              <c:strCache>
                <c:ptCount val="4"/>
                <c:pt idx="0">
                  <c:v>Gastos SSS</c:v>
                </c:pt>
                <c:pt idx="1">
                  <c:v>SUR/SURGE</c:v>
                </c:pt>
                <c:pt idx="2">
                  <c:v>Integración</c:v>
                </c:pt>
                <c:pt idx="3">
                  <c:v>Subsidios Automáticos</c:v>
                </c:pt>
              </c:strCache>
            </c:strRef>
          </c:cat>
          <c:val>
            <c:numRef>
              <c:f>'Hoja 1'!$B$2:$B$5</c:f>
              <c:numCache>
                <c:formatCode>[$ $]#,##0.00</c:formatCode>
                <c:ptCount val="4"/>
                <c:pt idx="0">
                  <c:v>39139747361</c:v>
                </c:pt>
                <c:pt idx="1">
                  <c:v>29060215732</c:v>
                </c:pt>
                <c:pt idx="2">
                  <c:v>762185981745.78003</c:v>
                </c:pt>
                <c:pt idx="3">
                  <c:v>419526376116.76001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FFB-46F1-B88E-F38E80EF54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1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0.79877</cdr:x>
      <cdr:y>0.04207</cdr:y>
    </cdr:from>
    <cdr:to>
      <cdr:x>0.88414</cdr:x>
      <cdr:y>0.14227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BC106480-DCAA-49AC-6CD7-CC19D61ABC79}"/>
            </a:ext>
          </a:extLst>
        </cdr:cNvPr>
        <cdr:cNvSpPr txBox="1"/>
      </cdr:nvSpPr>
      <cdr:spPr>
        <a:xfrm xmlns:a="http://schemas.openxmlformats.org/drawingml/2006/main">
          <a:off x="5703892" y="254515"/>
          <a:ext cx="609600" cy="6062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AR" sz="1100" kern="12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5.jpeg"/><Relationship Id="rId7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4.png"/><Relationship Id="rId7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2.png"/><Relationship Id="rId7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1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Imagen que contiene Gráfico  El contenido generado por IA puede ser incorrecto.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3" name="TextBox 3"/>
          <p:cNvSpPr txBox="1"/>
          <p:nvPr/>
        </p:nvSpPr>
        <p:spPr>
          <a:xfrm>
            <a:off x="998465" y="2132825"/>
            <a:ext cx="13134915" cy="1674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40"/>
              </a:lnSpc>
            </a:pPr>
            <a:r>
              <a:rPr lang="en-US" sz="6000" b="1">
                <a:solidFill>
                  <a:srgbClr val="026A8B"/>
                </a:solidFill>
                <a:latin typeface="Nunito Bold"/>
                <a:ea typeface="Nunito Bold"/>
                <a:cs typeface="Nunito Bold"/>
                <a:sym typeface="Nunito Bold"/>
              </a:rPr>
              <a:t>Hacia dónde va la innovación</a:t>
            </a:r>
          </a:p>
          <a:p>
            <a:pPr algn="l">
              <a:lnSpc>
                <a:spcPts val="6540"/>
              </a:lnSpc>
            </a:pPr>
            <a:r>
              <a:rPr lang="en-US" sz="6000" b="1">
                <a:solidFill>
                  <a:srgbClr val="026A8B"/>
                </a:solidFill>
                <a:latin typeface="Nunito Bold"/>
                <a:ea typeface="Nunito Bold"/>
                <a:cs typeface="Nunito Bold"/>
                <a:sym typeface="Nunito Bold"/>
              </a:rPr>
              <a:t>en el mundo y Argentina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912243"/>
            <a:ext cx="9860772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26A8B"/>
                </a:solidFill>
                <a:latin typeface="Nunito"/>
                <a:ea typeface="Nunito"/>
                <a:cs typeface="Nunito"/>
                <a:sym typeface="Nunito"/>
              </a:rPr>
              <a:t>Dr. Claudio Adrián Stivelman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3" name="Freeform 3"/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grpSp>
        <p:nvGrpSpPr>
          <p:cNvPr id="4" name="Group 4"/>
          <p:cNvGrpSpPr/>
          <p:nvPr/>
        </p:nvGrpSpPr>
        <p:grpSpPr>
          <a:xfrm>
            <a:off x="1028700" y="2339462"/>
            <a:ext cx="16230600" cy="1948488"/>
            <a:chOff x="0" y="0"/>
            <a:chExt cx="4274726" cy="51318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274726" cy="513182"/>
            </a:xfrm>
            <a:custGeom>
              <a:avLst/>
              <a:gdLst/>
              <a:ahLst/>
              <a:cxnLst/>
              <a:rect l="l" t="t" r="r" b="b"/>
              <a:pathLst>
                <a:path w="4274726" h="513182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507458"/>
                  </a:lnTo>
                  <a:cubicBezTo>
                    <a:pt x="4274726" y="510619"/>
                    <a:pt x="4272163" y="513182"/>
                    <a:pt x="4269002" y="513182"/>
                  </a:cubicBezTo>
                  <a:lnTo>
                    <a:pt x="5724" y="513182"/>
                  </a:lnTo>
                  <a:cubicBezTo>
                    <a:pt x="2563" y="513182"/>
                    <a:pt x="0" y="510619"/>
                    <a:pt x="0" y="507458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F18BA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274726" cy="551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3645262"/>
            <a:ext cx="4447749" cy="642688"/>
            <a:chOff x="0" y="0"/>
            <a:chExt cx="1171424" cy="16926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71424" cy="169268"/>
            </a:xfrm>
            <a:custGeom>
              <a:avLst/>
              <a:gdLst/>
              <a:ahLst/>
              <a:cxnLst/>
              <a:rect l="l" t="t" r="r" b="b"/>
              <a:pathLst>
                <a:path w="1171424" h="169268">
                  <a:moveTo>
                    <a:pt x="20888" y="0"/>
                  </a:moveTo>
                  <a:lnTo>
                    <a:pt x="1150536" y="0"/>
                  </a:lnTo>
                  <a:cubicBezTo>
                    <a:pt x="1156076" y="0"/>
                    <a:pt x="1161389" y="2201"/>
                    <a:pt x="1165306" y="6118"/>
                  </a:cubicBezTo>
                  <a:cubicBezTo>
                    <a:pt x="1169223" y="10035"/>
                    <a:pt x="1171424" y="15348"/>
                    <a:pt x="1171424" y="20888"/>
                  </a:cubicBezTo>
                  <a:lnTo>
                    <a:pt x="1171424" y="148380"/>
                  </a:lnTo>
                  <a:cubicBezTo>
                    <a:pt x="1171424" y="159916"/>
                    <a:pt x="1162072" y="169268"/>
                    <a:pt x="1150536" y="169268"/>
                  </a:cubicBezTo>
                  <a:lnTo>
                    <a:pt x="20888" y="169268"/>
                  </a:lnTo>
                  <a:cubicBezTo>
                    <a:pt x="9352" y="169268"/>
                    <a:pt x="0" y="159916"/>
                    <a:pt x="0" y="148380"/>
                  </a:cubicBezTo>
                  <a:lnTo>
                    <a:pt x="0" y="20888"/>
                  </a:lnTo>
                  <a:cubicBezTo>
                    <a:pt x="0" y="9352"/>
                    <a:pt x="9352" y="0"/>
                    <a:pt x="20888" y="0"/>
                  </a:cubicBezTo>
                  <a:close/>
                </a:path>
              </a:pathLst>
            </a:custGeom>
            <a:solidFill>
              <a:srgbClr val="895273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171424" cy="2073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920125" y="3645262"/>
            <a:ext cx="4447749" cy="642688"/>
            <a:chOff x="0" y="0"/>
            <a:chExt cx="1171424" cy="16926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71424" cy="169268"/>
            </a:xfrm>
            <a:custGeom>
              <a:avLst/>
              <a:gdLst/>
              <a:ahLst/>
              <a:cxnLst/>
              <a:rect l="l" t="t" r="r" b="b"/>
              <a:pathLst>
                <a:path w="1171424" h="169268">
                  <a:moveTo>
                    <a:pt x="20888" y="0"/>
                  </a:moveTo>
                  <a:lnTo>
                    <a:pt x="1150536" y="0"/>
                  </a:lnTo>
                  <a:cubicBezTo>
                    <a:pt x="1156076" y="0"/>
                    <a:pt x="1161389" y="2201"/>
                    <a:pt x="1165306" y="6118"/>
                  </a:cubicBezTo>
                  <a:cubicBezTo>
                    <a:pt x="1169223" y="10035"/>
                    <a:pt x="1171424" y="15348"/>
                    <a:pt x="1171424" y="20888"/>
                  </a:cubicBezTo>
                  <a:lnTo>
                    <a:pt x="1171424" y="148380"/>
                  </a:lnTo>
                  <a:cubicBezTo>
                    <a:pt x="1171424" y="159916"/>
                    <a:pt x="1162072" y="169268"/>
                    <a:pt x="1150536" y="169268"/>
                  </a:cubicBezTo>
                  <a:lnTo>
                    <a:pt x="20888" y="169268"/>
                  </a:lnTo>
                  <a:cubicBezTo>
                    <a:pt x="9352" y="169268"/>
                    <a:pt x="0" y="159916"/>
                    <a:pt x="0" y="148380"/>
                  </a:cubicBezTo>
                  <a:lnTo>
                    <a:pt x="0" y="20888"/>
                  </a:lnTo>
                  <a:cubicBezTo>
                    <a:pt x="0" y="9352"/>
                    <a:pt x="9352" y="0"/>
                    <a:pt x="20888" y="0"/>
                  </a:cubicBezTo>
                  <a:close/>
                </a:path>
              </a:pathLst>
            </a:custGeom>
            <a:solidFill>
              <a:srgbClr val="895273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171424" cy="2073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811551" y="3645262"/>
            <a:ext cx="4447749" cy="642688"/>
            <a:chOff x="0" y="0"/>
            <a:chExt cx="1171424" cy="16926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71424" cy="169268"/>
            </a:xfrm>
            <a:custGeom>
              <a:avLst/>
              <a:gdLst/>
              <a:ahLst/>
              <a:cxnLst/>
              <a:rect l="l" t="t" r="r" b="b"/>
              <a:pathLst>
                <a:path w="1171424" h="169268">
                  <a:moveTo>
                    <a:pt x="20888" y="0"/>
                  </a:moveTo>
                  <a:lnTo>
                    <a:pt x="1150536" y="0"/>
                  </a:lnTo>
                  <a:cubicBezTo>
                    <a:pt x="1156076" y="0"/>
                    <a:pt x="1161389" y="2201"/>
                    <a:pt x="1165306" y="6118"/>
                  </a:cubicBezTo>
                  <a:cubicBezTo>
                    <a:pt x="1169223" y="10035"/>
                    <a:pt x="1171424" y="15348"/>
                    <a:pt x="1171424" y="20888"/>
                  </a:cubicBezTo>
                  <a:lnTo>
                    <a:pt x="1171424" y="148380"/>
                  </a:lnTo>
                  <a:cubicBezTo>
                    <a:pt x="1171424" y="159916"/>
                    <a:pt x="1162072" y="169268"/>
                    <a:pt x="1150536" y="169268"/>
                  </a:cubicBezTo>
                  <a:lnTo>
                    <a:pt x="20888" y="169268"/>
                  </a:lnTo>
                  <a:cubicBezTo>
                    <a:pt x="9352" y="169268"/>
                    <a:pt x="0" y="159916"/>
                    <a:pt x="0" y="148380"/>
                  </a:cubicBezTo>
                  <a:lnTo>
                    <a:pt x="0" y="20888"/>
                  </a:lnTo>
                  <a:cubicBezTo>
                    <a:pt x="0" y="9352"/>
                    <a:pt x="9352" y="0"/>
                    <a:pt x="20888" y="0"/>
                  </a:cubicBezTo>
                  <a:close/>
                </a:path>
              </a:pathLst>
            </a:custGeom>
            <a:solidFill>
              <a:srgbClr val="895273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171424" cy="2073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28700" y="4373675"/>
            <a:ext cx="16230600" cy="1593982"/>
            <a:chOff x="0" y="0"/>
            <a:chExt cx="4274726" cy="41981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274726" cy="419814"/>
            </a:xfrm>
            <a:custGeom>
              <a:avLst/>
              <a:gdLst/>
              <a:ahLst/>
              <a:cxnLst/>
              <a:rect l="l" t="t" r="r" b="b"/>
              <a:pathLst>
                <a:path w="4274726" h="419814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414090"/>
                  </a:lnTo>
                  <a:cubicBezTo>
                    <a:pt x="4274726" y="417252"/>
                    <a:pt x="4272163" y="419814"/>
                    <a:pt x="4269002" y="419814"/>
                  </a:cubicBezTo>
                  <a:lnTo>
                    <a:pt x="5724" y="419814"/>
                  </a:lnTo>
                  <a:cubicBezTo>
                    <a:pt x="2563" y="419814"/>
                    <a:pt x="0" y="417252"/>
                    <a:pt x="0" y="414090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249F9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4274726" cy="4579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028700" y="1802252"/>
            <a:ext cx="11300714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9"/>
              </a:lnSpc>
              <a:spcBef>
                <a:spcPct val="0"/>
              </a:spcBef>
            </a:pPr>
            <a:r>
              <a:rPr lang="en-US" sz="2099" b="1">
                <a:solidFill>
                  <a:srgbClr val="2E305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Tres subsistemas: personas según tipo de cobertura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602773" y="2527241"/>
            <a:ext cx="3082454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Cobertura pública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885190" y="2971106"/>
            <a:ext cx="6517620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F1F1F3"/>
                </a:solidFill>
                <a:latin typeface="Montserrat"/>
                <a:ea typeface="Montserrat"/>
                <a:cs typeface="Montserrat"/>
                <a:sym typeface="Montserrat"/>
              </a:rPr>
              <a:t>Población Total: 46.234.830</a:t>
            </a:r>
          </a:p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F1F1F3"/>
                </a:solidFill>
                <a:latin typeface="Montserrat"/>
                <a:ea typeface="Montserrat"/>
                <a:cs typeface="Montserrat"/>
                <a:sym typeface="Montserrat"/>
              </a:rPr>
              <a:t>Población pública exclusiva: 19.921.618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421494" y="3749436"/>
            <a:ext cx="1662161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Nacional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602773" y="3749436"/>
            <a:ext cx="3082454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Provincial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870299" y="3749436"/>
            <a:ext cx="2330252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Municipal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780679" y="4537173"/>
            <a:ext cx="4726641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Cobertura Seguridad Social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029884" y="5669066"/>
            <a:ext cx="1659951" cy="1175174"/>
            <a:chOff x="0" y="0"/>
            <a:chExt cx="437189" cy="30951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37189" cy="309511"/>
            </a:xfrm>
            <a:custGeom>
              <a:avLst/>
              <a:gdLst/>
              <a:ahLst/>
              <a:cxnLst/>
              <a:rect l="l" t="t" r="r" b="b"/>
              <a:pathLst>
                <a:path w="437189" h="309511">
                  <a:moveTo>
                    <a:pt x="18656" y="0"/>
                  </a:moveTo>
                  <a:lnTo>
                    <a:pt x="418533" y="0"/>
                  </a:lnTo>
                  <a:cubicBezTo>
                    <a:pt x="428836" y="0"/>
                    <a:pt x="437189" y="8352"/>
                    <a:pt x="437189" y="18656"/>
                  </a:cubicBezTo>
                  <a:lnTo>
                    <a:pt x="437189" y="290855"/>
                  </a:lnTo>
                  <a:cubicBezTo>
                    <a:pt x="437189" y="295803"/>
                    <a:pt x="435223" y="300548"/>
                    <a:pt x="431725" y="304047"/>
                  </a:cubicBezTo>
                  <a:cubicBezTo>
                    <a:pt x="428226" y="307545"/>
                    <a:pt x="423481" y="309511"/>
                    <a:pt x="418533" y="309511"/>
                  </a:cubicBezTo>
                  <a:lnTo>
                    <a:pt x="18656" y="309511"/>
                  </a:lnTo>
                  <a:cubicBezTo>
                    <a:pt x="8352" y="309511"/>
                    <a:pt x="0" y="301158"/>
                    <a:pt x="0" y="290855"/>
                  </a:cubicBezTo>
                  <a:lnTo>
                    <a:pt x="0" y="18656"/>
                  </a:lnTo>
                  <a:cubicBezTo>
                    <a:pt x="0" y="8352"/>
                    <a:pt x="8352" y="0"/>
                    <a:pt x="18656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437189" cy="3476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848616" y="5669066"/>
            <a:ext cx="1659951" cy="1175174"/>
            <a:chOff x="0" y="0"/>
            <a:chExt cx="437189" cy="30951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37189" cy="309511"/>
            </a:xfrm>
            <a:custGeom>
              <a:avLst/>
              <a:gdLst/>
              <a:ahLst/>
              <a:cxnLst/>
              <a:rect l="l" t="t" r="r" b="b"/>
              <a:pathLst>
                <a:path w="437189" h="309511">
                  <a:moveTo>
                    <a:pt x="18656" y="0"/>
                  </a:moveTo>
                  <a:lnTo>
                    <a:pt x="418533" y="0"/>
                  </a:lnTo>
                  <a:cubicBezTo>
                    <a:pt x="428836" y="0"/>
                    <a:pt x="437189" y="8352"/>
                    <a:pt x="437189" y="18656"/>
                  </a:cubicBezTo>
                  <a:lnTo>
                    <a:pt x="437189" y="290855"/>
                  </a:lnTo>
                  <a:cubicBezTo>
                    <a:pt x="437189" y="295803"/>
                    <a:pt x="435223" y="300548"/>
                    <a:pt x="431725" y="304047"/>
                  </a:cubicBezTo>
                  <a:cubicBezTo>
                    <a:pt x="428226" y="307545"/>
                    <a:pt x="423481" y="309511"/>
                    <a:pt x="418533" y="309511"/>
                  </a:cubicBezTo>
                  <a:lnTo>
                    <a:pt x="18656" y="309511"/>
                  </a:lnTo>
                  <a:cubicBezTo>
                    <a:pt x="8352" y="309511"/>
                    <a:pt x="0" y="301158"/>
                    <a:pt x="0" y="290855"/>
                  </a:cubicBezTo>
                  <a:lnTo>
                    <a:pt x="0" y="18656"/>
                  </a:lnTo>
                  <a:cubicBezTo>
                    <a:pt x="0" y="8352"/>
                    <a:pt x="8352" y="0"/>
                    <a:pt x="18656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437189" cy="3476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664980" y="5669066"/>
            <a:ext cx="1659951" cy="1175174"/>
            <a:chOff x="0" y="0"/>
            <a:chExt cx="437189" cy="309511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37189" cy="309511"/>
            </a:xfrm>
            <a:custGeom>
              <a:avLst/>
              <a:gdLst/>
              <a:ahLst/>
              <a:cxnLst/>
              <a:rect l="l" t="t" r="r" b="b"/>
              <a:pathLst>
                <a:path w="437189" h="309511">
                  <a:moveTo>
                    <a:pt x="18656" y="0"/>
                  </a:moveTo>
                  <a:lnTo>
                    <a:pt x="418533" y="0"/>
                  </a:lnTo>
                  <a:cubicBezTo>
                    <a:pt x="428836" y="0"/>
                    <a:pt x="437189" y="8352"/>
                    <a:pt x="437189" y="18656"/>
                  </a:cubicBezTo>
                  <a:lnTo>
                    <a:pt x="437189" y="290855"/>
                  </a:lnTo>
                  <a:cubicBezTo>
                    <a:pt x="437189" y="295803"/>
                    <a:pt x="435223" y="300548"/>
                    <a:pt x="431725" y="304047"/>
                  </a:cubicBezTo>
                  <a:cubicBezTo>
                    <a:pt x="428226" y="307545"/>
                    <a:pt x="423481" y="309511"/>
                    <a:pt x="418533" y="309511"/>
                  </a:cubicBezTo>
                  <a:lnTo>
                    <a:pt x="18656" y="309511"/>
                  </a:lnTo>
                  <a:cubicBezTo>
                    <a:pt x="8352" y="309511"/>
                    <a:pt x="0" y="301158"/>
                    <a:pt x="0" y="290855"/>
                  </a:cubicBezTo>
                  <a:lnTo>
                    <a:pt x="0" y="18656"/>
                  </a:lnTo>
                  <a:cubicBezTo>
                    <a:pt x="0" y="8352"/>
                    <a:pt x="8352" y="0"/>
                    <a:pt x="18656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437189" cy="3476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28700" y="5220736"/>
            <a:ext cx="1659951" cy="746921"/>
            <a:chOff x="0" y="0"/>
            <a:chExt cx="437189" cy="19672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437189" cy="196720"/>
            </a:xfrm>
            <a:custGeom>
              <a:avLst/>
              <a:gdLst/>
              <a:ahLst/>
              <a:cxnLst/>
              <a:rect l="l" t="t" r="r" b="b"/>
              <a:pathLst>
                <a:path w="437189" h="196720">
                  <a:moveTo>
                    <a:pt x="18656" y="0"/>
                  </a:moveTo>
                  <a:lnTo>
                    <a:pt x="418533" y="0"/>
                  </a:lnTo>
                  <a:cubicBezTo>
                    <a:pt x="428836" y="0"/>
                    <a:pt x="437189" y="8352"/>
                    <a:pt x="437189" y="18656"/>
                  </a:cubicBezTo>
                  <a:lnTo>
                    <a:pt x="437189" y="178064"/>
                  </a:lnTo>
                  <a:cubicBezTo>
                    <a:pt x="437189" y="183012"/>
                    <a:pt x="435223" y="187757"/>
                    <a:pt x="431725" y="191256"/>
                  </a:cubicBezTo>
                  <a:cubicBezTo>
                    <a:pt x="428226" y="194754"/>
                    <a:pt x="423481" y="196720"/>
                    <a:pt x="418533" y="196720"/>
                  </a:cubicBezTo>
                  <a:lnTo>
                    <a:pt x="18656" y="196720"/>
                  </a:lnTo>
                  <a:cubicBezTo>
                    <a:pt x="8352" y="196720"/>
                    <a:pt x="0" y="188367"/>
                    <a:pt x="0" y="178064"/>
                  </a:cubicBezTo>
                  <a:lnTo>
                    <a:pt x="0" y="18656"/>
                  </a:lnTo>
                  <a:cubicBezTo>
                    <a:pt x="0" y="8352"/>
                    <a:pt x="8352" y="0"/>
                    <a:pt x="18656" y="0"/>
                  </a:cubicBez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437189" cy="2348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847432" y="5220736"/>
            <a:ext cx="1659951" cy="746921"/>
            <a:chOff x="0" y="0"/>
            <a:chExt cx="437189" cy="19672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437189" cy="196720"/>
            </a:xfrm>
            <a:custGeom>
              <a:avLst/>
              <a:gdLst/>
              <a:ahLst/>
              <a:cxnLst/>
              <a:rect l="l" t="t" r="r" b="b"/>
              <a:pathLst>
                <a:path w="437189" h="196720">
                  <a:moveTo>
                    <a:pt x="18656" y="0"/>
                  </a:moveTo>
                  <a:lnTo>
                    <a:pt x="418533" y="0"/>
                  </a:lnTo>
                  <a:cubicBezTo>
                    <a:pt x="428836" y="0"/>
                    <a:pt x="437189" y="8352"/>
                    <a:pt x="437189" y="18656"/>
                  </a:cubicBezTo>
                  <a:lnTo>
                    <a:pt x="437189" y="178064"/>
                  </a:lnTo>
                  <a:cubicBezTo>
                    <a:pt x="437189" y="183012"/>
                    <a:pt x="435223" y="187757"/>
                    <a:pt x="431725" y="191256"/>
                  </a:cubicBezTo>
                  <a:cubicBezTo>
                    <a:pt x="428226" y="194754"/>
                    <a:pt x="423481" y="196720"/>
                    <a:pt x="418533" y="196720"/>
                  </a:cubicBezTo>
                  <a:lnTo>
                    <a:pt x="18656" y="196720"/>
                  </a:lnTo>
                  <a:cubicBezTo>
                    <a:pt x="8352" y="196720"/>
                    <a:pt x="0" y="188367"/>
                    <a:pt x="0" y="178064"/>
                  </a:cubicBezTo>
                  <a:lnTo>
                    <a:pt x="0" y="18656"/>
                  </a:lnTo>
                  <a:cubicBezTo>
                    <a:pt x="0" y="8352"/>
                    <a:pt x="8352" y="0"/>
                    <a:pt x="18656" y="0"/>
                  </a:cubicBez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437189" cy="2348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663796" y="5220736"/>
            <a:ext cx="1659951" cy="746921"/>
            <a:chOff x="0" y="0"/>
            <a:chExt cx="437189" cy="19672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437189" cy="196720"/>
            </a:xfrm>
            <a:custGeom>
              <a:avLst/>
              <a:gdLst/>
              <a:ahLst/>
              <a:cxnLst/>
              <a:rect l="l" t="t" r="r" b="b"/>
              <a:pathLst>
                <a:path w="437189" h="196720">
                  <a:moveTo>
                    <a:pt x="18656" y="0"/>
                  </a:moveTo>
                  <a:lnTo>
                    <a:pt x="418533" y="0"/>
                  </a:lnTo>
                  <a:cubicBezTo>
                    <a:pt x="428836" y="0"/>
                    <a:pt x="437189" y="8352"/>
                    <a:pt x="437189" y="18656"/>
                  </a:cubicBezTo>
                  <a:lnTo>
                    <a:pt x="437189" y="178064"/>
                  </a:lnTo>
                  <a:cubicBezTo>
                    <a:pt x="437189" y="183012"/>
                    <a:pt x="435223" y="187757"/>
                    <a:pt x="431725" y="191256"/>
                  </a:cubicBezTo>
                  <a:cubicBezTo>
                    <a:pt x="428226" y="194754"/>
                    <a:pt x="423481" y="196720"/>
                    <a:pt x="418533" y="196720"/>
                  </a:cubicBezTo>
                  <a:lnTo>
                    <a:pt x="18656" y="196720"/>
                  </a:lnTo>
                  <a:cubicBezTo>
                    <a:pt x="8352" y="196720"/>
                    <a:pt x="0" y="188367"/>
                    <a:pt x="0" y="178064"/>
                  </a:cubicBezTo>
                  <a:lnTo>
                    <a:pt x="0" y="18656"/>
                  </a:lnTo>
                  <a:cubicBezTo>
                    <a:pt x="0" y="8352"/>
                    <a:pt x="8352" y="0"/>
                    <a:pt x="18656" y="0"/>
                  </a:cubicBez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437189" cy="2348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486857" y="5472185"/>
            <a:ext cx="1763302" cy="1372054"/>
            <a:chOff x="0" y="0"/>
            <a:chExt cx="464409" cy="36136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464409" cy="361364"/>
            </a:xfrm>
            <a:custGeom>
              <a:avLst/>
              <a:gdLst/>
              <a:ahLst/>
              <a:cxnLst/>
              <a:rect l="l" t="t" r="r" b="b"/>
              <a:pathLst>
                <a:path w="464409" h="361364">
                  <a:moveTo>
                    <a:pt x="17562" y="0"/>
                  </a:moveTo>
                  <a:lnTo>
                    <a:pt x="446847" y="0"/>
                  </a:lnTo>
                  <a:cubicBezTo>
                    <a:pt x="456546" y="0"/>
                    <a:pt x="464409" y="7863"/>
                    <a:pt x="464409" y="17562"/>
                  </a:cubicBezTo>
                  <a:lnTo>
                    <a:pt x="464409" y="343802"/>
                  </a:lnTo>
                  <a:cubicBezTo>
                    <a:pt x="464409" y="348460"/>
                    <a:pt x="462559" y="352927"/>
                    <a:pt x="459265" y="356220"/>
                  </a:cubicBezTo>
                  <a:cubicBezTo>
                    <a:pt x="455971" y="359514"/>
                    <a:pt x="451504" y="361364"/>
                    <a:pt x="446847" y="361364"/>
                  </a:cubicBezTo>
                  <a:lnTo>
                    <a:pt x="17562" y="361364"/>
                  </a:lnTo>
                  <a:cubicBezTo>
                    <a:pt x="12905" y="361364"/>
                    <a:pt x="8437" y="359514"/>
                    <a:pt x="5144" y="356220"/>
                  </a:cubicBezTo>
                  <a:cubicBezTo>
                    <a:pt x="1850" y="352927"/>
                    <a:pt x="0" y="348460"/>
                    <a:pt x="0" y="343802"/>
                  </a:cubicBezTo>
                  <a:lnTo>
                    <a:pt x="0" y="17562"/>
                  </a:lnTo>
                  <a:cubicBezTo>
                    <a:pt x="0" y="12905"/>
                    <a:pt x="1850" y="8437"/>
                    <a:pt x="5144" y="5144"/>
                  </a:cubicBezTo>
                  <a:cubicBezTo>
                    <a:pt x="8437" y="1850"/>
                    <a:pt x="12905" y="0"/>
                    <a:pt x="17562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38100"/>
              <a:ext cx="464409" cy="399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8291255" y="5472185"/>
            <a:ext cx="1763302" cy="1372054"/>
            <a:chOff x="0" y="0"/>
            <a:chExt cx="464409" cy="361364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464409" cy="361364"/>
            </a:xfrm>
            <a:custGeom>
              <a:avLst/>
              <a:gdLst/>
              <a:ahLst/>
              <a:cxnLst/>
              <a:rect l="l" t="t" r="r" b="b"/>
              <a:pathLst>
                <a:path w="464409" h="361364">
                  <a:moveTo>
                    <a:pt x="17562" y="0"/>
                  </a:moveTo>
                  <a:lnTo>
                    <a:pt x="446847" y="0"/>
                  </a:lnTo>
                  <a:cubicBezTo>
                    <a:pt x="456546" y="0"/>
                    <a:pt x="464409" y="7863"/>
                    <a:pt x="464409" y="17562"/>
                  </a:cubicBezTo>
                  <a:lnTo>
                    <a:pt x="464409" y="343802"/>
                  </a:lnTo>
                  <a:cubicBezTo>
                    <a:pt x="464409" y="348460"/>
                    <a:pt x="462559" y="352927"/>
                    <a:pt x="459265" y="356220"/>
                  </a:cubicBezTo>
                  <a:cubicBezTo>
                    <a:pt x="455971" y="359514"/>
                    <a:pt x="451504" y="361364"/>
                    <a:pt x="446847" y="361364"/>
                  </a:cubicBezTo>
                  <a:lnTo>
                    <a:pt x="17562" y="361364"/>
                  </a:lnTo>
                  <a:cubicBezTo>
                    <a:pt x="12905" y="361364"/>
                    <a:pt x="8437" y="359514"/>
                    <a:pt x="5144" y="356220"/>
                  </a:cubicBezTo>
                  <a:cubicBezTo>
                    <a:pt x="1850" y="352927"/>
                    <a:pt x="0" y="348460"/>
                    <a:pt x="0" y="343802"/>
                  </a:cubicBezTo>
                  <a:lnTo>
                    <a:pt x="0" y="17562"/>
                  </a:lnTo>
                  <a:cubicBezTo>
                    <a:pt x="0" y="12905"/>
                    <a:pt x="1850" y="8437"/>
                    <a:pt x="5144" y="5144"/>
                  </a:cubicBezTo>
                  <a:cubicBezTo>
                    <a:pt x="8437" y="1850"/>
                    <a:pt x="12905" y="0"/>
                    <a:pt x="17562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464409" cy="399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0091370" y="5472185"/>
            <a:ext cx="1763302" cy="1372054"/>
            <a:chOff x="0" y="0"/>
            <a:chExt cx="464409" cy="361364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64409" cy="361364"/>
            </a:xfrm>
            <a:custGeom>
              <a:avLst/>
              <a:gdLst/>
              <a:ahLst/>
              <a:cxnLst/>
              <a:rect l="l" t="t" r="r" b="b"/>
              <a:pathLst>
                <a:path w="464409" h="361364">
                  <a:moveTo>
                    <a:pt x="17562" y="0"/>
                  </a:moveTo>
                  <a:lnTo>
                    <a:pt x="446847" y="0"/>
                  </a:lnTo>
                  <a:cubicBezTo>
                    <a:pt x="456546" y="0"/>
                    <a:pt x="464409" y="7863"/>
                    <a:pt x="464409" y="17562"/>
                  </a:cubicBezTo>
                  <a:lnTo>
                    <a:pt x="464409" y="343802"/>
                  </a:lnTo>
                  <a:cubicBezTo>
                    <a:pt x="464409" y="348460"/>
                    <a:pt x="462559" y="352927"/>
                    <a:pt x="459265" y="356220"/>
                  </a:cubicBezTo>
                  <a:cubicBezTo>
                    <a:pt x="455971" y="359514"/>
                    <a:pt x="451504" y="361364"/>
                    <a:pt x="446847" y="361364"/>
                  </a:cubicBezTo>
                  <a:lnTo>
                    <a:pt x="17562" y="361364"/>
                  </a:lnTo>
                  <a:cubicBezTo>
                    <a:pt x="12905" y="361364"/>
                    <a:pt x="8437" y="359514"/>
                    <a:pt x="5144" y="356220"/>
                  </a:cubicBezTo>
                  <a:cubicBezTo>
                    <a:pt x="1850" y="352927"/>
                    <a:pt x="0" y="348460"/>
                    <a:pt x="0" y="343802"/>
                  </a:cubicBezTo>
                  <a:lnTo>
                    <a:pt x="0" y="17562"/>
                  </a:lnTo>
                  <a:cubicBezTo>
                    <a:pt x="0" y="12905"/>
                    <a:pt x="1850" y="8437"/>
                    <a:pt x="5144" y="5144"/>
                  </a:cubicBezTo>
                  <a:cubicBezTo>
                    <a:pt x="8437" y="1850"/>
                    <a:pt x="12905" y="0"/>
                    <a:pt x="17562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464409" cy="399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1891484" y="5472185"/>
            <a:ext cx="1763302" cy="1372054"/>
            <a:chOff x="0" y="0"/>
            <a:chExt cx="464409" cy="361364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464409" cy="361364"/>
            </a:xfrm>
            <a:custGeom>
              <a:avLst/>
              <a:gdLst/>
              <a:ahLst/>
              <a:cxnLst/>
              <a:rect l="l" t="t" r="r" b="b"/>
              <a:pathLst>
                <a:path w="464409" h="361364">
                  <a:moveTo>
                    <a:pt x="17562" y="0"/>
                  </a:moveTo>
                  <a:lnTo>
                    <a:pt x="446847" y="0"/>
                  </a:lnTo>
                  <a:cubicBezTo>
                    <a:pt x="456546" y="0"/>
                    <a:pt x="464409" y="7863"/>
                    <a:pt x="464409" y="17562"/>
                  </a:cubicBezTo>
                  <a:lnTo>
                    <a:pt x="464409" y="343802"/>
                  </a:lnTo>
                  <a:cubicBezTo>
                    <a:pt x="464409" y="348460"/>
                    <a:pt x="462559" y="352927"/>
                    <a:pt x="459265" y="356220"/>
                  </a:cubicBezTo>
                  <a:cubicBezTo>
                    <a:pt x="455971" y="359514"/>
                    <a:pt x="451504" y="361364"/>
                    <a:pt x="446847" y="361364"/>
                  </a:cubicBezTo>
                  <a:lnTo>
                    <a:pt x="17562" y="361364"/>
                  </a:lnTo>
                  <a:cubicBezTo>
                    <a:pt x="12905" y="361364"/>
                    <a:pt x="8437" y="359514"/>
                    <a:pt x="5144" y="356220"/>
                  </a:cubicBezTo>
                  <a:cubicBezTo>
                    <a:pt x="1850" y="352927"/>
                    <a:pt x="0" y="348460"/>
                    <a:pt x="0" y="343802"/>
                  </a:cubicBezTo>
                  <a:lnTo>
                    <a:pt x="0" y="17562"/>
                  </a:lnTo>
                  <a:cubicBezTo>
                    <a:pt x="0" y="12905"/>
                    <a:pt x="1850" y="8437"/>
                    <a:pt x="5144" y="5144"/>
                  </a:cubicBezTo>
                  <a:cubicBezTo>
                    <a:pt x="8437" y="1850"/>
                    <a:pt x="12905" y="0"/>
                    <a:pt x="17562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464409" cy="399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3695883" y="5472185"/>
            <a:ext cx="1763302" cy="1372054"/>
            <a:chOff x="0" y="0"/>
            <a:chExt cx="464409" cy="361364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464409" cy="361364"/>
            </a:xfrm>
            <a:custGeom>
              <a:avLst/>
              <a:gdLst/>
              <a:ahLst/>
              <a:cxnLst/>
              <a:rect l="l" t="t" r="r" b="b"/>
              <a:pathLst>
                <a:path w="464409" h="361364">
                  <a:moveTo>
                    <a:pt x="17562" y="0"/>
                  </a:moveTo>
                  <a:lnTo>
                    <a:pt x="446847" y="0"/>
                  </a:lnTo>
                  <a:cubicBezTo>
                    <a:pt x="456546" y="0"/>
                    <a:pt x="464409" y="7863"/>
                    <a:pt x="464409" y="17562"/>
                  </a:cubicBezTo>
                  <a:lnTo>
                    <a:pt x="464409" y="343802"/>
                  </a:lnTo>
                  <a:cubicBezTo>
                    <a:pt x="464409" y="348460"/>
                    <a:pt x="462559" y="352927"/>
                    <a:pt x="459265" y="356220"/>
                  </a:cubicBezTo>
                  <a:cubicBezTo>
                    <a:pt x="455971" y="359514"/>
                    <a:pt x="451504" y="361364"/>
                    <a:pt x="446847" y="361364"/>
                  </a:cubicBezTo>
                  <a:lnTo>
                    <a:pt x="17562" y="361364"/>
                  </a:lnTo>
                  <a:cubicBezTo>
                    <a:pt x="12905" y="361364"/>
                    <a:pt x="8437" y="359514"/>
                    <a:pt x="5144" y="356220"/>
                  </a:cubicBezTo>
                  <a:cubicBezTo>
                    <a:pt x="1850" y="352927"/>
                    <a:pt x="0" y="348460"/>
                    <a:pt x="0" y="343802"/>
                  </a:cubicBezTo>
                  <a:lnTo>
                    <a:pt x="0" y="17562"/>
                  </a:lnTo>
                  <a:cubicBezTo>
                    <a:pt x="0" y="12905"/>
                    <a:pt x="1850" y="8437"/>
                    <a:pt x="5144" y="5144"/>
                  </a:cubicBezTo>
                  <a:cubicBezTo>
                    <a:pt x="8437" y="1850"/>
                    <a:pt x="12905" y="0"/>
                    <a:pt x="17562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38100"/>
              <a:ext cx="464409" cy="399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5495998" y="5472185"/>
            <a:ext cx="1763302" cy="1372054"/>
            <a:chOff x="0" y="0"/>
            <a:chExt cx="464409" cy="361364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464409" cy="361364"/>
            </a:xfrm>
            <a:custGeom>
              <a:avLst/>
              <a:gdLst/>
              <a:ahLst/>
              <a:cxnLst/>
              <a:rect l="l" t="t" r="r" b="b"/>
              <a:pathLst>
                <a:path w="464409" h="361364">
                  <a:moveTo>
                    <a:pt x="17562" y="0"/>
                  </a:moveTo>
                  <a:lnTo>
                    <a:pt x="446847" y="0"/>
                  </a:lnTo>
                  <a:cubicBezTo>
                    <a:pt x="456546" y="0"/>
                    <a:pt x="464409" y="7863"/>
                    <a:pt x="464409" y="17562"/>
                  </a:cubicBezTo>
                  <a:lnTo>
                    <a:pt x="464409" y="343802"/>
                  </a:lnTo>
                  <a:cubicBezTo>
                    <a:pt x="464409" y="348460"/>
                    <a:pt x="462559" y="352927"/>
                    <a:pt x="459265" y="356220"/>
                  </a:cubicBezTo>
                  <a:cubicBezTo>
                    <a:pt x="455971" y="359514"/>
                    <a:pt x="451504" y="361364"/>
                    <a:pt x="446847" y="361364"/>
                  </a:cubicBezTo>
                  <a:lnTo>
                    <a:pt x="17562" y="361364"/>
                  </a:lnTo>
                  <a:cubicBezTo>
                    <a:pt x="12905" y="361364"/>
                    <a:pt x="8437" y="359514"/>
                    <a:pt x="5144" y="356220"/>
                  </a:cubicBezTo>
                  <a:cubicBezTo>
                    <a:pt x="1850" y="352927"/>
                    <a:pt x="0" y="348460"/>
                    <a:pt x="0" y="343802"/>
                  </a:cubicBezTo>
                  <a:lnTo>
                    <a:pt x="0" y="17562"/>
                  </a:lnTo>
                  <a:cubicBezTo>
                    <a:pt x="0" y="12905"/>
                    <a:pt x="1850" y="8437"/>
                    <a:pt x="5144" y="5144"/>
                  </a:cubicBezTo>
                  <a:cubicBezTo>
                    <a:pt x="8437" y="1850"/>
                    <a:pt x="12905" y="0"/>
                    <a:pt x="17562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38100"/>
              <a:ext cx="464409" cy="399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6486857" y="5220736"/>
            <a:ext cx="10772443" cy="746921"/>
            <a:chOff x="0" y="0"/>
            <a:chExt cx="2837187" cy="19672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2837187" cy="196720"/>
            </a:xfrm>
            <a:custGeom>
              <a:avLst/>
              <a:gdLst/>
              <a:ahLst/>
              <a:cxnLst/>
              <a:rect l="l" t="t" r="r" b="b"/>
              <a:pathLst>
                <a:path w="2837187" h="196720">
                  <a:moveTo>
                    <a:pt x="2875" y="0"/>
                  </a:moveTo>
                  <a:lnTo>
                    <a:pt x="2834312" y="0"/>
                  </a:lnTo>
                  <a:cubicBezTo>
                    <a:pt x="2835900" y="0"/>
                    <a:pt x="2837187" y="1287"/>
                    <a:pt x="2837187" y="2875"/>
                  </a:cubicBezTo>
                  <a:lnTo>
                    <a:pt x="2837187" y="193845"/>
                  </a:lnTo>
                  <a:cubicBezTo>
                    <a:pt x="2837187" y="194608"/>
                    <a:pt x="2836884" y="195339"/>
                    <a:pt x="2836345" y="195878"/>
                  </a:cubicBezTo>
                  <a:cubicBezTo>
                    <a:pt x="2835806" y="196417"/>
                    <a:pt x="2835074" y="196720"/>
                    <a:pt x="2834312" y="196720"/>
                  </a:cubicBezTo>
                  <a:lnTo>
                    <a:pt x="2875" y="196720"/>
                  </a:lnTo>
                  <a:cubicBezTo>
                    <a:pt x="2112" y="196720"/>
                    <a:pt x="1381" y="196417"/>
                    <a:pt x="842" y="195878"/>
                  </a:cubicBezTo>
                  <a:cubicBezTo>
                    <a:pt x="303" y="195339"/>
                    <a:pt x="0" y="194608"/>
                    <a:pt x="0" y="193845"/>
                  </a:cubicBezTo>
                  <a:lnTo>
                    <a:pt x="0" y="2875"/>
                  </a:lnTo>
                  <a:cubicBezTo>
                    <a:pt x="0" y="2112"/>
                    <a:pt x="303" y="1381"/>
                    <a:pt x="842" y="842"/>
                  </a:cubicBezTo>
                  <a:cubicBezTo>
                    <a:pt x="1381" y="303"/>
                    <a:pt x="2112" y="0"/>
                    <a:pt x="2875" y="0"/>
                  </a:cubicBez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38100"/>
              <a:ext cx="2837187" cy="2348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65" name="TextBox 65"/>
          <p:cNvSpPr txBox="1"/>
          <p:nvPr/>
        </p:nvSpPr>
        <p:spPr>
          <a:xfrm>
            <a:off x="1180819" y="5451896"/>
            <a:ext cx="1240675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ASS (341)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3056478" y="5451896"/>
            <a:ext cx="1240675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OSP (24)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4856112" y="5451896"/>
            <a:ext cx="1240675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PAMI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9044772" y="5362361"/>
            <a:ext cx="4916646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OS Regímenes Especiales (36)</a:t>
            </a:r>
          </a:p>
        </p:txBody>
      </p:sp>
      <p:grpSp>
        <p:nvGrpSpPr>
          <p:cNvPr id="69" name="Group 69"/>
          <p:cNvGrpSpPr/>
          <p:nvPr/>
        </p:nvGrpSpPr>
        <p:grpSpPr>
          <a:xfrm>
            <a:off x="1028700" y="6929965"/>
            <a:ext cx="16230600" cy="1489750"/>
            <a:chOff x="0" y="0"/>
            <a:chExt cx="4274726" cy="392362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4274726" cy="392362"/>
            </a:xfrm>
            <a:custGeom>
              <a:avLst/>
              <a:gdLst/>
              <a:ahLst/>
              <a:cxnLst/>
              <a:rect l="l" t="t" r="r" b="b"/>
              <a:pathLst>
                <a:path w="4274726" h="392362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386638"/>
                  </a:lnTo>
                  <a:cubicBezTo>
                    <a:pt x="4274726" y="389799"/>
                    <a:pt x="4272163" y="392362"/>
                    <a:pt x="4269002" y="392362"/>
                  </a:cubicBezTo>
                  <a:lnTo>
                    <a:pt x="5724" y="392362"/>
                  </a:lnTo>
                  <a:cubicBezTo>
                    <a:pt x="2563" y="392362"/>
                    <a:pt x="0" y="389799"/>
                    <a:pt x="0" y="386638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FF9932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-38100"/>
              <a:ext cx="4274726" cy="4304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72" name="TextBox 72"/>
          <p:cNvSpPr txBox="1"/>
          <p:nvPr/>
        </p:nvSpPr>
        <p:spPr>
          <a:xfrm>
            <a:off x="6809586" y="6977590"/>
            <a:ext cx="4726641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Cobertura Privada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1028700" y="8098370"/>
            <a:ext cx="5296232" cy="1298360"/>
            <a:chOff x="0" y="0"/>
            <a:chExt cx="1394892" cy="341955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1394892" cy="341955"/>
            </a:xfrm>
            <a:custGeom>
              <a:avLst/>
              <a:gdLst/>
              <a:ahLst/>
              <a:cxnLst/>
              <a:rect l="l" t="t" r="r" b="b"/>
              <a:pathLst>
                <a:path w="1394892" h="341955">
                  <a:moveTo>
                    <a:pt x="5847" y="0"/>
                  </a:moveTo>
                  <a:lnTo>
                    <a:pt x="1389045" y="0"/>
                  </a:lnTo>
                  <a:cubicBezTo>
                    <a:pt x="1390596" y="0"/>
                    <a:pt x="1392083" y="616"/>
                    <a:pt x="1393180" y="1713"/>
                  </a:cubicBezTo>
                  <a:cubicBezTo>
                    <a:pt x="1394276" y="2809"/>
                    <a:pt x="1394892" y="4296"/>
                    <a:pt x="1394892" y="5847"/>
                  </a:cubicBezTo>
                  <a:lnTo>
                    <a:pt x="1394892" y="336108"/>
                  </a:lnTo>
                  <a:cubicBezTo>
                    <a:pt x="1394892" y="337659"/>
                    <a:pt x="1394276" y="339146"/>
                    <a:pt x="1393180" y="340242"/>
                  </a:cubicBezTo>
                  <a:cubicBezTo>
                    <a:pt x="1392083" y="341339"/>
                    <a:pt x="1390596" y="341955"/>
                    <a:pt x="1389045" y="341955"/>
                  </a:cubicBezTo>
                  <a:lnTo>
                    <a:pt x="5847" y="341955"/>
                  </a:lnTo>
                  <a:cubicBezTo>
                    <a:pt x="4296" y="341955"/>
                    <a:pt x="2809" y="341339"/>
                    <a:pt x="1713" y="340242"/>
                  </a:cubicBezTo>
                  <a:cubicBezTo>
                    <a:pt x="616" y="339146"/>
                    <a:pt x="0" y="337659"/>
                    <a:pt x="0" y="336108"/>
                  </a:cubicBezTo>
                  <a:lnTo>
                    <a:pt x="0" y="5847"/>
                  </a:lnTo>
                  <a:cubicBezTo>
                    <a:pt x="0" y="4296"/>
                    <a:pt x="616" y="2809"/>
                    <a:pt x="1713" y="1713"/>
                  </a:cubicBezTo>
                  <a:cubicBezTo>
                    <a:pt x="2809" y="616"/>
                    <a:pt x="4296" y="0"/>
                    <a:pt x="5847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0" y="-38100"/>
              <a:ext cx="1394892" cy="3800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1029884" y="7777026"/>
            <a:ext cx="5295048" cy="642688"/>
            <a:chOff x="0" y="0"/>
            <a:chExt cx="1394581" cy="169268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1394580" cy="169268"/>
            </a:xfrm>
            <a:custGeom>
              <a:avLst/>
              <a:gdLst/>
              <a:ahLst/>
              <a:cxnLst/>
              <a:rect l="l" t="t" r="r" b="b"/>
              <a:pathLst>
                <a:path w="1394580" h="169268">
                  <a:moveTo>
                    <a:pt x="5848" y="0"/>
                  </a:moveTo>
                  <a:lnTo>
                    <a:pt x="1388732" y="0"/>
                  </a:lnTo>
                  <a:cubicBezTo>
                    <a:pt x="1390283" y="0"/>
                    <a:pt x="1391771" y="616"/>
                    <a:pt x="1392868" y="1713"/>
                  </a:cubicBezTo>
                  <a:cubicBezTo>
                    <a:pt x="1393964" y="2810"/>
                    <a:pt x="1394580" y="4297"/>
                    <a:pt x="1394580" y="5848"/>
                  </a:cubicBezTo>
                  <a:lnTo>
                    <a:pt x="1394580" y="163419"/>
                  </a:lnTo>
                  <a:cubicBezTo>
                    <a:pt x="1394580" y="166649"/>
                    <a:pt x="1391962" y="169268"/>
                    <a:pt x="1388732" y="169268"/>
                  </a:cubicBezTo>
                  <a:lnTo>
                    <a:pt x="5848" y="169268"/>
                  </a:lnTo>
                  <a:cubicBezTo>
                    <a:pt x="4297" y="169268"/>
                    <a:pt x="2810" y="168651"/>
                    <a:pt x="1713" y="167555"/>
                  </a:cubicBezTo>
                  <a:cubicBezTo>
                    <a:pt x="616" y="166458"/>
                    <a:pt x="0" y="164970"/>
                    <a:pt x="0" y="163419"/>
                  </a:cubicBezTo>
                  <a:lnTo>
                    <a:pt x="0" y="5848"/>
                  </a:lnTo>
                  <a:cubicBezTo>
                    <a:pt x="0" y="4297"/>
                    <a:pt x="616" y="2810"/>
                    <a:pt x="1713" y="1713"/>
                  </a:cubicBezTo>
                  <a:cubicBezTo>
                    <a:pt x="2810" y="616"/>
                    <a:pt x="4297" y="0"/>
                    <a:pt x="5848" y="0"/>
                  </a:cubicBezTo>
                  <a:close/>
                </a:path>
              </a:pathLst>
            </a:custGeom>
            <a:solidFill>
              <a:srgbClr val="FF5757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0" y="-38100"/>
              <a:ext cx="1394581" cy="2073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6486857" y="8024676"/>
            <a:ext cx="2650009" cy="1372054"/>
            <a:chOff x="0" y="0"/>
            <a:chExt cx="697945" cy="361364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697945" cy="361364"/>
            </a:xfrm>
            <a:custGeom>
              <a:avLst/>
              <a:gdLst/>
              <a:ahLst/>
              <a:cxnLst/>
              <a:rect l="l" t="t" r="r" b="b"/>
              <a:pathLst>
                <a:path w="697945" h="361364">
                  <a:moveTo>
                    <a:pt x="11686" y="0"/>
                  </a:moveTo>
                  <a:lnTo>
                    <a:pt x="686259" y="0"/>
                  </a:lnTo>
                  <a:cubicBezTo>
                    <a:pt x="692713" y="0"/>
                    <a:pt x="697945" y="5232"/>
                    <a:pt x="697945" y="11686"/>
                  </a:cubicBezTo>
                  <a:lnTo>
                    <a:pt x="697945" y="349678"/>
                  </a:lnTo>
                  <a:cubicBezTo>
                    <a:pt x="697945" y="356132"/>
                    <a:pt x="692713" y="361364"/>
                    <a:pt x="686259" y="361364"/>
                  </a:cubicBezTo>
                  <a:lnTo>
                    <a:pt x="11686" y="361364"/>
                  </a:lnTo>
                  <a:cubicBezTo>
                    <a:pt x="5232" y="361364"/>
                    <a:pt x="0" y="356132"/>
                    <a:pt x="0" y="349678"/>
                  </a:cubicBezTo>
                  <a:lnTo>
                    <a:pt x="0" y="11686"/>
                  </a:lnTo>
                  <a:cubicBezTo>
                    <a:pt x="0" y="5232"/>
                    <a:pt x="5232" y="0"/>
                    <a:pt x="11686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0" y="-38100"/>
              <a:ext cx="697945" cy="399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9192189" y="8024676"/>
            <a:ext cx="2650009" cy="1372054"/>
            <a:chOff x="0" y="0"/>
            <a:chExt cx="697945" cy="361364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697945" cy="361364"/>
            </a:xfrm>
            <a:custGeom>
              <a:avLst/>
              <a:gdLst/>
              <a:ahLst/>
              <a:cxnLst/>
              <a:rect l="l" t="t" r="r" b="b"/>
              <a:pathLst>
                <a:path w="697945" h="361364">
                  <a:moveTo>
                    <a:pt x="11686" y="0"/>
                  </a:moveTo>
                  <a:lnTo>
                    <a:pt x="686259" y="0"/>
                  </a:lnTo>
                  <a:cubicBezTo>
                    <a:pt x="692713" y="0"/>
                    <a:pt x="697945" y="5232"/>
                    <a:pt x="697945" y="11686"/>
                  </a:cubicBezTo>
                  <a:lnTo>
                    <a:pt x="697945" y="349678"/>
                  </a:lnTo>
                  <a:cubicBezTo>
                    <a:pt x="697945" y="356132"/>
                    <a:pt x="692713" y="361364"/>
                    <a:pt x="686259" y="361364"/>
                  </a:cubicBezTo>
                  <a:lnTo>
                    <a:pt x="11686" y="361364"/>
                  </a:lnTo>
                  <a:cubicBezTo>
                    <a:pt x="5232" y="361364"/>
                    <a:pt x="0" y="356132"/>
                    <a:pt x="0" y="349678"/>
                  </a:cubicBezTo>
                  <a:lnTo>
                    <a:pt x="0" y="11686"/>
                  </a:lnTo>
                  <a:cubicBezTo>
                    <a:pt x="0" y="5232"/>
                    <a:pt x="5232" y="0"/>
                    <a:pt x="11686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0" y="-38100"/>
              <a:ext cx="697945" cy="399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11903959" y="8024676"/>
            <a:ext cx="2650009" cy="1372054"/>
            <a:chOff x="0" y="0"/>
            <a:chExt cx="697945" cy="361364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697945" cy="361364"/>
            </a:xfrm>
            <a:custGeom>
              <a:avLst/>
              <a:gdLst/>
              <a:ahLst/>
              <a:cxnLst/>
              <a:rect l="l" t="t" r="r" b="b"/>
              <a:pathLst>
                <a:path w="697945" h="361364">
                  <a:moveTo>
                    <a:pt x="11686" y="0"/>
                  </a:moveTo>
                  <a:lnTo>
                    <a:pt x="686259" y="0"/>
                  </a:lnTo>
                  <a:cubicBezTo>
                    <a:pt x="692713" y="0"/>
                    <a:pt x="697945" y="5232"/>
                    <a:pt x="697945" y="11686"/>
                  </a:cubicBezTo>
                  <a:lnTo>
                    <a:pt x="697945" y="349678"/>
                  </a:lnTo>
                  <a:cubicBezTo>
                    <a:pt x="697945" y="356132"/>
                    <a:pt x="692713" y="361364"/>
                    <a:pt x="686259" y="361364"/>
                  </a:cubicBezTo>
                  <a:lnTo>
                    <a:pt x="11686" y="361364"/>
                  </a:lnTo>
                  <a:cubicBezTo>
                    <a:pt x="5232" y="361364"/>
                    <a:pt x="0" y="356132"/>
                    <a:pt x="0" y="349678"/>
                  </a:cubicBezTo>
                  <a:lnTo>
                    <a:pt x="0" y="11686"/>
                  </a:lnTo>
                  <a:cubicBezTo>
                    <a:pt x="0" y="5232"/>
                    <a:pt x="5232" y="0"/>
                    <a:pt x="11686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0" y="-38100"/>
              <a:ext cx="697945" cy="399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14609291" y="8024676"/>
            <a:ext cx="2650009" cy="1372054"/>
            <a:chOff x="0" y="0"/>
            <a:chExt cx="697945" cy="361364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697945" cy="361364"/>
            </a:xfrm>
            <a:custGeom>
              <a:avLst/>
              <a:gdLst/>
              <a:ahLst/>
              <a:cxnLst/>
              <a:rect l="l" t="t" r="r" b="b"/>
              <a:pathLst>
                <a:path w="697945" h="361364">
                  <a:moveTo>
                    <a:pt x="11686" y="0"/>
                  </a:moveTo>
                  <a:lnTo>
                    <a:pt x="686259" y="0"/>
                  </a:lnTo>
                  <a:cubicBezTo>
                    <a:pt x="692713" y="0"/>
                    <a:pt x="697945" y="5232"/>
                    <a:pt x="697945" y="11686"/>
                  </a:cubicBezTo>
                  <a:lnTo>
                    <a:pt x="697945" y="349678"/>
                  </a:lnTo>
                  <a:cubicBezTo>
                    <a:pt x="697945" y="356132"/>
                    <a:pt x="692713" y="361364"/>
                    <a:pt x="686259" y="361364"/>
                  </a:cubicBezTo>
                  <a:lnTo>
                    <a:pt x="11686" y="361364"/>
                  </a:lnTo>
                  <a:cubicBezTo>
                    <a:pt x="5232" y="361364"/>
                    <a:pt x="0" y="356132"/>
                    <a:pt x="0" y="349678"/>
                  </a:cubicBezTo>
                  <a:lnTo>
                    <a:pt x="0" y="11686"/>
                  </a:lnTo>
                  <a:cubicBezTo>
                    <a:pt x="0" y="5232"/>
                    <a:pt x="5232" y="0"/>
                    <a:pt x="11686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0" y="-38100"/>
              <a:ext cx="697945" cy="399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6486857" y="7777026"/>
            <a:ext cx="10772443" cy="642688"/>
            <a:chOff x="0" y="0"/>
            <a:chExt cx="2837187" cy="169268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2837187" cy="169268"/>
            </a:xfrm>
            <a:custGeom>
              <a:avLst/>
              <a:gdLst/>
              <a:ahLst/>
              <a:cxnLst/>
              <a:rect l="l" t="t" r="r" b="b"/>
              <a:pathLst>
                <a:path w="2837187" h="169268">
                  <a:moveTo>
                    <a:pt x="2875" y="0"/>
                  </a:moveTo>
                  <a:lnTo>
                    <a:pt x="2834312" y="0"/>
                  </a:lnTo>
                  <a:cubicBezTo>
                    <a:pt x="2835900" y="0"/>
                    <a:pt x="2837187" y="1287"/>
                    <a:pt x="2837187" y="2875"/>
                  </a:cubicBezTo>
                  <a:lnTo>
                    <a:pt x="2837187" y="166393"/>
                  </a:lnTo>
                  <a:cubicBezTo>
                    <a:pt x="2837187" y="167155"/>
                    <a:pt x="2836884" y="167887"/>
                    <a:pt x="2836345" y="168426"/>
                  </a:cubicBezTo>
                  <a:cubicBezTo>
                    <a:pt x="2835806" y="168965"/>
                    <a:pt x="2835074" y="169268"/>
                    <a:pt x="2834312" y="169268"/>
                  </a:cubicBezTo>
                  <a:lnTo>
                    <a:pt x="2875" y="169268"/>
                  </a:lnTo>
                  <a:cubicBezTo>
                    <a:pt x="2112" y="169268"/>
                    <a:pt x="1381" y="168965"/>
                    <a:pt x="842" y="168426"/>
                  </a:cubicBezTo>
                  <a:cubicBezTo>
                    <a:pt x="303" y="167887"/>
                    <a:pt x="0" y="167155"/>
                    <a:pt x="0" y="166393"/>
                  </a:cubicBezTo>
                  <a:lnTo>
                    <a:pt x="0" y="2875"/>
                  </a:lnTo>
                  <a:cubicBezTo>
                    <a:pt x="0" y="2112"/>
                    <a:pt x="303" y="1381"/>
                    <a:pt x="842" y="842"/>
                  </a:cubicBezTo>
                  <a:cubicBezTo>
                    <a:pt x="1381" y="303"/>
                    <a:pt x="2112" y="0"/>
                    <a:pt x="2875" y="0"/>
                  </a:cubicBezTo>
                  <a:close/>
                </a:path>
              </a:pathLst>
            </a:custGeom>
            <a:solidFill>
              <a:srgbClr val="FF5757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0" y="-38100"/>
              <a:ext cx="2837187" cy="2073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94" name="TextBox 94"/>
          <p:cNvSpPr txBox="1"/>
          <p:nvPr/>
        </p:nvSpPr>
        <p:spPr>
          <a:xfrm>
            <a:off x="1240313" y="7881200"/>
            <a:ext cx="4908195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EMP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9053223" y="7862751"/>
            <a:ext cx="4908195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Coberturas específicas</a:t>
            </a:r>
          </a:p>
        </p:txBody>
      </p:sp>
      <p:sp>
        <p:nvSpPr>
          <p:cNvPr id="96" name="AutoShape 96"/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97" name="TextBox 97"/>
          <p:cNvSpPr txBox="1"/>
          <p:nvPr/>
        </p:nvSpPr>
        <p:spPr>
          <a:xfrm>
            <a:off x="1240313" y="6196257"/>
            <a:ext cx="1240675" cy="408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0"/>
              </a:lnSpc>
            </a:pPr>
            <a:r>
              <a:rPr lang="en-US" sz="14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14 760 703</a:t>
            </a:r>
          </a:p>
          <a:p>
            <a:pPr algn="ctr">
              <a:lnSpc>
                <a:spcPts val="1610"/>
              </a:lnSpc>
            </a:pPr>
            <a:r>
              <a:rPr lang="en-US" sz="1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afiliados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3056478" y="6196257"/>
            <a:ext cx="1240675" cy="408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0"/>
              </a:lnSpc>
            </a:pPr>
            <a:r>
              <a:rPr lang="en-US" sz="1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7 178 589</a:t>
            </a:r>
          </a:p>
          <a:p>
            <a:pPr algn="ctr">
              <a:lnSpc>
                <a:spcPts val="1610"/>
              </a:lnSpc>
            </a:pPr>
            <a:r>
              <a:rPr lang="en-US" sz="1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afiliados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4880042" y="6196257"/>
            <a:ext cx="1240675" cy="408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0"/>
              </a:lnSpc>
            </a:pPr>
            <a:r>
              <a:rPr lang="en-US" sz="1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5 669 703</a:t>
            </a:r>
          </a:p>
          <a:p>
            <a:pPr algn="ctr">
              <a:lnSpc>
                <a:spcPts val="1610"/>
              </a:lnSpc>
            </a:pPr>
            <a:r>
              <a:rPr lang="en-US" sz="1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afiliados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6617513" y="6091765"/>
            <a:ext cx="1501989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Universitarias</a:t>
            </a:r>
          </a:p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300 000</a:t>
            </a:r>
          </a:p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afiliados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421912" y="6091765"/>
            <a:ext cx="1501989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IOSFA</a:t>
            </a:r>
          </a:p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600 000</a:t>
            </a:r>
          </a:p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afiliados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10222027" y="6091765"/>
            <a:ext cx="1501989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PFA</a:t>
            </a:r>
          </a:p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160 000</a:t>
            </a:r>
          </a:p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afiliados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12003394" y="6091765"/>
            <a:ext cx="1501989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DAS</a:t>
            </a:r>
          </a:p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28 000</a:t>
            </a:r>
          </a:p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afiliados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13802973" y="6091765"/>
            <a:ext cx="1501989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OSPJN</a:t>
            </a:r>
          </a:p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47 000</a:t>
            </a:r>
          </a:p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afiliados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15626654" y="6301632"/>
            <a:ext cx="1501989" cy="208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0"/>
              </a:lnSpc>
            </a:pPr>
            <a:r>
              <a:rPr lang="en-US" sz="1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Otras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2468606" y="8609965"/>
            <a:ext cx="2419971" cy="457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9"/>
              </a:lnSpc>
            </a:pPr>
            <a:r>
              <a:rPr lang="en-US" sz="1599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2 942 045</a:t>
            </a:r>
          </a:p>
          <a:p>
            <a:pPr algn="ctr">
              <a:lnSpc>
                <a:spcPts val="1839"/>
              </a:lnSpc>
            </a:pPr>
            <a:r>
              <a:rPr lang="en-US" sz="1599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Afiliados voluntarios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6676385" y="8695939"/>
            <a:ext cx="2270952" cy="457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9"/>
              </a:lnSpc>
            </a:pPr>
            <a:r>
              <a:rPr lang="en-US" sz="1599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Aseguradoras de Riesgo de trabajo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9384936" y="8695939"/>
            <a:ext cx="2270952" cy="457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9"/>
              </a:lnSpc>
            </a:pPr>
            <a:r>
              <a:rPr lang="en-US" sz="1599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Seguros de accidentes de tránsito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12093488" y="8695939"/>
            <a:ext cx="2270952" cy="457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9"/>
              </a:lnSpc>
            </a:pPr>
            <a:r>
              <a:rPr lang="en-US" sz="1599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Planes de</a:t>
            </a:r>
          </a:p>
          <a:p>
            <a:pPr algn="ctr">
              <a:lnSpc>
                <a:spcPts val="1839"/>
              </a:lnSpc>
            </a:pPr>
            <a:r>
              <a:rPr lang="en-US" sz="1599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cobertura parcial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14798820" y="8810239"/>
            <a:ext cx="2270952" cy="229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9"/>
              </a:lnSpc>
            </a:pPr>
            <a:r>
              <a:rPr lang="en-US" sz="1599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Otras</a:t>
            </a:r>
          </a:p>
        </p:txBody>
      </p:sp>
      <p:sp>
        <p:nvSpPr>
          <p:cNvPr id="111" name="TextBox 111"/>
          <p:cNvSpPr txBox="1"/>
          <p:nvPr/>
        </p:nvSpPr>
        <p:spPr>
          <a:xfrm>
            <a:off x="950311" y="7383355"/>
            <a:ext cx="16445192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278</a:t>
            </a:r>
            <a:r>
              <a:rPr lang="en-US" sz="15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Sociedades Comerciales - </a:t>
            </a:r>
            <a:r>
              <a:rPr lang="en-US" sz="1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216 </a:t>
            </a:r>
            <a:r>
              <a:rPr lang="en-US" sz="15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Mutuales - </a:t>
            </a:r>
            <a:r>
              <a:rPr lang="en-US" sz="1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84 </a:t>
            </a:r>
            <a:r>
              <a:rPr lang="en-US" sz="15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A.S.S con Planes Superadores - </a:t>
            </a:r>
            <a:r>
              <a:rPr lang="en-US" sz="1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38</a:t>
            </a:r>
            <a:r>
              <a:rPr lang="en-US" sz="15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Asociaciones Civiles - </a:t>
            </a:r>
            <a:r>
              <a:rPr lang="en-US" sz="1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26</a:t>
            </a:r>
            <a:r>
              <a:rPr lang="en-US" sz="15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Cooperativas - </a:t>
            </a:r>
            <a:r>
              <a:rPr lang="en-US" sz="1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18</a:t>
            </a:r>
            <a:r>
              <a:rPr lang="en-US" sz="15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Otras</a:t>
            </a:r>
          </a:p>
        </p:txBody>
      </p:sp>
      <p:sp>
        <p:nvSpPr>
          <p:cNvPr id="112" name="Freeform 112"/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4009" y="3639560"/>
            <a:ext cx="17355014" cy="3561404"/>
            <a:chOff x="0" y="-38100"/>
            <a:chExt cx="4368285" cy="937983"/>
          </a:xfrm>
        </p:grpSpPr>
        <p:sp>
          <p:nvSpPr>
            <p:cNvPr id="3" name="Freeform 3"/>
            <p:cNvSpPr/>
            <p:nvPr/>
          </p:nvSpPr>
          <p:spPr>
            <a:xfrm>
              <a:off x="93559" y="0"/>
              <a:ext cx="4274726" cy="899883"/>
            </a:xfrm>
            <a:custGeom>
              <a:avLst/>
              <a:gdLst/>
              <a:ahLst/>
              <a:cxnLst/>
              <a:rect l="l" t="t" r="r" b="b"/>
              <a:pathLst>
                <a:path w="4274726" h="899883">
                  <a:moveTo>
                    <a:pt x="5247" y="0"/>
                  </a:moveTo>
                  <a:lnTo>
                    <a:pt x="4269479" y="0"/>
                  </a:lnTo>
                  <a:cubicBezTo>
                    <a:pt x="4272377" y="0"/>
                    <a:pt x="4274726" y="2349"/>
                    <a:pt x="4274726" y="5247"/>
                  </a:cubicBezTo>
                  <a:lnTo>
                    <a:pt x="4274726" y="894636"/>
                  </a:lnTo>
                  <a:cubicBezTo>
                    <a:pt x="4274726" y="897534"/>
                    <a:pt x="4272377" y="899883"/>
                    <a:pt x="4269479" y="899883"/>
                  </a:cubicBezTo>
                  <a:lnTo>
                    <a:pt x="5247" y="899883"/>
                  </a:lnTo>
                  <a:cubicBezTo>
                    <a:pt x="3855" y="899883"/>
                    <a:pt x="2521" y="899330"/>
                    <a:pt x="1537" y="898346"/>
                  </a:cubicBezTo>
                  <a:cubicBezTo>
                    <a:pt x="553" y="897362"/>
                    <a:pt x="0" y="896028"/>
                    <a:pt x="0" y="894636"/>
                  </a:cubicBezTo>
                  <a:lnTo>
                    <a:pt x="0" y="5247"/>
                  </a:lnTo>
                  <a:cubicBezTo>
                    <a:pt x="0" y="2349"/>
                    <a:pt x="2349" y="0"/>
                    <a:pt x="5247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9379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3086035"/>
            <a:ext cx="16230600" cy="986492"/>
            <a:chOff x="0" y="0"/>
            <a:chExt cx="4274726" cy="25981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74726" cy="259817"/>
            </a:xfrm>
            <a:custGeom>
              <a:avLst/>
              <a:gdLst/>
              <a:ahLst/>
              <a:cxnLst/>
              <a:rect l="l" t="t" r="r" b="b"/>
              <a:pathLst>
                <a:path w="4274726" h="259817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254093"/>
                  </a:lnTo>
                  <a:cubicBezTo>
                    <a:pt x="4274726" y="257254"/>
                    <a:pt x="4272163" y="259817"/>
                    <a:pt x="4269002" y="259817"/>
                  </a:cubicBezTo>
                  <a:lnTo>
                    <a:pt x="5724" y="259817"/>
                  </a:lnTo>
                  <a:cubicBezTo>
                    <a:pt x="2563" y="259817"/>
                    <a:pt x="0" y="257254"/>
                    <a:pt x="0" y="254093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274726" cy="2979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22505" y="4473509"/>
            <a:ext cx="18329045" cy="467881"/>
            <a:chOff x="0" y="0"/>
            <a:chExt cx="6071806" cy="20933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071806" cy="209336"/>
            </a:xfrm>
            <a:custGeom>
              <a:avLst/>
              <a:gdLst/>
              <a:ahLst/>
              <a:cxnLst/>
              <a:rect l="l" t="t" r="r" b="b"/>
              <a:pathLst>
                <a:path w="6071806" h="209336">
                  <a:moveTo>
                    <a:pt x="0" y="0"/>
                  </a:moveTo>
                  <a:lnTo>
                    <a:pt x="6071806" y="0"/>
                  </a:lnTo>
                  <a:lnTo>
                    <a:pt x="6071806" y="209336"/>
                  </a:lnTo>
                  <a:lnTo>
                    <a:pt x="0" y="209336"/>
                  </a:lnTo>
                  <a:close/>
                </a:path>
              </a:pathLst>
            </a:custGeom>
            <a:solidFill>
              <a:srgbClr val="FFBD5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6071806" cy="2474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293918" y="3319566"/>
            <a:ext cx="3700165" cy="47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F2F2F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Estado de Situación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58358" y="4469264"/>
            <a:ext cx="2966839" cy="4714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032"/>
              </a:lnSpc>
            </a:pPr>
            <a:r>
              <a:rPr lang="en-US" sz="2600" b="1">
                <a:solidFill>
                  <a:srgbClr val="545454"/>
                </a:solidFill>
                <a:latin typeface="Montserrat Bold"/>
                <a:sym typeface="Montserrat Bold"/>
              </a:rPr>
              <a:t>Obras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sym typeface="Montserrat Bold"/>
              </a:rPr>
              <a:t>Sociales</a:t>
            </a:r>
            <a:endParaRPr lang="es-MX" sz="26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0676" y="4462640"/>
            <a:ext cx="2140664" cy="4671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32"/>
              </a:lnSpc>
            </a:pP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Ley 23.660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898541" y="4449298"/>
            <a:ext cx="3259767" cy="4764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32"/>
              </a:lnSpc>
            </a:pP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Medicina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Prepaga</a:t>
            </a:r>
            <a:endParaRPr lang="en-US" sz="2600" b="1" err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423378" y="4473220"/>
            <a:ext cx="7263112" cy="4714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032"/>
              </a:lnSpc>
            </a:pPr>
            <a:r>
              <a:rPr lang="en-US" sz="2600" b="1">
                <a:solidFill>
                  <a:srgbClr val="545454"/>
                </a:solidFill>
                <a:latin typeface="Montserrat Bold"/>
              </a:rPr>
              <a:t>Sistema Nacional del Seguro del Salud</a:t>
            </a:r>
            <a:endParaRPr lang="es-MX" sz="2600">
              <a:ea typeface="Calibri"/>
              <a:cs typeface="Calibri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538118" y="4459972"/>
            <a:ext cx="2140664" cy="4671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32"/>
              </a:lnSpc>
            </a:pP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Ley 23.661</a:t>
            </a:r>
            <a:endParaRPr lang="en-US" sz="2600">
              <a:solidFill>
                <a:srgbClr val="54545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998226" y="4454635"/>
            <a:ext cx="2122079" cy="4671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32"/>
              </a:lnSpc>
            </a:pP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Ley 23.661</a:t>
            </a:r>
            <a:endParaRPr lang="en-US" sz="2600">
              <a:solidFill>
                <a:srgbClr val="54545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9" name="AutoShape 19"/>
          <p:cNvSpPr/>
          <p:nvPr/>
        </p:nvSpPr>
        <p:spPr>
          <a:xfrm flipV="1">
            <a:off x="13171677" y="4567823"/>
            <a:ext cx="0" cy="364260"/>
          </a:xfrm>
          <a:prstGeom prst="line">
            <a:avLst/>
          </a:prstGeom>
          <a:ln w="19050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grpSp>
        <p:nvGrpSpPr>
          <p:cNvPr id="20" name="Group 20"/>
          <p:cNvGrpSpPr/>
          <p:nvPr/>
        </p:nvGrpSpPr>
        <p:grpSpPr>
          <a:xfrm>
            <a:off x="1557250" y="5358164"/>
            <a:ext cx="15188118" cy="1192264"/>
            <a:chOff x="0" y="0"/>
            <a:chExt cx="4000163" cy="31401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000163" cy="314012"/>
            </a:xfrm>
            <a:custGeom>
              <a:avLst/>
              <a:gdLst/>
              <a:ahLst/>
              <a:cxnLst/>
              <a:rect l="l" t="t" r="r" b="b"/>
              <a:pathLst>
                <a:path w="4000163" h="314012">
                  <a:moveTo>
                    <a:pt x="10195" y="0"/>
                  </a:moveTo>
                  <a:lnTo>
                    <a:pt x="3989968" y="0"/>
                  </a:lnTo>
                  <a:cubicBezTo>
                    <a:pt x="3992672" y="0"/>
                    <a:pt x="3995265" y="1074"/>
                    <a:pt x="3997177" y="2986"/>
                  </a:cubicBezTo>
                  <a:cubicBezTo>
                    <a:pt x="3999089" y="4898"/>
                    <a:pt x="4000163" y="7491"/>
                    <a:pt x="4000163" y="10195"/>
                  </a:cubicBezTo>
                  <a:lnTo>
                    <a:pt x="4000163" y="303817"/>
                  </a:lnTo>
                  <a:cubicBezTo>
                    <a:pt x="4000163" y="309448"/>
                    <a:pt x="3995598" y="314012"/>
                    <a:pt x="3989968" y="314012"/>
                  </a:cubicBezTo>
                  <a:lnTo>
                    <a:pt x="10195" y="314012"/>
                  </a:lnTo>
                  <a:cubicBezTo>
                    <a:pt x="4564" y="314012"/>
                    <a:pt x="0" y="309448"/>
                    <a:pt x="0" y="303817"/>
                  </a:cubicBezTo>
                  <a:lnTo>
                    <a:pt x="0" y="10195"/>
                  </a:lnTo>
                  <a:cubicBezTo>
                    <a:pt x="0" y="4564"/>
                    <a:pt x="4564" y="0"/>
                    <a:pt x="10195" y="0"/>
                  </a:cubicBezTo>
                  <a:close/>
                </a:path>
              </a:pathLst>
            </a:custGeom>
            <a:solidFill>
              <a:srgbClr val="FFBD5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000163" cy="352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3199579" y="5527576"/>
            <a:ext cx="11223774" cy="839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Nuestra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misión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es la de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buscar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y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encontrar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diferentes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mecanismos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que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permitan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la de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sustentabilidad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del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sistema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</a:p>
        </p:txBody>
      </p:sp>
      <p:sp>
        <p:nvSpPr>
          <p:cNvPr id="24" name="Freeform 24"/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25" name="Freeform 25"/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26" name="AutoShape 26"/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27" name="Freeform 27"/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28" name="AutoShape 19">
            <a:extLst>
              <a:ext uri="{FF2B5EF4-FFF2-40B4-BE49-F238E27FC236}">
                <a16:creationId xmlns:a16="http://schemas.microsoft.com/office/drawing/2014/main" id="{833ED5F7-2160-0FBD-5A65-E43C781C606A}"/>
              </a:ext>
            </a:extLst>
          </p:cNvPr>
          <p:cNvSpPr/>
          <p:nvPr/>
        </p:nvSpPr>
        <p:spPr>
          <a:xfrm flipV="1">
            <a:off x="4706042" y="4549238"/>
            <a:ext cx="0" cy="364260"/>
          </a:xfrm>
          <a:prstGeom prst="line">
            <a:avLst/>
          </a:prstGeom>
          <a:ln w="19050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D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710452"/>
            <a:ext cx="2388743" cy="649507"/>
          </a:xfrm>
          <a:custGeom>
            <a:avLst/>
            <a:gdLst/>
            <a:ahLst/>
            <a:cxnLst/>
            <a:rect l="l" t="t" r="r" b="b"/>
            <a:pathLst>
              <a:path w="2388743" h="649507">
                <a:moveTo>
                  <a:pt x="0" y="0"/>
                </a:moveTo>
                <a:lnTo>
                  <a:pt x="2388743" y="0"/>
                </a:lnTo>
                <a:lnTo>
                  <a:pt x="2388743" y="649507"/>
                </a:lnTo>
                <a:lnTo>
                  <a:pt x="0" y="6495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3" name="Freeform 3"/>
          <p:cNvSpPr/>
          <p:nvPr/>
        </p:nvSpPr>
        <p:spPr>
          <a:xfrm>
            <a:off x="15539388" y="503287"/>
            <a:ext cx="1773903" cy="996530"/>
          </a:xfrm>
          <a:custGeom>
            <a:avLst/>
            <a:gdLst/>
            <a:ahLst/>
            <a:cxnLst/>
            <a:rect l="l" t="t" r="r" b="b"/>
            <a:pathLst>
              <a:path w="1773903" h="996530">
                <a:moveTo>
                  <a:pt x="0" y="0"/>
                </a:moveTo>
                <a:lnTo>
                  <a:pt x="1773903" y="0"/>
                </a:lnTo>
                <a:lnTo>
                  <a:pt x="1773903" y="996530"/>
                </a:lnTo>
                <a:lnTo>
                  <a:pt x="0" y="9965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7635" b="-40372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4" name="TextBox 4"/>
          <p:cNvSpPr txBox="1"/>
          <p:nvPr/>
        </p:nvSpPr>
        <p:spPr>
          <a:xfrm>
            <a:off x="4240705" y="1926953"/>
            <a:ext cx="9806589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La Superintendencia de Servicios de Salud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2765012"/>
            <a:ext cx="16230600" cy="2605724"/>
            <a:chOff x="0" y="0"/>
            <a:chExt cx="4274726" cy="6862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74726" cy="686281"/>
            </a:xfrm>
            <a:custGeom>
              <a:avLst/>
              <a:gdLst/>
              <a:ahLst/>
              <a:cxnLst/>
              <a:rect l="l" t="t" r="r" b="b"/>
              <a:pathLst>
                <a:path w="4274726" h="686281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680557"/>
                  </a:lnTo>
                  <a:cubicBezTo>
                    <a:pt x="4274726" y="683718"/>
                    <a:pt x="4272163" y="686281"/>
                    <a:pt x="4269002" y="686281"/>
                  </a:cubicBezTo>
                  <a:lnTo>
                    <a:pt x="5724" y="686281"/>
                  </a:lnTo>
                  <a:cubicBezTo>
                    <a:pt x="2563" y="686281"/>
                    <a:pt x="0" y="683718"/>
                    <a:pt x="0" y="680557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2F5F98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274726" cy="7243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795024" y="3484308"/>
            <a:ext cx="14253878" cy="967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1F1F3"/>
                </a:solidFill>
                <a:latin typeface="Montserrat"/>
                <a:ea typeface="Montserrat"/>
                <a:cs typeface="Montserrat"/>
                <a:sym typeface="Montserrat"/>
              </a:rPr>
              <a:t>Es el organismo que </a:t>
            </a:r>
            <a:r>
              <a:rPr lang="en-US" sz="2799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registra, supervisa y fiscaliza</a:t>
            </a:r>
            <a:r>
              <a:rPr lang="en-US" sz="2799">
                <a:solidFill>
                  <a:srgbClr val="F1F1F3"/>
                </a:solidFill>
                <a:latin typeface="Montserrat"/>
                <a:ea typeface="Montserrat"/>
                <a:cs typeface="Montserrat"/>
                <a:sym typeface="Montserrat"/>
              </a:rPr>
              <a:t> a los </a:t>
            </a:r>
            <a:r>
              <a:rPr lang="en-US" sz="2799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Agentes del Seguro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1F1F3"/>
                </a:solidFill>
                <a:latin typeface="Montserrat"/>
                <a:ea typeface="Montserrat"/>
                <a:cs typeface="Montserrat"/>
                <a:sym typeface="Montserrat"/>
              </a:rPr>
              <a:t>y dicta las normas regulatorias del Sistema Nacional del Seguro de Salud. 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8700" y="5475510"/>
            <a:ext cx="16230600" cy="984680"/>
            <a:chOff x="0" y="0"/>
            <a:chExt cx="4274726" cy="2593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74726" cy="259340"/>
            </a:xfrm>
            <a:custGeom>
              <a:avLst/>
              <a:gdLst/>
              <a:ahLst/>
              <a:cxnLst/>
              <a:rect l="l" t="t" r="r" b="b"/>
              <a:pathLst>
                <a:path w="4274726" h="259340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253616"/>
                  </a:lnTo>
                  <a:cubicBezTo>
                    <a:pt x="4274726" y="256777"/>
                    <a:pt x="4272163" y="259340"/>
                    <a:pt x="4269002" y="259340"/>
                  </a:cubicBezTo>
                  <a:lnTo>
                    <a:pt x="5724" y="259340"/>
                  </a:lnTo>
                  <a:cubicBezTo>
                    <a:pt x="2563" y="259340"/>
                    <a:pt x="0" y="256777"/>
                    <a:pt x="0" y="253616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2C8BB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274726" cy="2974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017061" y="5708135"/>
            <a:ext cx="14253878" cy="47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F2F2F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Tiene como función administrar el Fondo Solidario de Redistribución.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28700" y="6563366"/>
            <a:ext cx="16230600" cy="2694934"/>
            <a:chOff x="0" y="0"/>
            <a:chExt cx="4274726" cy="70977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274726" cy="709777"/>
            </a:xfrm>
            <a:custGeom>
              <a:avLst/>
              <a:gdLst/>
              <a:ahLst/>
              <a:cxnLst/>
              <a:rect l="l" t="t" r="r" b="b"/>
              <a:pathLst>
                <a:path w="4274726" h="709777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704053"/>
                  </a:lnTo>
                  <a:cubicBezTo>
                    <a:pt x="4274726" y="707214"/>
                    <a:pt x="4272163" y="709777"/>
                    <a:pt x="4269002" y="709777"/>
                  </a:cubicBezTo>
                  <a:lnTo>
                    <a:pt x="5724" y="709777"/>
                  </a:lnTo>
                  <a:cubicBezTo>
                    <a:pt x="2563" y="709777"/>
                    <a:pt x="0" y="707214"/>
                    <a:pt x="0" y="704053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274726" cy="7478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223072" y="7453052"/>
            <a:ext cx="14047475" cy="1316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6"/>
              </a:lnSpc>
            </a:pPr>
            <a:r>
              <a:rPr lang="en-US" sz="2600" b="1">
                <a:solidFill>
                  <a:srgbClr val="2F5F9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Libertad de </a:t>
            </a:r>
            <a:r>
              <a:rPr lang="en-US" sz="2600" b="1" err="1">
                <a:solidFill>
                  <a:srgbClr val="2F5F9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elección</a:t>
            </a:r>
            <a:endParaRPr lang="en-US" sz="2600" b="1" err="1">
              <a:solidFill>
                <a:srgbClr val="2F5F98"/>
              </a:solidFill>
              <a:latin typeface="Montserrat Bold"/>
              <a:ea typeface="Montserrat Bold"/>
              <a:cs typeface="Montserrat Bold"/>
            </a:endParaRPr>
          </a:p>
          <a:p>
            <a:pPr algn="ctr">
              <a:lnSpc>
                <a:spcPts val="3486"/>
              </a:lnSpc>
            </a:pPr>
            <a:r>
              <a:rPr lang="en-US" sz="2600" b="1">
                <a:solidFill>
                  <a:srgbClr val="2F5F9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b="1" err="1">
                <a:solidFill>
                  <a:srgbClr val="2F5F9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Impulsar</a:t>
            </a:r>
            <a:r>
              <a:rPr lang="en-US" sz="2600" b="1">
                <a:solidFill>
                  <a:srgbClr val="2F5F9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la libre </a:t>
            </a:r>
            <a:r>
              <a:rPr lang="en-US" sz="2600" b="1" err="1">
                <a:solidFill>
                  <a:srgbClr val="2F5F9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competencia</a:t>
            </a:r>
            <a:endParaRPr lang="en-US" sz="2600" b="1" err="1">
              <a:solidFill>
                <a:srgbClr val="2F5F98"/>
              </a:solidFill>
              <a:latin typeface="Montserrat Bold"/>
              <a:ea typeface="Montserrat Bold"/>
              <a:cs typeface="Montserrat Bold"/>
            </a:endParaRPr>
          </a:p>
          <a:p>
            <a:pPr algn="ctr">
              <a:lnSpc>
                <a:spcPts val="3486"/>
              </a:lnSpc>
            </a:pPr>
            <a:r>
              <a:rPr lang="en-US" sz="2600" b="1">
                <a:solidFill>
                  <a:srgbClr val="2F5F9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b="1" err="1">
                <a:solidFill>
                  <a:srgbClr val="2F5F9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Alcanzar</a:t>
            </a:r>
            <a:r>
              <a:rPr lang="en-US" sz="2600" b="1">
                <a:solidFill>
                  <a:srgbClr val="2F5F9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la </a:t>
            </a:r>
            <a:r>
              <a:rPr lang="en-US" sz="2600" b="1" err="1">
                <a:solidFill>
                  <a:srgbClr val="2F5F9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sustentabilidad</a:t>
            </a:r>
            <a:r>
              <a:rPr lang="en-US" sz="2600" b="1">
                <a:solidFill>
                  <a:srgbClr val="2F5F9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del </a:t>
            </a:r>
            <a:r>
              <a:rPr lang="en-US" sz="2600" b="1" err="1">
                <a:solidFill>
                  <a:srgbClr val="2F5F9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sistema</a:t>
            </a:r>
            <a:endParaRPr lang="en-US" sz="2600" b="1" err="1">
              <a:solidFill>
                <a:srgbClr val="2F5F98"/>
              </a:solidFill>
              <a:latin typeface="Montserrat Bold"/>
              <a:ea typeface="Montserrat Bold"/>
              <a:cs typeface="Montserrat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612748" y="6676447"/>
            <a:ext cx="3062505" cy="47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Objetivos</a:t>
            </a:r>
          </a:p>
        </p:txBody>
      </p:sp>
      <p:sp>
        <p:nvSpPr>
          <p:cNvPr id="18" name="AutoShape 18"/>
          <p:cNvSpPr/>
          <p:nvPr/>
        </p:nvSpPr>
        <p:spPr>
          <a:xfrm>
            <a:off x="1028700" y="7286364"/>
            <a:ext cx="16230600" cy="0"/>
          </a:xfrm>
          <a:prstGeom prst="line">
            <a:avLst/>
          </a:prstGeom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3" name="Freeform 3"/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4" name="AutoShape 4"/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5" name="Freeform 5"/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grpSp>
        <p:nvGrpSpPr>
          <p:cNvPr id="6" name="Group 6"/>
          <p:cNvGrpSpPr/>
          <p:nvPr/>
        </p:nvGrpSpPr>
        <p:grpSpPr>
          <a:xfrm>
            <a:off x="1028700" y="4154929"/>
            <a:ext cx="16230600" cy="3431673"/>
            <a:chOff x="0" y="0"/>
            <a:chExt cx="4274726" cy="90381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74726" cy="903815"/>
            </a:xfrm>
            <a:custGeom>
              <a:avLst/>
              <a:gdLst/>
              <a:ahLst/>
              <a:cxnLst/>
              <a:rect l="l" t="t" r="r" b="b"/>
              <a:pathLst>
                <a:path w="4274726" h="903815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898091"/>
                  </a:lnTo>
                  <a:cubicBezTo>
                    <a:pt x="4274726" y="901252"/>
                    <a:pt x="4272163" y="903815"/>
                    <a:pt x="4269002" y="903815"/>
                  </a:cubicBezTo>
                  <a:lnTo>
                    <a:pt x="5724" y="903815"/>
                  </a:lnTo>
                  <a:cubicBezTo>
                    <a:pt x="2563" y="903815"/>
                    <a:pt x="0" y="901252"/>
                    <a:pt x="0" y="898091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2D8BB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274726" cy="9419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7238610"/>
            <a:ext cx="16230600" cy="1365337"/>
            <a:chOff x="0" y="0"/>
            <a:chExt cx="4274726" cy="35959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74726" cy="359595"/>
            </a:xfrm>
            <a:custGeom>
              <a:avLst/>
              <a:gdLst/>
              <a:ahLst/>
              <a:cxnLst/>
              <a:rect l="l" t="t" r="r" b="b"/>
              <a:pathLst>
                <a:path w="4274726" h="359595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353871"/>
                  </a:lnTo>
                  <a:cubicBezTo>
                    <a:pt x="4274726" y="357032"/>
                    <a:pt x="4272163" y="359595"/>
                    <a:pt x="4269002" y="359595"/>
                  </a:cubicBezTo>
                  <a:lnTo>
                    <a:pt x="5724" y="359595"/>
                  </a:lnTo>
                  <a:cubicBezTo>
                    <a:pt x="2563" y="359595"/>
                    <a:pt x="0" y="357032"/>
                    <a:pt x="0" y="353871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2F5F98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274726" cy="397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143116" y="4667750"/>
            <a:ext cx="14001768" cy="967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1F1F3"/>
                </a:solidFill>
                <a:latin typeface="Montserrat"/>
                <a:ea typeface="Montserrat"/>
                <a:cs typeface="Montserrat"/>
                <a:sym typeface="Montserrat"/>
              </a:rPr>
              <a:t>El organismo no ejercía su función principal:</a:t>
            </a:r>
          </a:p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fiscalizar a los agentes del Sistema de Seguro de Salud.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34424" y="5953125"/>
            <a:ext cx="15219152" cy="967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Estamos </a:t>
            </a:r>
            <a:r>
              <a:rPr lang="en-US" sz="27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reordenando el sistema de salud para alcanzar un</a:t>
            </a: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7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mercado más transparente,</a:t>
            </a: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un sistema equilibrado y una gestión eficiente para alcanzar la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794011" y="7382798"/>
            <a:ext cx="12699979" cy="953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Sustentabilidad del Sistema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028700" y="2581987"/>
            <a:ext cx="16230600" cy="1438063"/>
            <a:chOff x="0" y="0"/>
            <a:chExt cx="4274726" cy="37874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274726" cy="378749"/>
            </a:xfrm>
            <a:custGeom>
              <a:avLst/>
              <a:gdLst/>
              <a:ahLst/>
              <a:cxnLst/>
              <a:rect l="l" t="t" r="r" b="b"/>
              <a:pathLst>
                <a:path w="4274726" h="378749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373025"/>
                  </a:lnTo>
                  <a:cubicBezTo>
                    <a:pt x="4274726" y="376186"/>
                    <a:pt x="4272163" y="378749"/>
                    <a:pt x="4269002" y="378749"/>
                  </a:cubicBezTo>
                  <a:lnTo>
                    <a:pt x="5724" y="378749"/>
                  </a:lnTo>
                  <a:cubicBezTo>
                    <a:pt x="2563" y="378749"/>
                    <a:pt x="0" y="376186"/>
                    <a:pt x="0" y="373025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2F5F98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274726" cy="4168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239429" y="2793653"/>
            <a:ext cx="9806589" cy="967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1F1F3"/>
                </a:solidFill>
                <a:latin typeface="Montserrat"/>
                <a:ea typeface="Montserrat"/>
                <a:cs typeface="Montserrat"/>
                <a:sym typeface="Montserrat"/>
              </a:rPr>
              <a:t>Nos encontramos con un </a:t>
            </a:r>
            <a:r>
              <a:rPr lang="en-US" sz="2799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sistema de salud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1F1F3"/>
                </a:solidFill>
                <a:latin typeface="Montserrat"/>
                <a:ea typeface="Montserrat"/>
                <a:cs typeface="Montserrat"/>
                <a:sym typeface="Montserrat"/>
              </a:rPr>
              <a:t>en </a:t>
            </a:r>
            <a:r>
              <a:rPr lang="en-US" sz="2799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decadencia</a:t>
            </a:r>
            <a:r>
              <a:rPr lang="en-US" sz="2799">
                <a:solidFill>
                  <a:srgbClr val="F1F1F3"/>
                </a:solidFill>
                <a:latin typeface="Montserrat"/>
                <a:ea typeface="Montserrat"/>
                <a:cs typeface="Montserrat"/>
                <a:sym typeface="Montserrat"/>
              </a:rPr>
              <a:t> y prácticamente </a:t>
            </a:r>
            <a:r>
              <a:rPr lang="en-US" sz="2799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quebrado.</a:t>
            </a:r>
          </a:p>
        </p:txBody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C61721-D5A7-D313-4B85-E2CAF4AF1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8B7AB52C-4A55-2338-A803-4C3B6856CDCC}"/>
              </a:ext>
            </a:extLst>
          </p:cNvPr>
          <p:cNvGrpSpPr/>
          <p:nvPr/>
        </p:nvGrpSpPr>
        <p:grpSpPr>
          <a:xfrm>
            <a:off x="1229005" y="3987794"/>
            <a:ext cx="216250" cy="225509"/>
            <a:chOff x="0" y="0"/>
            <a:chExt cx="424716" cy="4064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5BF295A-EFB1-0868-7790-D0BDC9F9B76A}"/>
                </a:ext>
              </a:extLst>
            </p:cNvPr>
            <p:cNvSpPr/>
            <p:nvPr/>
          </p:nvSpPr>
          <p:spPr>
            <a:xfrm>
              <a:off x="0" y="0"/>
              <a:ext cx="424716" cy="406400"/>
            </a:xfrm>
            <a:custGeom>
              <a:avLst/>
              <a:gdLst/>
              <a:ahLst/>
              <a:cxnLst/>
              <a:rect l="l" t="t" r="r" b="b"/>
              <a:pathLst>
                <a:path w="424716" h="406400">
                  <a:moveTo>
                    <a:pt x="22151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21516" y="406400"/>
                  </a:lnTo>
                  <a:lnTo>
                    <a:pt x="424716" y="203200"/>
                  </a:lnTo>
                  <a:lnTo>
                    <a:pt x="221516" y="0"/>
                  </a:lnTo>
                  <a:close/>
                </a:path>
              </a:pathLst>
            </a:custGeom>
            <a:solidFill>
              <a:srgbClr val="2C8BB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87153DDF-34D4-6504-FBFC-17FE7502148D}"/>
                </a:ext>
              </a:extLst>
            </p:cNvPr>
            <p:cNvSpPr txBox="1"/>
            <p:nvPr/>
          </p:nvSpPr>
          <p:spPr>
            <a:xfrm>
              <a:off x="0" y="-38100"/>
              <a:ext cx="31041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64B54D19-95D1-6842-6AB0-70C0AF3F77B7}"/>
              </a:ext>
            </a:extLst>
          </p:cNvPr>
          <p:cNvSpPr txBox="1"/>
          <p:nvPr/>
        </p:nvSpPr>
        <p:spPr>
          <a:xfrm>
            <a:off x="1682752" y="3798141"/>
            <a:ext cx="15528256" cy="35448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90"/>
              </a:lnSpc>
            </a:pP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Libertad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elección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para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los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beneficiarios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lang="en-US" sz="2600">
              <a:solidFill>
                <a:srgbClr val="545454"/>
              </a:solidFill>
              <a:latin typeface="Montserrat"/>
              <a:ea typeface="Montserrat"/>
              <a:cs typeface="Montserrat"/>
            </a:endParaRPr>
          </a:p>
          <a:p>
            <a:pPr algn="l">
              <a:lnSpc>
                <a:spcPts val="3990"/>
              </a:lnSpc>
            </a:pP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Ahora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pueden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elegir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libremente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derivar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sus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aportes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 OS y EMP.</a:t>
            </a:r>
            <a:endParaRPr lang="en-US" sz="2600">
              <a:solidFill>
                <a:srgbClr val="545454"/>
              </a:solidFill>
              <a:latin typeface="Montserrat"/>
              <a:ea typeface="Montserrat"/>
              <a:cs typeface="Montserrat"/>
            </a:endParaRPr>
          </a:p>
          <a:p>
            <a:pPr algn="l">
              <a:lnSpc>
                <a:spcPts val="3990"/>
              </a:lnSpc>
            </a:pP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Fin de las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triangulaciones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que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no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agregan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valor,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sólo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costos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lang="en-US" sz="2600">
              <a:solidFill>
                <a:srgbClr val="545454"/>
              </a:solidFill>
              <a:latin typeface="Montserrat"/>
              <a:ea typeface="Montserrat"/>
              <a:cs typeface="Montserrat"/>
            </a:endParaRPr>
          </a:p>
          <a:p>
            <a:pPr algn="l">
              <a:lnSpc>
                <a:spcPts val="3990"/>
              </a:lnSpc>
            </a:pP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Los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beneficiarios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ya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no son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más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cautivos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por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1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año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al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ingresar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endParaRPr lang="en-US" sz="2600" b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  <a:p>
            <a:pPr algn="l">
              <a:lnSpc>
                <a:spcPts val="3990"/>
              </a:lnSpc>
            </a:pP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Fin a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los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controles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precios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cuotas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y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copagos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las EMP.</a:t>
            </a:r>
            <a:endParaRPr lang="en-US" sz="2600" b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  <a:p>
            <a:pPr algn="l">
              <a:lnSpc>
                <a:spcPts val="3990"/>
              </a:lnSpc>
            </a:pP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Dejamos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subsidiar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OSN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que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recibían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fondos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"para no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crecer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",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premiaban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la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ineficiencia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lang="en-US" sz="2600">
              <a:solidFill>
                <a:srgbClr val="545454"/>
              </a:solidFill>
              <a:latin typeface="Montserrat"/>
              <a:ea typeface="Montserrat"/>
              <a:cs typeface="Montserrat"/>
            </a:endParaRPr>
          </a:p>
          <a:p>
            <a:pPr algn="l">
              <a:lnSpc>
                <a:spcPts val="3990"/>
              </a:lnSpc>
            </a:pP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Redujimos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la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estructura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organizativa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la SSS.</a:t>
            </a:r>
            <a:endParaRPr lang="en-US" sz="2600" b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</p:txBody>
      </p:sp>
      <p:grpSp>
        <p:nvGrpSpPr>
          <p:cNvPr id="12" name="Group 12">
            <a:extLst>
              <a:ext uri="{FF2B5EF4-FFF2-40B4-BE49-F238E27FC236}">
                <a16:creationId xmlns:a16="http://schemas.microsoft.com/office/drawing/2014/main" id="{5612F2C8-153D-BF92-049F-CC92A5C0F0CB}"/>
              </a:ext>
            </a:extLst>
          </p:cNvPr>
          <p:cNvGrpSpPr/>
          <p:nvPr/>
        </p:nvGrpSpPr>
        <p:grpSpPr>
          <a:xfrm>
            <a:off x="1229005" y="4939068"/>
            <a:ext cx="216250" cy="225509"/>
            <a:chOff x="0" y="0"/>
            <a:chExt cx="424716" cy="406400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E7F1E166-D424-309D-CE26-9B103322268D}"/>
                </a:ext>
              </a:extLst>
            </p:cNvPr>
            <p:cNvSpPr/>
            <p:nvPr/>
          </p:nvSpPr>
          <p:spPr>
            <a:xfrm>
              <a:off x="0" y="0"/>
              <a:ext cx="424716" cy="406400"/>
            </a:xfrm>
            <a:custGeom>
              <a:avLst/>
              <a:gdLst/>
              <a:ahLst/>
              <a:cxnLst/>
              <a:rect l="l" t="t" r="r" b="b"/>
              <a:pathLst>
                <a:path w="424716" h="406400">
                  <a:moveTo>
                    <a:pt x="22151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21516" y="406400"/>
                  </a:lnTo>
                  <a:lnTo>
                    <a:pt x="424716" y="203200"/>
                  </a:lnTo>
                  <a:lnTo>
                    <a:pt x="221516" y="0"/>
                  </a:lnTo>
                  <a:close/>
                </a:path>
              </a:pathLst>
            </a:custGeom>
            <a:solidFill>
              <a:srgbClr val="2C8BB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C4576881-3103-007D-5BB8-379046A1E49E}"/>
                </a:ext>
              </a:extLst>
            </p:cNvPr>
            <p:cNvSpPr txBox="1"/>
            <p:nvPr/>
          </p:nvSpPr>
          <p:spPr>
            <a:xfrm>
              <a:off x="0" y="-38100"/>
              <a:ext cx="31041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056E3BD3-4BEC-B321-E0F5-8A8640C05C61}"/>
              </a:ext>
            </a:extLst>
          </p:cNvPr>
          <p:cNvGrpSpPr/>
          <p:nvPr/>
        </p:nvGrpSpPr>
        <p:grpSpPr>
          <a:xfrm>
            <a:off x="1229005" y="5450793"/>
            <a:ext cx="216250" cy="225509"/>
            <a:chOff x="0" y="0"/>
            <a:chExt cx="424716" cy="406400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F5CCBA6A-2C33-C460-BB14-681D5A949ABC}"/>
                </a:ext>
              </a:extLst>
            </p:cNvPr>
            <p:cNvSpPr/>
            <p:nvPr/>
          </p:nvSpPr>
          <p:spPr>
            <a:xfrm>
              <a:off x="0" y="0"/>
              <a:ext cx="424716" cy="406400"/>
            </a:xfrm>
            <a:custGeom>
              <a:avLst/>
              <a:gdLst/>
              <a:ahLst/>
              <a:cxnLst/>
              <a:rect l="l" t="t" r="r" b="b"/>
              <a:pathLst>
                <a:path w="424716" h="406400">
                  <a:moveTo>
                    <a:pt x="22151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21516" y="406400"/>
                  </a:lnTo>
                  <a:lnTo>
                    <a:pt x="424716" y="203200"/>
                  </a:lnTo>
                  <a:lnTo>
                    <a:pt x="221516" y="0"/>
                  </a:lnTo>
                  <a:close/>
                </a:path>
              </a:pathLst>
            </a:custGeom>
            <a:solidFill>
              <a:srgbClr val="2C8BB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772D859D-AF2B-CEAE-A43C-A30762B862F1}"/>
                </a:ext>
              </a:extLst>
            </p:cNvPr>
            <p:cNvSpPr txBox="1"/>
            <p:nvPr/>
          </p:nvSpPr>
          <p:spPr>
            <a:xfrm>
              <a:off x="0" y="-38100"/>
              <a:ext cx="31041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1D9F8360-3712-0B33-8458-59B1D05D2378}"/>
              </a:ext>
            </a:extLst>
          </p:cNvPr>
          <p:cNvGrpSpPr/>
          <p:nvPr/>
        </p:nvGrpSpPr>
        <p:grpSpPr>
          <a:xfrm>
            <a:off x="1229005" y="5981103"/>
            <a:ext cx="216250" cy="225509"/>
            <a:chOff x="0" y="0"/>
            <a:chExt cx="424716" cy="406400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CD93C115-2BAD-AF1A-41CC-500F2EF40494}"/>
                </a:ext>
              </a:extLst>
            </p:cNvPr>
            <p:cNvSpPr/>
            <p:nvPr/>
          </p:nvSpPr>
          <p:spPr>
            <a:xfrm>
              <a:off x="0" y="0"/>
              <a:ext cx="424716" cy="406400"/>
            </a:xfrm>
            <a:custGeom>
              <a:avLst/>
              <a:gdLst/>
              <a:ahLst/>
              <a:cxnLst/>
              <a:rect l="l" t="t" r="r" b="b"/>
              <a:pathLst>
                <a:path w="424716" h="406400">
                  <a:moveTo>
                    <a:pt x="22151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21516" y="406400"/>
                  </a:lnTo>
                  <a:lnTo>
                    <a:pt x="424716" y="203200"/>
                  </a:lnTo>
                  <a:lnTo>
                    <a:pt x="221516" y="0"/>
                  </a:lnTo>
                  <a:close/>
                </a:path>
              </a:pathLst>
            </a:custGeom>
            <a:solidFill>
              <a:srgbClr val="2C8BB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A76D61E0-13FE-1835-3678-2CFAE0320A37}"/>
                </a:ext>
              </a:extLst>
            </p:cNvPr>
            <p:cNvSpPr txBox="1"/>
            <p:nvPr/>
          </p:nvSpPr>
          <p:spPr>
            <a:xfrm>
              <a:off x="0" y="-38100"/>
              <a:ext cx="31041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3FEF8DFF-63F9-729A-32E6-7D69CC723A75}"/>
              </a:ext>
            </a:extLst>
          </p:cNvPr>
          <p:cNvGrpSpPr/>
          <p:nvPr/>
        </p:nvGrpSpPr>
        <p:grpSpPr>
          <a:xfrm>
            <a:off x="1229005" y="6469787"/>
            <a:ext cx="216250" cy="225509"/>
            <a:chOff x="0" y="0"/>
            <a:chExt cx="424716" cy="406400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CEDFBE24-F7B0-AF60-A8F3-ABC5E74C264B}"/>
                </a:ext>
              </a:extLst>
            </p:cNvPr>
            <p:cNvSpPr/>
            <p:nvPr/>
          </p:nvSpPr>
          <p:spPr>
            <a:xfrm>
              <a:off x="0" y="0"/>
              <a:ext cx="424716" cy="406400"/>
            </a:xfrm>
            <a:custGeom>
              <a:avLst/>
              <a:gdLst/>
              <a:ahLst/>
              <a:cxnLst/>
              <a:rect l="l" t="t" r="r" b="b"/>
              <a:pathLst>
                <a:path w="424716" h="406400">
                  <a:moveTo>
                    <a:pt x="22151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21516" y="406400"/>
                  </a:lnTo>
                  <a:lnTo>
                    <a:pt x="424716" y="203200"/>
                  </a:lnTo>
                  <a:lnTo>
                    <a:pt x="221516" y="0"/>
                  </a:lnTo>
                  <a:close/>
                </a:path>
              </a:pathLst>
            </a:custGeom>
            <a:solidFill>
              <a:srgbClr val="2C8BB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0934B501-2D86-8B94-656F-F9C2B1DC372F}"/>
                </a:ext>
              </a:extLst>
            </p:cNvPr>
            <p:cNvSpPr txBox="1"/>
            <p:nvPr/>
          </p:nvSpPr>
          <p:spPr>
            <a:xfrm>
              <a:off x="0" y="-38100"/>
              <a:ext cx="31041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A7D6ED35-D57A-ADA1-D1C5-D21284656EC6}"/>
              </a:ext>
            </a:extLst>
          </p:cNvPr>
          <p:cNvGrpSpPr/>
          <p:nvPr/>
        </p:nvGrpSpPr>
        <p:grpSpPr>
          <a:xfrm>
            <a:off x="1028700" y="1818805"/>
            <a:ext cx="16230600" cy="931122"/>
            <a:chOff x="0" y="0"/>
            <a:chExt cx="4274726" cy="245234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9D442E8D-8659-2CC6-0C45-6D1748F79132}"/>
                </a:ext>
              </a:extLst>
            </p:cNvPr>
            <p:cNvSpPr/>
            <p:nvPr/>
          </p:nvSpPr>
          <p:spPr>
            <a:xfrm>
              <a:off x="0" y="0"/>
              <a:ext cx="4274726" cy="245234"/>
            </a:xfrm>
            <a:custGeom>
              <a:avLst/>
              <a:gdLst/>
              <a:ahLst/>
              <a:cxnLst/>
              <a:rect l="l" t="t" r="r" b="b"/>
              <a:pathLst>
                <a:path w="4274726" h="245234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239510"/>
                  </a:lnTo>
                  <a:cubicBezTo>
                    <a:pt x="4274726" y="242671"/>
                    <a:pt x="4272163" y="245234"/>
                    <a:pt x="4269002" y="245234"/>
                  </a:cubicBezTo>
                  <a:lnTo>
                    <a:pt x="5724" y="245234"/>
                  </a:lnTo>
                  <a:cubicBezTo>
                    <a:pt x="2563" y="245234"/>
                    <a:pt x="0" y="242671"/>
                    <a:pt x="0" y="239510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2F5F98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6BDE08CE-F71B-9B30-80A9-788D0B2CB1A3}"/>
                </a:ext>
              </a:extLst>
            </p:cNvPr>
            <p:cNvSpPr txBox="1"/>
            <p:nvPr/>
          </p:nvSpPr>
          <p:spPr>
            <a:xfrm>
              <a:off x="0" y="-38100"/>
              <a:ext cx="4274726" cy="2833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7" name="TextBox 27">
            <a:extLst>
              <a:ext uri="{FF2B5EF4-FFF2-40B4-BE49-F238E27FC236}">
                <a16:creationId xmlns:a16="http://schemas.microsoft.com/office/drawing/2014/main" id="{91A5FB04-76E4-9E52-0CBF-69A465718B15}"/>
              </a:ext>
            </a:extLst>
          </p:cNvPr>
          <p:cNvSpPr txBox="1"/>
          <p:nvPr/>
        </p:nvSpPr>
        <p:spPr>
          <a:xfrm>
            <a:off x="4240705" y="2024650"/>
            <a:ext cx="9806589" cy="47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¿Qué hicimos?</a:t>
            </a:r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D15CA2D4-53D4-C195-07B3-9127283B7F17}"/>
              </a:ext>
            </a:extLst>
          </p:cNvPr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30" name="Freeform 30">
            <a:extLst>
              <a:ext uri="{FF2B5EF4-FFF2-40B4-BE49-F238E27FC236}">
                <a16:creationId xmlns:a16="http://schemas.microsoft.com/office/drawing/2014/main" id="{7BF72F21-1EE4-2900-B87F-79060E758034}"/>
              </a:ext>
            </a:extLst>
          </p:cNvPr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31" name="AutoShape 31">
            <a:extLst>
              <a:ext uri="{FF2B5EF4-FFF2-40B4-BE49-F238E27FC236}">
                <a16:creationId xmlns:a16="http://schemas.microsoft.com/office/drawing/2014/main" id="{28570906-5E63-CAEA-A360-2D0346D28304}"/>
              </a:ext>
            </a:extLst>
          </p:cNvPr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32" name="Freeform 32">
            <a:extLst>
              <a:ext uri="{FF2B5EF4-FFF2-40B4-BE49-F238E27FC236}">
                <a16:creationId xmlns:a16="http://schemas.microsoft.com/office/drawing/2014/main" id="{7600EF3C-2991-9FA3-D228-ACB9D7053120}"/>
              </a:ext>
            </a:extLst>
          </p:cNvPr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grpSp>
        <p:nvGrpSpPr>
          <p:cNvPr id="33" name="Group 33">
            <a:extLst>
              <a:ext uri="{FF2B5EF4-FFF2-40B4-BE49-F238E27FC236}">
                <a16:creationId xmlns:a16="http://schemas.microsoft.com/office/drawing/2014/main" id="{4E7DFB80-520B-72D2-6CA5-B318C8084010}"/>
              </a:ext>
            </a:extLst>
          </p:cNvPr>
          <p:cNvGrpSpPr/>
          <p:nvPr/>
        </p:nvGrpSpPr>
        <p:grpSpPr>
          <a:xfrm>
            <a:off x="1229005" y="7014228"/>
            <a:ext cx="216250" cy="225509"/>
            <a:chOff x="0" y="0"/>
            <a:chExt cx="424716" cy="406400"/>
          </a:xfrm>
        </p:grpSpPr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D8257F4E-5ED6-A859-A91A-03B21CBDF7B9}"/>
                </a:ext>
              </a:extLst>
            </p:cNvPr>
            <p:cNvSpPr/>
            <p:nvPr/>
          </p:nvSpPr>
          <p:spPr>
            <a:xfrm>
              <a:off x="0" y="0"/>
              <a:ext cx="424716" cy="406400"/>
            </a:xfrm>
            <a:custGeom>
              <a:avLst/>
              <a:gdLst/>
              <a:ahLst/>
              <a:cxnLst/>
              <a:rect l="l" t="t" r="r" b="b"/>
              <a:pathLst>
                <a:path w="424716" h="406400">
                  <a:moveTo>
                    <a:pt x="22151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21516" y="406400"/>
                  </a:lnTo>
                  <a:lnTo>
                    <a:pt x="424716" y="203200"/>
                  </a:lnTo>
                  <a:lnTo>
                    <a:pt x="221516" y="0"/>
                  </a:lnTo>
                  <a:close/>
                </a:path>
              </a:pathLst>
            </a:custGeom>
            <a:solidFill>
              <a:srgbClr val="2C8BB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35" name="TextBox 35">
              <a:extLst>
                <a:ext uri="{FF2B5EF4-FFF2-40B4-BE49-F238E27FC236}">
                  <a16:creationId xmlns:a16="http://schemas.microsoft.com/office/drawing/2014/main" id="{2D924127-711F-65E9-B238-5A1843E90340}"/>
                </a:ext>
              </a:extLst>
            </p:cNvPr>
            <p:cNvSpPr txBox="1"/>
            <p:nvPr/>
          </p:nvSpPr>
          <p:spPr>
            <a:xfrm>
              <a:off x="0" y="-38100"/>
              <a:ext cx="31041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07993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028700" y="2700515"/>
            <a:ext cx="16230600" cy="646253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/>
          </a:p>
        </p:txBody>
      </p:sp>
      <p:grpSp>
        <p:nvGrpSpPr>
          <p:cNvPr id="12" name="Group 12"/>
          <p:cNvGrpSpPr/>
          <p:nvPr/>
        </p:nvGrpSpPr>
        <p:grpSpPr>
          <a:xfrm>
            <a:off x="1266176" y="4269995"/>
            <a:ext cx="216250" cy="206924"/>
            <a:chOff x="0" y="0"/>
            <a:chExt cx="424716" cy="406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24716" cy="406400"/>
            </a:xfrm>
            <a:custGeom>
              <a:avLst/>
              <a:gdLst/>
              <a:ahLst/>
              <a:cxnLst/>
              <a:rect l="l" t="t" r="r" b="b"/>
              <a:pathLst>
                <a:path w="424716" h="406400">
                  <a:moveTo>
                    <a:pt x="22151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21516" y="406400"/>
                  </a:lnTo>
                  <a:lnTo>
                    <a:pt x="424716" y="203200"/>
                  </a:lnTo>
                  <a:lnTo>
                    <a:pt x="221516" y="0"/>
                  </a:lnTo>
                  <a:close/>
                </a:path>
              </a:pathLst>
            </a:custGeom>
            <a:solidFill>
              <a:srgbClr val="2C8BB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31041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66176" y="4781719"/>
            <a:ext cx="216250" cy="206924"/>
            <a:chOff x="0" y="0"/>
            <a:chExt cx="424716" cy="4064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24716" cy="406400"/>
            </a:xfrm>
            <a:custGeom>
              <a:avLst/>
              <a:gdLst/>
              <a:ahLst/>
              <a:cxnLst/>
              <a:rect l="l" t="t" r="r" b="b"/>
              <a:pathLst>
                <a:path w="424716" h="406400">
                  <a:moveTo>
                    <a:pt x="22151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21516" y="406400"/>
                  </a:lnTo>
                  <a:lnTo>
                    <a:pt x="424716" y="203200"/>
                  </a:lnTo>
                  <a:lnTo>
                    <a:pt x="221516" y="0"/>
                  </a:lnTo>
                  <a:close/>
                </a:path>
              </a:pathLst>
            </a:custGeom>
            <a:solidFill>
              <a:srgbClr val="2C8BB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31041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66176" y="5293444"/>
            <a:ext cx="216250" cy="206924"/>
            <a:chOff x="0" y="0"/>
            <a:chExt cx="424716" cy="406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24716" cy="406400"/>
            </a:xfrm>
            <a:custGeom>
              <a:avLst/>
              <a:gdLst/>
              <a:ahLst/>
              <a:cxnLst/>
              <a:rect l="l" t="t" r="r" b="b"/>
              <a:pathLst>
                <a:path w="424716" h="406400">
                  <a:moveTo>
                    <a:pt x="22151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21516" y="406400"/>
                  </a:lnTo>
                  <a:lnTo>
                    <a:pt x="424716" y="203200"/>
                  </a:lnTo>
                  <a:lnTo>
                    <a:pt x="221516" y="0"/>
                  </a:lnTo>
                  <a:close/>
                </a:path>
              </a:pathLst>
            </a:custGeom>
            <a:solidFill>
              <a:srgbClr val="2C8BB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1041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28700" y="1818805"/>
            <a:ext cx="16230600" cy="931122"/>
            <a:chOff x="0" y="0"/>
            <a:chExt cx="4274726" cy="24523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274726" cy="245234"/>
            </a:xfrm>
            <a:custGeom>
              <a:avLst/>
              <a:gdLst/>
              <a:ahLst/>
              <a:cxnLst/>
              <a:rect l="l" t="t" r="r" b="b"/>
              <a:pathLst>
                <a:path w="4274726" h="245234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239510"/>
                  </a:lnTo>
                  <a:cubicBezTo>
                    <a:pt x="4274726" y="242671"/>
                    <a:pt x="4272163" y="245234"/>
                    <a:pt x="4269002" y="245234"/>
                  </a:cubicBezTo>
                  <a:lnTo>
                    <a:pt x="5724" y="245234"/>
                  </a:lnTo>
                  <a:cubicBezTo>
                    <a:pt x="2563" y="245234"/>
                    <a:pt x="0" y="242671"/>
                    <a:pt x="0" y="239510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2F5F98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4274726" cy="2833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4240705" y="2024650"/>
            <a:ext cx="9806589" cy="47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¿Qué hicimos?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719923" y="4117670"/>
            <a:ext cx="15569746" cy="40420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Aumentamos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y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aplicamos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las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multas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por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incumplimientos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endParaRPr lang="en-US" sz="2600" b="1" dirty="0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  <a:p>
            <a:pPr algn="l">
              <a:lnSpc>
                <a:spcPts val="3990"/>
              </a:lnSpc>
            </a:pP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Valores de Planes de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Prepagas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: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Ahora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se publican en la web de la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Superintendencia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lang="en-US" sz="2600" dirty="0">
              <a:solidFill>
                <a:srgbClr val="545454"/>
              </a:solidFill>
              <a:latin typeface="Montserrat"/>
              <a:ea typeface="Montserrat"/>
              <a:cs typeface="Montserrat"/>
            </a:endParaRPr>
          </a:p>
          <a:p>
            <a:pPr>
              <a:lnSpc>
                <a:spcPts val="3990"/>
              </a:lnSpc>
            </a:pP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Buenas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Prácticas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: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"/>
              </a:rPr>
              <a:t> 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Guía de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Buenas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Prácticas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para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los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Interventores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Agentes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del Seguro de Salud.</a:t>
            </a:r>
            <a:endParaRPr lang="en-US" sz="2600" dirty="0">
              <a:solidFill>
                <a:srgbClr val="545454"/>
              </a:solidFill>
              <a:latin typeface="Montserrat"/>
              <a:ea typeface="Montserrat"/>
              <a:cs typeface="Montserrat"/>
            </a:endParaRPr>
          </a:p>
          <a:p>
            <a:pPr>
              <a:lnSpc>
                <a:spcPts val="3990"/>
              </a:lnSpc>
            </a:pP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Simplificamos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los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procesos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gestión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denuncias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 para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brindar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 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una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respuesta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más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ágil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y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efectiva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los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usuarios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Esto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significa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una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resolución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reclamos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más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rápida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: Antes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solían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tardar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más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de 2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años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endParaRPr lang="en-US" sz="2600" b="1" dirty="0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  <a:p>
            <a:pPr algn="l">
              <a:lnSpc>
                <a:spcPts val="3990"/>
              </a:lnSpc>
            </a:pPr>
            <a:endParaRPr lang="en-US" sz="2100" b="1" dirty="0">
              <a:solidFill>
                <a:srgbClr val="545454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9" name="Freeform 29"/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30" name="Freeform 30"/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31" name="AutoShape 31"/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32" name="Freeform 32"/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40" name="Freeform 40"/>
          <p:cNvSpPr/>
          <p:nvPr/>
        </p:nvSpPr>
        <p:spPr>
          <a:xfrm>
            <a:off x="1266176" y="6334423"/>
            <a:ext cx="216250" cy="206924"/>
          </a:xfrm>
          <a:custGeom>
            <a:avLst/>
            <a:gdLst/>
            <a:ahLst/>
            <a:cxnLst/>
            <a:rect l="l" t="t" r="r" b="b"/>
            <a:pathLst>
              <a:path w="424716" h="406400">
                <a:moveTo>
                  <a:pt x="221516" y="0"/>
                </a:moveTo>
                <a:lnTo>
                  <a:pt x="0" y="0"/>
                </a:lnTo>
                <a:lnTo>
                  <a:pt x="0" y="406400"/>
                </a:lnTo>
                <a:lnTo>
                  <a:pt x="221516" y="406400"/>
                </a:lnTo>
                <a:lnTo>
                  <a:pt x="424716" y="203200"/>
                </a:lnTo>
                <a:lnTo>
                  <a:pt x="221516" y="0"/>
                </a:lnTo>
                <a:close/>
              </a:path>
            </a:pathLst>
          </a:custGeom>
          <a:solidFill>
            <a:srgbClr val="2C8BBA"/>
          </a:solidFill>
        </p:spPr>
        <p:txBody>
          <a:bodyPr/>
          <a:lstStyle/>
          <a:p>
            <a:endParaRPr lang="es-A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3" name="Freeform 3"/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4" name="AutoShape 4"/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5" name="Freeform 5"/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grpSp>
        <p:nvGrpSpPr>
          <p:cNvPr id="6" name="Group 6"/>
          <p:cNvGrpSpPr/>
          <p:nvPr/>
        </p:nvGrpSpPr>
        <p:grpSpPr>
          <a:xfrm>
            <a:off x="294578" y="3386936"/>
            <a:ext cx="17698843" cy="4383227"/>
            <a:chOff x="0" y="0"/>
            <a:chExt cx="4274726" cy="11544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74726" cy="1154430"/>
            </a:xfrm>
            <a:custGeom>
              <a:avLst/>
              <a:gdLst/>
              <a:ahLst/>
              <a:cxnLst/>
              <a:rect l="l" t="t" r="r" b="b"/>
              <a:pathLst>
                <a:path w="4274726" h="1154430">
                  <a:moveTo>
                    <a:pt x="5247" y="0"/>
                  </a:moveTo>
                  <a:lnTo>
                    <a:pt x="4269479" y="0"/>
                  </a:lnTo>
                  <a:cubicBezTo>
                    <a:pt x="4272377" y="0"/>
                    <a:pt x="4274726" y="2349"/>
                    <a:pt x="4274726" y="5247"/>
                  </a:cubicBezTo>
                  <a:lnTo>
                    <a:pt x="4274726" y="1149183"/>
                  </a:lnTo>
                  <a:cubicBezTo>
                    <a:pt x="4274726" y="1152081"/>
                    <a:pt x="4272377" y="1154430"/>
                    <a:pt x="4269479" y="1154430"/>
                  </a:cubicBezTo>
                  <a:lnTo>
                    <a:pt x="5247" y="1154430"/>
                  </a:lnTo>
                  <a:cubicBezTo>
                    <a:pt x="3855" y="1154430"/>
                    <a:pt x="2521" y="1153877"/>
                    <a:pt x="1537" y="1152893"/>
                  </a:cubicBezTo>
                  <a:cubicBezTo>
                    <a:pt x="553" y="1151909"/>
                    <a:pt x="0" y="1150575"/>
                    <a:pt x="0" y="1149183"/>
                  </a:cubicBezTo>
                  <a:lnTo>
                    <a:pt x="0" y="5247"/>
                  </a:lnTo>
                  <a:cubicBezTo>
                    <a:pt x="0" y="2349"/>
                    <a:pt x="2349" y="0"/>
                    <a:pt x="5247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274726" cy="11925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2698043"/>
            <a:ext cx="16230600" cy="986492"/>
            <a:chOff x="0" y="0"/>
            <a:chExt cx="4274726" cy="25981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74726" cy="259817"/>
            </a:xfrm>
            <a:custGeom>
              <a:avLst/>
              <a:gdLst/>
              <a:ahLst/>
              <a:cxnLst/>
              <a:rect l="l" t="t" r="r" b="b"/>
              <a:pathLst>
                <a:path w="4274726" h="259817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254093"/>
                  </a:lnTo>
                  <a:cubicBezTo>
                    <a:pt x="4274726" y="257254"/>
                    <a:pt x="4272163" y="259817"/>
                    <a:pt x="4269002" y="259817"/>
                  </a:cubicBezTo>
                  <a:lnTo>
                    <a:pt x="5724" y="259817"/>
                  </a:lnTo>
                  <a:cubicBezTo>
                    <a:pt x="2563" y="259817"/>
                    <a:pt x="0" y="257254"/>
                    <a:pt x="0" y="254093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2F5F98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274726" cy="2979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450160" y="2924424"/>
            <a:ext cx="7387679" cy="47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F2F2F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Fondo Solidario de Redistribución (FSR)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266176" y="4299352"/>
            <a:ext cx="216250" cy="206924"/>
            <a:chOff x="0" y="0"/>
            <a:chExt cx="424716" cy="4064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24716" cy="406400"/>
            </a:xfrm>
            <a:custGeom>
              <a:avLst/>
              <a:gdLst/>
              <a:ahLst/>
              <a:cxnLst/>
              <a:rect l="l" t="t" r="r" b="b"/>
              <a:pathLst>
                <a:path w="424716" h="406400">
                  <a:moveTo>
                    <a:pt x="22151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21516" y="406400"/>
                  </a:lnTo>
                  <a:lnTo>
                    <a:pt x="424716" y="203200"/>
                  </a:lnTo>
                  <a:lnTo>
                    <a:pt x="221516" y="0"/>
                  </a:lnTo>
                  <a:close/>
                </a:path>
              </a:pathLst>
            </a:custGeom>
            <a:solidFill>
              <a:srgbClr val="2C8BB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31041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66176" y="5146439"/>
            <a:ext cx="216250" cy="206924"/>
            <a:chOff x="0" y="0"/>
            <a:chExt cx="424716" cy="4064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24716" cy="406400"/>
            </a:xfrm>
            <a:custGeom>
              <a:avLst/>
              <a:gdLst/>
              <a:ahLst/>
              <a:cxnLst/>
              <a:rect l="l" t="t" r="r" b="b"/>
              <a:pathLst>
                <a:path w="424716" h="406400">
                  <a:moveTo>
                    <a:pt x="22151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21516" y="406400"/>
                  </a:lnTo>
                  <a:lnTo>
                    <a:pt x="424716" y="203200"/>
                  </a:lnTo>
                  <a:lnTo>
                    <a:pt x="221516" y="0"/>
                  </a:lnTo>
                  <a:close/>
                </a:path>
              </a:pathLst>
            </a:custGeom>
            <a:solidFill>
              <a:srgbClr val="2C8BB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31041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719923" y="5052734"/>
            <a:ext cx="16230600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Cobertura a las prestaciones de Integración.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266176" y="6735209"/>
            <a:ext cx="216250" cy="206924"/>
            <a:chOff x="0" y="0"/>
            <a:chExt cx="424716" cy="4064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24716" cy="406400"/>
            </a:xfrm>
            <a:custGeom>
              <a:avLst/>
              <a:gdLst/>
              <a:ahLst/>
              <a:cxnLst/>
              <a:rect l="l" t="t" r="r" b="b"/>
              <a:pathLst>
                <a:path w="424716" h="406400">
                  <a:moveTo>
                    <a:pt x="22151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21516" y="406400"/>
                  </a:lnTo>
                  <a:lnTo>
                    <a:pt x="424716" y="203200"/>
                  </a:lnTo>
                  <a:lnTo>
                    <a:pt x="221516" y="0"/>
                  </a:lnTo>
                  <a:close/>
                </a:path>
              </a:pathLst>
            </a:custGeom>
            <a:solidFill>
              <a:srgbClr val="2C8BB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31041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719923" y="6641503"/>
            <a:ext cx="16230600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Atender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los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gastos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operativos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la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Superintendencia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Servicios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Salud,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incluyen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INCUCAI y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programas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propios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238830" y="8169476"/>
            <a:ext cx="13810340" cy="919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19"/>
              </a:lnSpc>
            </a:pPr>
            <a:r>
              <a:rPr lang="en-US" sz="2800" b="1">
                <a:solidFill>
                  <a:srgbClr val="2D8BB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Los ingresos provienen de una proporción (15%) de los aportes de</a:t>
            </a:r>
          </a:p>
          <a:p>
            <a:pPr algn="ctr">
              <a:lnSpc>
                <a:spcPts val="3719"/>
              </a:lnSpc>
            </a:pPr>
            <a:r>
              <a:rPr lang="en-US" sz="2800" b="1">
                <a:solidFill>
                  <a:srgbClr val="2D8BB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trabajadores y empleadores, y del aporte de monotributistas (10%).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719923" y="4261252"/>
            <a:ext cx="16230600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Subsidios automáticos a los beneficiarios.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719923" y="5847118"/>
            <a:ext cx="16230600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Reintegro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para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enfermedades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baja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incidencia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y/o alto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impacto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económico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(SURGE).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266176" y="5940824"/>
            <a:ext cx="216250" cy="206924"/>
            <a:chOff x="0" y="0"/>
            <a:chExt cx="424716" cy="4064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24716" cy="406400"/>
            </a:xfrm>
            <a:custGeom>
              <a:avLst/>
              <a:gdLst/>
              <a:ahLst/>
              <a:cxnLst/>
              <a:rect l="l" t="t" r="r" b="b"/>
              <a:pathLst>
                <a:path w="424716" h="406400">
                  <a:moveTo>
                    <a:pt x="22151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21516" y="406400"/>
                  </a:lnTo>
                  <a:lnTo>
                    <a:pt x="424716" y="203200"/>
                  </a:lnTo>
                  <a:lnTo>
                    <a:pt x="221516" y="0"/>
                  </a:lnTo>
                  <a:close/>
                </a:path>
              </a:pathLst>
            </a:custGeom>
            <a:solidFill>
              <a:srgbClr val="2C8BB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31041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7288E6-B1BC-4019-023B-1132E3186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9900377-D807-9D1B-6B0F-DD0E39F97D3E}"/>
              </a:ext>
            </a:extLst>
          </p:cNvPr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44260B1-FCE4-427C-6D2F-F4EEE92483E5}"/>
              </a:ext>
            </a:extLst>
          </p:cNvPr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56EBFE38-8451-862B-8288-12EEFA73D72A}"/>
              </a:ext>
            </a:extLst>
          </p:cNvPr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F71C32D-7327-DA9F-59B4-82ACCF162AD7}"/>
              </a:ext>
            </a:extLst>
          </p:cNvPr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FB5DFD29-E3A4-66E0-9981-DBF4F5708CEA}"/>
              </a:ext>
            </a:extLst>
          </p:cNvPr>
          <p:cNvGrpSpPr/>
          <p:nvPr/>
        </p:nvGrpSpPr>
        <p:grpSpPr>
          <a:xfrm>
            <a:off x="9144000" y="2667453"/>
            <a:ext cx="9175666" cy="6960232"/>
            <a:chOff x="9144000" y="2843620"/>
            <a:chExt cx="4274726" cy="1187783"/>
          </a:xfrm>
        </p:grpSpPr>
        <p:sp>
          <p:nvSpPr>
            <p:cNvPr id="30" name="Freeform 5">
              <a:extLst>
                <a:ext uri="{FF2B5EF4-FFF2-40B4-BE49-F238E27FC236}">
                  <a16:creationId xmlns:a16="http://schemas.microsoft.com/office/drawing/2014/main" id="{15DBFB7E-BF4B-BDEF-014A-1712289CEC72}"/>
                </a:ext>
              </a:extLst>
            </p:cNvPr>
            <p:cNvSpPr/>
            <p:nvPr/>
          </p:nvSpPr>
          <p:spPr>
            <a:xfrm>
              <a:off x="9144000" y="2881720"/>
              <a:ext cx="4274726" cy="1149683"/>
            </a:xfrm>
            <a:custGeom>
              <a:avLst/>
              <a:gdLst/>
              <a:ahLst/>
              <a:cxnLst/>
              <a:rect l="l" t="t" r="r" b="b"/>
              <a:pathLst>
                <a:path w="4274726" h="1149683">
                  <a:moveTo>
                    <a:pt x="7632" y="0"/>
                  </a:moveTo>
                  <a:lnTo>
                    <a:pt x="4267094" y="0"/>
                  </a:lnTo>
                  <a:cubicBezTo>
                    <a:pt x="4271309" y="0"/>
                    <a:pt x="4274726" y="3417"/>
                    <a:pt x="4274726" y="7632"/>
                  </a:cubicBezTo>
                  <a:lnTo>
                    <a:pt x="4274726" y="1142051"/>
                  </a:lnTo>
                  <a:cubicBezTo>
                    <a:pt x="4274726" y="1146266"/>
                    <a:pt x="4271309" y="1149683"/>
                    <a:pt x="4267094" y="1149683"/>
                  </a:cubicBezTo>
                  <a:lnTo>
                    <a:pt x="7632" y="1149683"/>
                  </a:lnTo>
                  <a:cubicBezTo>
                    <a:pt x="3417" y="1149683"/>
                    <a:pt x="0" y="1146266"/>
                    <a:pt x="0" y="1142051"/>
                  </a:cubicBezTo>
                  <a:lnTo>
                    <a:pt x="0" y="7632"/>
                  </a:lnTo>
                  <a:cubicBezTo>
                    <a:pt x="0" y="3417"/>
                    <a:pt x="3417" y="0"/>
                    <a:pt x="7632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s-AR"/>
            </a:p>
          </p:txBody>
        </p:sp>
        <p:sp>
          <p:nvSpPr>
            <p:cNvPr id="31" name="TextBox 6">
              <a:extLst>
                <a:ext uri="{FF2B5EF4-FFF2-40B4-BE49-F238E27FC236}">
                  <a16:creationId xmlns:a16="http://schemas.microsoft.com/office/drawing/2014/main" id="{E3EB0E21-B135-59C5-B9A7-82B9C3BA965F}"/>
                </a:ext>
              </a:extLst>
            </p:cNvPr>
            <p:cNvSpPr txBox="1"/>
            <p:nvPr/>
          </p:nvSpPr>
          <p:spPr>
            <a:xfrm>
              <a:off x="9144000" y="2843620"/>
              <a:ext cx="4274726" cy="118778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lIns="50800" tIns="50800" rIns="50800" bIns="508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10F9CFE-F8E2-2DD1-8BF9-4D322D681BE9}"/>
              </a:ext>
            </a:extLst>
          </p:cNvPr>
          <p:cNvSpPr txBox="1"/>
          <p:nvPr/>
        </p:nvSpPr>
        <p:spPr>
          <a:xfrm>
            <a:off x="2262269" y="2166597"/>
            <a:ext cx="2218307" cy="3775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50800" tIns="50800" rIns="50800" bIns="5080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359"/>
              </a:lnSpc>
            </a:pPr>
            <a:endParaRPr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49754FB2-5183-A794-988D-AD02B8291B9A}"/>
              </a:ext>
            </a:extLst>
          </p:cNvPr>
          <p:cNvSpPr txBox="1"/>
          <p:nvPr/>
        </p:nvSpPr>
        <p:spPr>
          <a:xfrm>
            <a:off x="2027807" y="9268352"/>
            <a:ext cx="3293756" cy="70674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50800" tIns="50800" rIns="50800" bIns="5080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359"/>
              </a:lnSpc>
            </a:pPr>
            <a:endParaRPr/>
          </a:p>
        </p:txBody>
      </p:sp>
      <p:grpSp>
        <p:nvGrpSpPr>
          <p:cNvPr id="9" name="Group 21">
            <a:extLst>
              <a:ext uri="{FF2B5EF4-FFF2-40B4-BE49-F238E27FC236}">
                <a16:creationId xmlns:a16="http://schemas.microsoft.com/office/drawing/2014/main" id="{62BD3E5E-49B9-9520-0BDF-835334FE02EE}"/>
              </a:ext>
            </a:extLst>
          </p:cNvPr>
          <p:cNvGrpSpPr/>
          <p:nvPr/>
        </p:nvGrpSpPr>
        <p:grpSpPr>
          <a:xfrm>
            <a:off x="9873205" y="6171504"/>
            <a:ext cx="237287" cy="212693"/>
            <a:chOff x="9873205" y="6171504"/>
            <a:chExt cx="495900" cy="444500"/>
          </a:xfrm>
        </p:grpSpPr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92FE1256-179D-9C3D-EFD5-EAECB3EF89B0}"/>
                </a:ext>
              </a:extLst>
            </p:cNvPr>
            <p:cNvSpPr/>
            <p:nvPr/>
          </p:nvSpPr>
          <p:spPr>
            <a:xfrm>
              <a:off x="9873205" y="6209604"/>
              <a:ext cx="495900" cy="406400"/>
            </a:xfrm>
            <a:custGeom>
              <a:avLst/>
              <a:gdLst/>
              <a:ahLst/>
              <a:cxnLst/>
              <a:rect l="l" t="t" r="r" b="b"/>
              <a:pathLst>
                <a:path w="495900" h="406400">
                  <a:moveTo>
                    <a:pt x="0" y="0"/>
                  </a:moveTo>
                  <a:lnTo>
                    <a:pt x="292700" y="0"/>
                  </a:lnTo>
                  <a:lnTo>
                    <a:pt x="495900" y="203200"/>
                  </a:lnTo>
                  <a:lnTo>
                    <a:pt x="2927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8BBA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s-AR"/>
            </a:p>
          </p:txBody>
        </p:sp>
        <p:sp>
          <p:nvSpPr>
            <p:cNvPr id="29" name="TextBox 23">
              <a:extLst>
                <a:ext uri="{FF2B5EF4-FFF2-40B4-BE49-F238E27FC236}">
                  <a16:creationId xmlns:a16="http://schemas.microsoft.com/office/drawing/2014/main" id="{A0B9D12D-294B-8470-8009-5214D24B6F2B}"/>
                </a:ext>
              </a:extLst>
            </p:cNvPr>
            <p:cNvSpPr txBox="1"/>
            <p:nvPr/>
          </p:nvSpPr>
          <p:spPr>
            <a:xfrm>
              <a:off x="10051005" y="6171504"/>
              <a:ext cx="2419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0" name="TextBox 15">
            <a:extLst>
              <a:ext uri="{FF2B5EF4-FFF2-40B4-BE49-F238E27FC236}">
                <a16:creationId xmlns:a16="http://schemas.microsoft.com/office/drawing/2014/main" id="{2F0F0EF4-5D4D-D389-D298-75ADFD98A40D}"/>
              </a:ext>
            </a:extLst>
          </p:cNvPr>
          <p:cNvSpPr txBox="1"/>
          <p:nvPr/>
        </p:nvSpPr>
        <p:spPr>
          <a:xfrm>
            <a:off x="11125538" y="3212279"/>
            <a:ext cx="6438124" cy="23330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600" b="1" err="1">
                <a:solidFill>
                  <a:srgbClr val="545454"/>
                </a:solidFill>
                <a:latin typeface="Montserrat Bold"/>
                <a:ea typeface="Calibri"/>
                <a:cs typeface="Calibri"/>
              </a:rPr>
              <a:t>Gastos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Calibri"/>
                <a:cs typeface="Calibri"/>
              </a:rPr>
              <a:t> SSS</a:t>
            </a:r>
            <a:endParaRPr lang="en-US" sz="2600" b="1">
              <a:latin typeface="Montserrat Bold"/>
            </a:endParaRPr>
          </a:p>
          <a:p>
            <a:pPr>
              <a:lnSpc>
                <a:spcPct val="150000"/>
              </a:lnSpc>
            </a:pPr>
            <a:r>
              <a:rPr lang="en-US" sz="2600" b="1">
                <a:solidFill>
                  <a:srgbClr val="545454"/>
                </a:solidFill>
                <a:latin typeface="Montserrat Bold"/>
                <a:ea typeface="Calibri"/>
                <a:cs typeface="Calibri"/>
              </a:rPr>
              <a:t>S.U.R.G.E/INCUCAI/CAUTELARES</a:t>
            </a:r>
            <a:endParaRPr lang="en-US" sz="2600">
              <a:solidFill>
                <a:srgbClr val="000000"/>
              </a:solidFill>
              <a:latin typeface="Montserrat Bold"/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sz="2600" b="1" err="1">
                <a:solidFill>
                  <a:srgbClr val="545454"/>
                </a:solidFill>
                <a:latin typeface="Montserrat Bold"/>
                <a:ea typeface="Calibri"/>
                <a:cs typeface="Calibri"/>
              </a:rPr>
              <a:t>Subsidios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Calibri"/>
                <a:cs typeface="Calibri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Calibri"/>
                <a:cs typeface="Calibri"/>
              </a:rPr>
              <a:t>Automáticos</a:t>
            </a:r>
            <a:endParaRPr lang="en-US" sz="2600" b="1">
              <a:solidFill>
                <a:srgbClr val="545454"/>
              </a:solidFill>
              <a:latin typeface="Montserrat Bold"/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sz="2600" b="1" err="1">
                <a:solidFill>
                  <a:srgbClr val="545454"/>
                </a:solidFill>
                <a:latin typeface="Montserrat Bold"/>
                <a:ea typeface="Calibri"/>
                <a:cs typeface="Calibri"/>
              </a:rPr>
              <a:t>Integracion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Calibri"/>
                <a:cs typeface="Calibri"/>
              </a:rPr>
              <a:t>/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Calibri"/>
                <a:cs typeface="Calibri"/>
              </a:rPr>
              <a:t>discapacidad</a:t>
            </a:r>
            <a:endParaRPr lang="en-US" sz="2600" b="1">
              <a:solidFill>
                <a:srgbClr val="545454"/>
              </a:solidFill>
              <a:latin typeface="Montserrat Bold"/>
              <a:ea typeface="Calibri"/>
              <a:cs typeface="Calibri"/>
            </a:endParaRP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75C57C8F-12EE-3F18-9777-C81D16E2348D}"/>
              </a:ext>
            </a:extLst>
          </p:cNvPr>
          <p:cNvSpPr txBox="1"/>
          <p:nvPr/>
        </p:nvSpPr>
        <p:spPr>
          <a:xfrm>
            <a:off x="10296251" y="6143146"/>
            <a:ext cx="7647155" cy="32082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520"/>
              </a:lnSpc>
            </a:pPr>
            <a:r>
              <a:rPr lang="en-US" sz="2800" b="1" dirty="0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139.000 </a:t>
            </a:r>
            <a:r>
              <a:rPr lang="en-US" sz="2800" b="1" dirty="0" err="1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Afiliados</a:t>
            </a:r>
            <a:r>
              <a:rPr lang="en-US" sz="2800" b="1" dirty="0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 </a:t>
            </a:r>
            <a:r>
              <a:rPr lang="en-US" sz="2800" dirty="0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con</a:t>
            </a:r>
            <a:r>
              <a:rPr lang="en-US" sz="2800" b="1" dirty="0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 CUD</a:t>
            </a:r>
            <a:r>
              <a:rPr lang="en-US" sz="2800" dirty="0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 </a:t>
            </a:r>
            <a:r>
              <a:rPr lang="en-US" sz="2800" b="1" dirty="0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=0,9% del Padrón total </a:t>
            </a:r>
            <a:endParaRPr lang="es-ES" sz="2800" b="1" dirty="0">
              <a:solidFill>
                <a:srgbClr val="000000"/>
              </a:solidFill>
              <a:latin typeface="Calibri"/>
              <a:ea typeface="+mn-lt"/>
              <a:cs typeface="+mn-lt"/>
            </a:endParaRPr>
          </a:p>
          <a:p>
            <a:pPr>
              <a:lnSpc>
                <a:spcPts val="2520"/>
              </a:lnSpc>
            </a:pPr>
            <a:endParaRPr lang="en-US" dirty="0">
              <a:solidFill>
                <a:srgbClr val="545454"/>
              </a:solidFill>
              <a:latin typeface="Montserrat"/>
              <a:ea typeface="+mn-lt"/>
              <a:cs typeface="+mn-lt"/>
            </a:endParaRPr>
          </a:p>
          <a:p>
            <a:pPr>
              <a:lnSpc>
                <a:spcPts val="2520"/>
              </a:lnSpc>
            </a:pPr>
            <a:r>
              <a:rPr lang="en-US" sz="2800" b="1" dirty="0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Menos del 1%</a:t>
            </a:r>
            <a:r>
              <a:rPr lang="en-US" sz="2800" dirty="0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 consume </a:t>
            </a:r>
            <a:r>
              <a:rPr lang="en-US" sz="2800" dirty="0" err="1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el</a:t>
            </a:r>
            <a:r>
              <a:rPr lang="en-US" sz="2800" dirty="0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 </a:t>
            </a:r>
            <a:r>
              <a:rPr lang="en-US" sz="2800" b="1" dirty="0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9% </a:t>
            </a:r>
            <a:r>
              <a:rPr lang="en-US" sz="2800" dirty="0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de</a:t>
            </a:r>
            <a:r>
              <a:rPr lang="es-ES" sz="2800" dirty="0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 los recursos brutos de la SSS</a:t>
            </a:r>
            <a:endParaRPr lang="es-ES" sz="2800" dirty="0">
              <a:ea typeface="Calibri"/>
              <a:cs typeface="Calibri"/>
            </a:endParaRPr>
          </a:p>
          <a:p>
            <a:pPr>
              <a:lnSpc>
                <a:spcPts val="2520"/>
              </a:lnSpc>
            </a:pPr>
            <a:endParaRPr lang="en-US" sz="2800" dirty="0">
              <a:solidFill>
                <a:srgbClr val="545454"/>
              </a:solidFill>
              <a:latin typeface="Montserrat"/>
              <a:ea typeface="+mn-lt"/>
              <a:cs typeface="+mn-lt"/>
            </a:endParaRPr>
          </a:p>
          <a:p>
            <a:pPr>
              <a:lnSpc>
                <a:spcPts val="2520"/>
              </a:lnSpc>
            </a:pPr>
            <a:r>
              <a:rPr lang="en-US" sz="2600" dirty="0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El </a:t>
            </a:r>
            <a:r>
              <a:rPr lang="en-US" sz="2600" b="1" dirty="0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5,4%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 </a:t>
            </a:r>
            <a:r>
              <a:rPr lang="en-US" sz="2600" b="1" dirty="0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de la </a:t>
            </a:r>
            <a:r>
              <a:rPr lang="en-US" sz="2600" b="1" dirty="0" err="1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recaudación</a:t>
            </a:r>
            <a:r>
              <a:rPr lang="en-US" sz="2600" b="1" dirty="0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 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total del Sistema</a:t>
            </a:r>
            <a:endParaRPr lang="en-US" sz="2600" b="1" dirty="0">
              <a:solidFill>
                <a:srgbClr val="545454"/>
              </a:solidFill>
              <a:latin typeface="Montserrat"/>
              <a:ea typeface="+mn-lt"/>
              <a:cs typeface="+mn-lt"/>
            </a:endParaRPr>
          </a:p>
          <a:p>
            <a:pPr>
              <a:lnSpc>
                <a:spcPts val="2520"/>
              </a:lnSpc>
            </a:pPr>
            <a:r>
              <a:rPr lang="en-US" sz="2600" dirty="0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de la SS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va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 a </a:t>
            </a:r>
            <a:r>
              <a:rPr lang="en-US" sz="2600" b="1" dirty="0" err="1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educación</a:t>
            </a:r>
            <a:r>
              <a:rPr lang="en-US" sz="2600" b="1" dirty="0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 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y </a:t>
            </a:r>
            <a:r>
              <a:rPr lang="en-US" sz="2600" b="1" dirty="0" err="1">
                <a:solidFill>
                  <a:srgbClr val="545454"/>
                </a:solidFill>
                <a:latin typeface="Montserrat"/>
                <a:ea typeface="+mn-lt"/>
                <a:cs typeface="+mn-lt"/>
              </a:rPr>
              <a:t>transporte</a:t>
            </a:r>
            <a:endParaRPr lang="en-US" sz="2600" b="1" dirty="0">
              <a:solidFill>
                <a:srgbClr val="545454"/>
              </a:solidFill>
              <a:latin typeface="Montserrat"/>
              <a:ea typeface="+mn-lt"/>
              <a:cs typeface="+mn-lt"/>
            </a:endParaRPr>
          </a:p>
          <a:p>
            <a:pPr>
              <a:lnSpc>
                <a:spcPts val="2520"/>
              </a:lnSpc>
            </a:pPr>
            <a:endParaRPr lang="en-US" sz="2600" b="1" dirty="0">
              <a:solidFill>
                <a:srgbClr val="545454"/>
              </a:solidFill>
              <a:latin typeface="Montserrat"/>
              <a:ea typeface="+mn-lt"/>
              <a:cs typeface="+mn-lt"/>
            </a:endParaRPr>
          </a:p>
          <a:p>
            <a:pPr>
              <a:lnSpc>
                <a:spcPts val="2520"/>
              </a:lnSpc>
            </a:pPr>
            <a:r>
              <a:rPr lang="en-US" sz="2600" b="1" dirty="0">
                <a:latin typeface="Montserrat"/>
              </a:rPr>
              <a:t> 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8140FD09-E208-49E2-30E6-D64C0AEAC676}"/>
              </a:ext>
            </a:extLst>
          </p:cNvPr>
          <p:cNvSpPr/>
          <p:nvPr/>
        </p:nvSpPr>
        <p:spPr>
          <a:xfrm>
            <a:off x="10572286" y="3502021"/>
            <a:ext cx="269875" cy="20637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9B472F7D-FBE6-08B2-43AD-44EEC2F9056A}"/>
              </a:ext>
            </a:extLst>
          </p:cNvPr>
          <p:cNvSpPr/>
          <p:nvPr/>
        </p:nvSpPr>
        <p:spPr>
          <a:xfrm>
            <a:off x="10572286" y="4036257"/>
            <a:ext cx="269875" cy="20637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7A1A0A1C-4034-2C21-F16F-DDD3AC84497E}"/>
              </a:ext>
            </a:extLst>
          </p:cNvPr>
          <p:cNvSpPr/>
          <p:nvPr/>
        </p:nvSpPr>
        <p:spPr>
          <a:xfrm>
            <a:off x="10572291" y="4661771"/>
            <a:ext cx="269875" cy="206375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grpSp>
        <p:nvGrpSpPr>
          <p:cNvPr id="15" name="Group 21">
            <a:extLst>
              <a:ext uri="{FF2B5EF4-FFF2-40B4-BE49-F238E27FC236}">
                <a16:creationId xmlns:a16="http://schemas.microsoft.com/office/drawing/2014/main" id="{5355FEC4-01E5-CED8-AB16-FF71AA519443}"/>
              </a:ext>
            </a:extLst>
          </p:cNvPr>
          <p:cNvGrpSpPr/>
          <p:nvPr/>
        </p:nvGrpSpPr>
        <p:grpSpPr>
          <a:xfrm>
            <a:off x="9851435" y="7129066"/>
            <a:ext cx="237287" cy="212693"/>
            <a:chOff x="9851435" y="7129066"/>
            <a:chExt cx="495900" cy="444500"/>
          </a:xfrm>
        </p:grpSpPr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0955BD4A-43D7-EAF3-53FE-78084B96F829}"/>
                </a:ext>
              </a:extLst>
            </p:cNvPr>
            <p:cNvSpPr/>
            <p:nvPr/>
          </p:nvSpPr>
          <p:spPr>
            <a:xfrm>
              <a:off x="9851435" y="7167166"/>
              <a:ext cx="495900" cy="406400"/>
            </a:xfrm>
            <a:custGeom>
              <a:avLst/>
              <a:gdLst/>
              <a:ahLst/>
              <a:cxnLst/>
              <a:rect l="l" t="t" r="r" b="b"/>
              <a:pathLst>
                <a:path w="495900" h="406400">
                  <a:moveTo>
                    <a:pt x="0" y="0"/>
                  </a:moveTo>
                  <a:lnTo>
                    <a:pt x="292700" y="0"/>
                  </a:lnTo>
                  <a:lnTo>
                    <a:pt x="495900" y="203200"/>
                  </a:lnTo>
                  <a:lnTo>
                    <a:pt x="2927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8BBA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s-AR"/>
            </a:p>
          </p:txBody>
        </p:sp>
        <p:sp>
          <p:nvSpPr>
            <p:cNvPr id="27" name="TextBox 23">
              <a:extLst>
                <a:ext uri="{FF2B5EF4-FFF2-40B4-BE49-F238E27FC236}">
                  <a16:creationId xmlns:a16="http://schemas.microsoft.com/office/drawing/2014/main" id="{436801E7-DB2D-63B0-AC72-779BA18C843C}"/>
                </a:ext>
              </a:extLst>
            </p:cNvPr>
            <p:cNvSpPr txBox="1"/>
            <p:nvPr/>
          </p:nvSpPr>
          <p:spPr>
            <a:xfrm>
              <a:off x="10029235" y="7129066"/>
              <a:ext cx="2419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6" name="Group 21">
            <a:extLst>
              <a:ext uri="{FF2B5EF4-FFF2-40B4-BE49-F238E27FC236}">
                <a16:creationId xmlns:a16="http://schemas.microsoft.com/office/drawing/2014/main" id="{DB9C5FC9-6206-C6F1-20A0-79D4E72F8126}"/>
              </a:ext>
            </a:extLst>
          </p:cNvPr>
          <p:cNvGrpSpPr/>
          <p:nvPr/>
        </p:nvGrpSpPr>
        <p:grpSpPr>
          <a:xfrm>
            <a:off x="9855944" y="8064481"/>
            <a:ext cx="237287" cy="212693"/>
            <a:chOff x="9855944" y="8064481"/>
            <a:chExt cx="495900" cy="444500"/>
          </a:xfrm>
        </p:grpSpPr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79F7798B-9B47-B048-1353-730C05D43C5B}"/>
                </a:ext>
              </a:extLst>
            </p:cNvPr>
            <p:cNvSpPr/>
            <p:nvPr/>
          </p:nvSpPr>
          <p:spPr>
            <a:xfrm>
              <a:off x="9855944" y="8102581"/>
              <a:ext cx="495900" cy="406400"/>
            </a:xfrm>
            <a:custGeom>
              <a:avLst/>
              <a:gdLst/>
              <a:ahLst/>
              <a:cxnLst/>
              <a:rect l="l" t="t" r="r" b="b"/>
              <a:pathLst>
                <a:path w="495900" h="406400">
                  <a:moveTo>
                    <a:pt x="0" y="0"/>
                  </a:moveTo>
                  <a:lnTo>
                    <a:pt x="292700" y="0"/>
                  </a:lnTo>
                  <a:lnTo>
                    <a:pt x="495900" y="203200"/>
                  </a:lnTo>
                  <a:lnTo>
                    <a:pt x="2927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8BBA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s-AR"/>
            </a:p>
          </p:txBody>
        </p:sp>
        <p:sp>
          <p:nvSpPr>
            <p:cNvPr id="25" name="TextBox 23">
              <a:extLst>
                <a:ext uri="{FF2B5EF4-FFF2-40B4-BE49-F238E27FC236}">
                  <a16:creationId xmlns:a16="http://schemas.microsoft.com/office/drawing/2014/main" id="{BAA6978D-C5C2-AA8D-0C5D-D69B7F285681}"/>
                </a:ext>
              </a:extLst>
            </p:cNvPr>
            <p:cNvSpPr txBox="1"/>
            <p:nvPr/>
          </p:nvSpPr>
          <p:spPr>
            <a:xfrm>
              <a:off x="10033744" y="8064481"/>
              <a:ext cx="2419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aphicFrame>
        <p:nvGraphicFramePr>
          <p:cNvPr id="17" name="Chart 1" title="Gráfico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4058677"/>
              </p:ext>
            </p:extLst>
          </p:nvPr>
        </p:nvGraphicFramePr>
        <p:xfrm>
          <a:off x="844003" y="3212731"/>
          <a:ext cx="6490320" cy="6904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95D7366B-F3C8-9493-C6BC-8FC4D5C216D8}"/>
              </a:ext>
            </a:extLst>
          </p:cNvPr>
          <p:cNvSpPr/>
          <p:nvPr/>
        </p:nvSpPr>
        <p:spPr>
          <a:xfrm rot="5400000">
            <a:off x="10614921" y="5174721"/>
            <a:ext cx="206375" cy="291655"/>
          </a:xfrm>
          <a:prstGeom prst="roundRect">
            <a:avLst>
              <a:gd name="adj" fmla="val 0"/>
            </a:avLst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19" name="CuadroTexto 12">
            <a:extLst>
              <a:ext uri="{FF2B5EF4-FFF2-40B4-BE49-F238E27FC236}">
                <a16:creationId xmlns:a16="http://schemas.microsoft.com/office/drawing/2014/main" id="{9EC65E1C-32D3-EF4E-C2E5-92B2AADAAF60}"/>
              </a:ext>
            </a:extLst>
          </p:cNvPr>
          <p:cNvSpPr txBox="1"/>
          <p:nvPr/>
        </p:nvSpPr>
        <p:spPr>
          <a:xfrm>
            <a:off x="6367348" y="8946971"/>
            <a:ext cx="2204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600" b="1">
                <a:solidFill>
                  <a:srgbClr val="FFC000"/>
                </a:solidFill>
              </a:rPr>
              <a:t>60,98 %</a:t>
            </a:r>
            <a:endParaRPr lang="es-AR" sz="3600" b="1">
              <a:solidFill>
                <a:srgbClr val="FFC000"/>
              </a:solidFill>
            </a:endParaRPr>
          </a:p>
        </p:txBody>
      </p:sp>
      <p:sp>
        <p:nvSpPr>
          <p:cNvPr id="20" name="CuadroTexto 15">
            <a:extLst>
              <a:ext uri="{FF2B5EF4-FFF2-40B4-BE49-F238E27FC236}">
                <a16:creationId xmlns:a16="http://schemas.microsoft.com/office/drawing/2014/main" id="{FA25BE0A-FD11-A878-6681-8322CD8F0CCF}"/>
              </a:ext>
            </a:extLst>
          </p:cNvPr>
          <p:cNvSpPr txBox="1"/>
          <p:nvPr/>
        </p:nvSpPr>
        <p:spPr>
          <a:xfrm>
            <a:off x="392008" y="3561312"/>
            <a:ext cx="2033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600" b="1">
                <a:solidFill>
                  <a:schemeClr val="accent3"/>
                </a:solidFill>
              </a:rPr>
              <a:t>33,56 %</a:t>
            </a:r>
            <a:endParaRPr lang="es-AR" sz="3600" b="1">
              <a:solidFill>
                <a:schemeClr val="accent3"/>
              </a:solidFill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7DF8636-2AD0-A56E-8F6B-D1568F3E3293}"/>
              </a:ext>
            </a:extLst>
          </p:cNvPr>
          <p:cNvSpPr txBox="1"/>
          <p:nvPr/>
        </p:nvSpPr>
        <p:spPr>
          <a:xfrm>
            <a:off x="3459193" y="2732342"/>
            <a:ext cx="2037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600" b="1">
                <a:solidFill>
                  <a:schemeClr val="tx2">
                    <a:lumMod val="40000"/>
                    <a:lumOff val="60000"/>
                  </a:schemeClr>
                </a:solidFill>
              </a:rPr>
              <a:t>3,13 %</a:t>
            </a:r>
            <a:endParaRPr lang="es-AR" sz="3600" b="1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21E8B96-0B23-9819-DD26-96A6A6E8F6EC}"/>
              </a:ext>
            </a:extLst>
          </p:cNvPr>
          <p:cNvSpPr txBox="1"/>
          <p:nvPr/>
        </p:nvSpPr>
        <p:spPr>
          <a:xfrm>
            <a:off x="5090110" y="3008425"/>
            <a:ext cx="1505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600" b="1">
                <a:solidFill>
                  <a:srgbClr val="FF0000"/>
                </a:solidFill>
              </a:rPr>
              <a:t>2,32%</a:t>
            </a:r>
            <a:endParaRPr lang="es-AR" sz="3600" b="1">
              <a:solidFill>
                <a:srgbClr val="FF0000"/>
              </a:solidFill>
            </a:endParaRPr>
          </a:p>
        </p:txBody>
      </p:sp>
      <p:grpSp>
        <p:nvGrpSpPr>
          <p:cNvPr id="35" name="Group 9">
            <a:extLst>
              <a:ext uri="{FF2B5EF4-FFF2-40B4-BE49-F238E27FC236}">
                <a16:creationId xmlns:a16="http://schemas.microsoft.com/office/drawing/2014/main" id="{C176FD1D-5D4C-FE10-37C2-74BF01C2B27A}"/>
              </a:ext>
            </a:extLst>
          </p:cNvPr>
          <p:cNvGrpSpPr/>
          <p:nvPr/>
        </p:nvGrpSpPr>
        <p:grpSpPr>
          <a:xfrm>
            <a:off x="1028700" y="1438260"/>
            <a:ext cx="16230600" cy="1131153"/>
            <a:chOff x="0" y="-38100"/>
            <a:chExt cx="4274726" cy="297917"/>
          </a:xfrm>
        </p:grpSpPr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7AA67E9F-AE83-0F55-373F-693CEB541791}"/>
                </a:ext>
              </a:extLst>
            </p:cNvPr>
            <p:cNvSpPr/>
            <p:nvPr/>
          </p:nvSpPr>
          <p:spPr>
            <a:xfrm>
              <a:off x="0" y="0"/>
              <a:ext cx="4274726" cy="259817"/>
            </a:xfrm>
            <a:custGeom>
              <a:avLst/>
              <a:gdLst/>
              <a:ahLst/>
              <a:cxnLst/>
              <a:rect l="l" t="t" r="r" b="b"/>
              <a:pathLst>
                <a:path w="4274726" h="259817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254093"/>
                  </a:lnTo>
                  <a:cubicBezTo>
                    <a:pt x="4274726" y="257254"/>
                    <a:pt x="4272163" y="259817"/>
                    <a:pt x="4269002" y="259817"/>
                  </a:cubicBezTo>
                  <a:lnTo>
                    <a:pt x="5724" y="259817"/>
                  </a:lnTo>
                  <a:cubicBezTo>
                    <a:pt x="2563" y="259817"/>
                    <a:pt x="0" y="257254"/>
                    <a:pt x="0" y="254093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2F5F98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34" name="TextBox 11">
              <a:extLst>
                <a:ext uri="{FF2B5EF4-FFF2-40B4-BE49-F238E27FC236}">
                  <a16:creationId xmlns:a16="http://schemas.microsoft.com/office/drawing/2014/main" id="{C380E24B-AC20-B594-8A4F-B27D02276B16}"/>
                </a:ext>
              </a:extLst>
            </p:cNvPr>
            <p:cNvSpPr txBox="1"/>
            <p:nvPr/>
          </p:nvSpPr>
          <p:spPr>
            <a:xfrm>
              <a:off x="0" y="-38100"/>
              <a:ext cx="4274726" cy="2979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37" name="TextBox 12">
            <a:extLst>
              <a:ext uri="{FF2B5EF4-FFF2-40B4-BE49-F238E27FC236}">
                <a16:creationId xmlns:a16="http://schemas.microsoft.com/office/drawing/2014/main" id="{F5A88ABE-099B-35A6-57D0-832275F6BF8F}"/>
              </a:ext>
            </a:extLst>
          </p:cNvPr>
          <p:cNvSpPr txBox="1"/>
          <p:nvPr/>
        </p:nvSpPr>
        <p:spPr>
          <a:xfrm>
            <a:off x="3907575" y="1809302"/>
            <a:ext cx="9339142" cy="4669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50" b="1">
                <a:solidFill>
                  <a:srgbClr val="F2F2F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Fondo </a:t>
            </a:r>
            <a:r>
              <a:rPr lang="en-US" sz="2750" b="1" err="1">
                <a:solidFill>
                  <a:srgbClr val="F2F2F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Solidario</a:t>
            </a:r>
            <a:r>
              <a:rPr lang="en-US" sz="2750" b="1">
                <a:solidFill>
                  <a:srgbClr val="F2F2F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</a:t>
            </a:r>
            <a:r>
              <a:rPr lang="en-US" sz="2750" b="1" err="1">
                <a:solidFill>
                  <a:srgbClr val="F2F2F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Redistribución</a:t>
            </a:r>
            <a:r>
              <a:rPr lang="en-US" sz="2750" b="1">
                <a:solidFill>
                  <a:srgbClr val="F2F2F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(FSR) </a:t>
            </a:r>
            <a:r>
              <a:rPr lang="en-US" sz="2750" b="1" err="1">
                <a:solidFill>
                  <a:srgbClr val="F2F2F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año</a:t>
            </a:r>
            <a:r>
              <a:rPr lang="en-US" sz="2750" b="1">
                <a:solidFill>
                  <a:srgbClr val="F2F2F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2024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5938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4860877"/>
            <a:ext cx="16230600" cy="1425661"/>
            <a:chOff x="0" y="0"/>
            <a:chExt cx="4274726" cy="3754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375483"/>
            </a:xfrm>
            <a:custGeom>
              <a:avLst/>
              <a:gdLst/>
              <a:ahLst/>
              <a:cxnLst/>
              <a:rect l="l" t="t" r="r" b="b"/>
              <a:pathLst>
                <a:path w="4274726" h="375483">
                  <a:moveTo>
                    <a:pt x="3816" y="0"/>
                  </a:moveTo>
                  <a:lnTo>
                    <a:pt x="4270910" y="0"/>
                  </a:lnTo>
                  <a:cubicBezTo>
                    <a:pt x="4271922" y="0"/>
                    <a:pt x="4272893" y="402"/>
                    <a:pt x="4273608" y="1118"/>
                  </a:cubicBezTo>
                  <a:cubicBezTo>
                    <a:pt x="4274324" y="1833"/>
                    <a:pt x="4274726" y="2804"/>
                    <a:pt x="4274726" y="3816"/>
                  </a:cubicBezTo>
                  <a:lnTo>
                    <a:pt x="4274726" y="371667"/>
                  </a:lnTo>
                  <a:cubicBezTo>
                    <a:pt x="4274726" y="372679"/>
                    <a:pt x="4274324" y="373649"/>
                    <a:pt x="4273608" y="374365"/>
                  </a:cubicBezTo>
                  <a:cubicBezTo>
                    <a:pt x="4272893" y="375081"/>
                    <a:pt x="4271922" y="375483"/>
                    <a:pt x="4270910" y="375483"/>
                  </a:cubicBezTo>
                  <a:lnTo>
                    <a:pt x="3816" y="375483"/>
                  </a:lnTo>
                  <a:cubicBezTo>
                    <a:pt x="2804" y="375483"/>
                    <a:pt x="1833" y="375081"/>
                    <a:pt x="1118" y="374365"/>
                  </a:cubicBezTo>
                  <a:cubicBezTo>
                    <a:pt x="402" y="373649"/>
                    <a:pt x="0" y="372679"/>
                    <a:pt x="0" y="371667"/>
                  </a:cubicBezTo>
                  <a:lnTo>
                    <a:pt x="0" y="3816"/>
                  </a:lnTo>
                  <a:cubicBezTo>
                    <a:pt x="0" y="2804"/>
                    <a:pt x="402" y="1833"/>
                    <a:pt x="1118" y="1118"/>
                  </a:cubicBezTo>
                  <a:cubicBezTo>
                    <a:pt x="1833" y="402"/>
                    <a:pt x="2804" y="0"/>
                    <a:pt x="3816" y="0"/>
                  </a:cubicBezTo>
                  <a:close/>
                </a:path>
              </a:pathLst>
            </a:custGeom>
            <a:solidFill>
              <a:srgbClr val="2D8BB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413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4000462"/>
            <a:ext cx="16230600" cy="1325976"/>
            <a:chOff x="0" y="0"/>
            <a:chExt cx="4274726" cy="3492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74726" cy="349228"/>
            </a:xfrm>
            <a:custGeom>
              <a:avLst/>
              <a:gdLst/>
              <a:ahLst/>
              <a:cxnLst/>
              <a:rect l="l" t="t" r="r" b="b"/>
              <a:pathLst>
                <a:path w="4274726" h="349228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343504"/>
                  </a:lnTo>
                  <a:cubicBezTo>
                    <a:pt x="4274726" y="346666"/>
                    <a:pt x="4272163" y="349228"/>
                    <a:pt x="4269002" y="349228"/>
                  </a:cubicBezTo>
                  <a:lnTo>
                    <a:pt x="5724" y="349228"/>
                  </a:lnTo>
                  <a:cubicBezTo>
                    <a:pt x="2563" y="349228"/>
                    <a:pt x="0" y="346666"/>
                    <a:pt x="0" y="343504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2F5F98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274726" cy="3873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479737" y="5466446"/>
            <a:ext cx="13328526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+ innovación + eficiencia</a:t>
            </a:r>
            <a:r>
              <a:rPr lang="en-US" sz="36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= SISTEMA SUSTENTABLE</a:t>
            </a:r>
          </a:p>
        </p:txBody>
      </p:sp>
      <p:sp>
        <p:nvSpPr>
          <p:cNvPr id="9" name="Freeform 9"/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0" name="Freeform 10"/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1" name="AutoShape 11"/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12" name="Freeform 12"/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grpSp>
        <p:nvGrpSpPr>
          <p:cNvPr id="13" name="Group 13"/>
          <p:cNvGrpSpPr/>
          <p:nvPr/>
        </p:nvGrpSpPr>
        <p:grpSpPr>
          <a:xfrm>
            <a:off x="1028700" y="4784677"/>
            <a:ext cx="16230600" cy="599230"/>
            <a:chOff x="0" y="0"/>
            <a:chExt cx="4274726" cy="15782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274726" cy="157822"/>
            </a:xfrm>
            <a:custGeom>
              <a:avLst/>
              <a:gdLst/>
              <a:ahLst/>
              <a:cxnLst/>
              <a:rect l="l" t="t" r="r" b="b"/>
              <a:pathLst>
                <a:path w="4274726" h="157822">
                  <a:moveTo>
                    <a:pt x="0" y="0"/>
                  </a:moveTo>
                  <a:lnTo>
                    <a:pt x="4274726" y="0"/>
                  </a:lnTo>
                  <a:lnTo>
                    <a:pt x="4274726" y="157822"/>
                  </a:lnTo>
                  <a:lnTo>
                    <a:pt x="0" y="157822"/>
                  </a:lnTo>
                  <a:close/>
                </a:path>
              </a:pathLst>
            </a:custGeom>
            <a:solidFill>
              <a:srgbClr val="2F5F98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274726" cy="1959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4067221" y="4424411"/>
            <a:ext cx="10153558" cy="4764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3200" b="1">
                <a:solidFill>
                  <a:srgbClr val="F2F2F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Hacia un </a:t>
            </a:r>
            <a:r>
              <a:rPr lang="en-US" sz="3200" b="1" err="1">
                <a:solidFill>
                  <a:srgbClr val="F2F2F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sistema</a:t>
            </a:r>
            <a:r>
              <a:rPr lang="en-US" sz="3200" b="1">
                <a:solidFill>
                  <a:srgbClr val="F2F2F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200" b="1" err="1">
                <a:solidFill>
                  <a:srgbClr val="F2F2F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sustentable</a:t>
            </a:r>
            <a:endParaRPr lang="en-US" sz="3200" b="1" err="1">
              <a:solidFill>
                <a:srgbClr val="F2F2F2"/>
              </a:solidFill>
              <a:latin typeface="Montserrat Bold"/>
              <a:ea typeface="Montserrat Bold"/>
              <a:cs typeface="Montserrat 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89" y="2875841"/>
            <a:ext cx="18302869" cy="6677500"/>
            <a:chOff x="0" y="0"/>
            <a:chExt cx="4274726" cy="14331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1433172"/>
            </a:xfrm>
            <a:custGeom>
              <a:avLst/>
              <a:gdLst/>
              <a:ahLst/>
              <a:cxnLst/>
              <a:rect l="l" t="t" r="r" b="b"/>
              <a:pathLst>
                <a:path w="4274726" h="1433172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1427448"/>
                  </a:lnTo>
                  <a:cubicBezTo>
                    <a:pt x="4274726" y="1430609"/>
                    <a:pt x="4272163" y="1433172"/>
                    <a:pt x="4269002" y="1433172"/>
                  </a:cubicBezTo>
                  <a:lnTo>
                    <a:pt x="5724" y="1433172"/>
                  </a:lnTo>
                  <a:cubicBezTo>
                    <a:pt x="2563" y="1433172"/>
                    <a:pt x="0" y="1430609"/>
                    <a:pt x="0" y="1427448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14712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2199805"/>
            <a:ext cx="16230600" cy="931122"/>
            <a:chOff x="0" y="0"/>
            <a:chExt cx="4274726" cy="24523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74726" cy="245234"/>
            </a:xfrm>
            <a:custGeom>
              <a:avLst/>
              <a:gdLst/>
              <a:ahLst/>
              <a:cxnLst/>
              <a:rect l="l" t="t" r="r" b="b"/>
              <a:pathLst>
                <a:path w="4274726" h="245234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239510"/>
                  </a:lnTo>
                  <a:cubicBezTo>
                    <a:pt x="4274726" y="242671"/>
                    <a:pt x="4272163" y="245234"/>
                    <a:pt x="4269002" y="245234"/>
                  </a:cubicBezTo>
                  <a:lnTo>
                    <a:pt x="5724" y="245234"/>
                  </a:lnTo>
                  <a:cubicBezTo>
                    <a:pt x="2563" y="245234"/>
                    <a:pt x="0" y="242671"/>
                    <a:pt x="0" y="239510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2F5F98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274726" cy="2833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13277" y="3583383"/>
            <a:ext cx="10640177" cy="731500"/>
            <a:chOff x="0" y="0"/>
            <a:chExt cx="2802351" cy="1926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802351" cy="192658"/>
            </a:xfrm>
            <a:custGeom>
              <a:avLst/>
              <a:gdLst/>
              <a:ahLst/>
              <a:cxnLst/>
              <a:rect l="l" t="t" r="r" b="b"/>
              <a:pathLst>
                <a:path w="2802351" h="192658">
                  <a:moveTo>
                    <a:pt x="14552" y="0"/>
                  </a:moveTo>
                  <a:lnTo>
                    <a:pt x="2787799" y="0"/>
                  </a:lnTo>
                  <a:cubicBezTo>
                    <a:pt x="2795836" y="0"/>
                    <a:pt x="2802351" y="6515"/>
                    <a:pt x="2802351" y="14552"/>
                  </a:cubicBezTo>
                  <a:lnTo>
                    <a:pt x="2802351" y="178106"/>
                  </a:lnTo>
                  <a:cubicBezTo>
                    <a:pt x="2802351" y="186143"/>
                    <a:pt x="2795836" y="192658"/>
                    <a:pt x="2787799" y="192658"/>
                  </a:cubicBezTo>
                  <a:lnTo>
                    <a:pt x="14552" y="192658"/>
                  </a:lnTo>
                  <a:cubicBezTo>
                    <a:pt x="6515" y="192658"/>
                    <a:pt x="0" y="186143"/>
                    <a:pt x="0" y="178106"/>
                  </a:cubicBezTo>
                  <a:lnTo>
                    <a:pt x="0" y="14552"/>
                  </a:lnTo>
                  <a:cubicBezTo>
                    <a:pt x="0" y="6515"/>
                    <a:pt x="6515" y="0"/>
                    <a:pt x="14552" y="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802351" cy="2307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522296" y="3454776"/>
            <a:ext cx="1012808" cy="1012808"/>
          </a:xfrm>
          <a:custGeom>
            <a:avLst/>
            <a:gdLst/>
            <a:ahLst/>
            <a:cxnLst/>
            <a:rect l="l" t="t" r="r" b="b"/>
            <a:pathLst>
              <a:path w="1012808" h="1012808">
                <a:moveTo>
                  <a:pt x="0" y="0"/>
                </a:moveTo>
                <a:lnTo>
                  <a:pt x="1012808" y="0"/>
                </a:lnTo>
                <a:lnTo>
                  <a:pt x="1012808" y="1012808"/>
                </a:lnTo>
                <a:lnTo>
                  <a:pt x="0" y="10128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2" name="TextBox 12"/>
          <p:cNvSpPr txBox="1"/>
          <p:nvPr/>
        </p:nvSpPr>
        <p:spPr>
          <a:xfrm>
            <a:off x="4240705" y="2405650"/>
            <a:ext cx="9806589" cy="47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¿Qué hicimos?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58996" y="3683198"/>
            <a:ext cx="11774233" cy="5152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15"/>
              </a:lnSpc>
            </a:pPr>
            <a:r>
              <a:rPr lang="en-US" sz="2600" b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Mayor </a:t>
            </a:r>
            <a:r>
              <a:rPr lang="en-US" sz="2600" b="1" err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transparencia</a:t>
            </a:r>
            <a:r>
              <a:rPr lang="en-US" sz="2600" b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y </a:t>
            </a:r>
            <a:r>
              <a:rPr lang="en-US" sz="2600" b="1" err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eficiencia</a:t>
            </a:r>
            <a:r>
              <a:rPr lang="en-US" sz="2600" b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operativa</a:t>
            </a:r>
            <a:r>
              <a:rPr lang="en-US" sz="2600" b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   </a:t>
            </a:r>
            <a:r>
              <a:rPr lang="en-US" sz="2600">
                <a:solidFill>
                  <a:srgbClr val="2F5F98"/>
                </a:solidFill>
                <a:latin typeface="Montserrat"/>
                <a:ea typeface="Montserrat"/>
                <a:cs typeface="Montserrat"/>
                <a:sym typeface="Montserrat"/>
              </a:rPr>
              <a:t>PROMESA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27768" y="4764880"/>
            <a:ext cx="15813994" cy="12003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Ante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el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evidente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aumento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la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judicialización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los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reclamos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los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usuarios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del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sistema</a:t>
            </a:r>
            <a:endParaRPr lang="en-US" sz="2600" err="1">
              <a:solidFill>
                <a:srgbClr val="545454"/>
              </a:solidFill>
              <a:latin typeface="Montserrat"/>
              <a:ea typeface="Montserrat"/>
              <a:cs typeface="Montserrat"/>
            </a:endParaRPr>
          </a:p>
          <a:p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de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salud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registrado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los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últimos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años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 Bold"/>
              </a:rPr>
              <a:t>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 Bold"/>
              </a:rPr>
              <a:t>c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"/>
                <a:cs typeface="Montserrat"/>
                <a:sym typeface="Montserrat Bold"/>
              </a:rPr>
              <a:t>reamos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PROMESA junto al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Ministerio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Justicia.</a:t>
            </a:r>
            <a:endParaRPr lang="en-US" sz="2600">
              <a:solidFill>
                <a:srgbClr val="545454"/>
              </a:solidFill>
              <a:latin typeface="Montserrat"/>
              <a:ea typeface="Montserrat Bold"/>
              <a:cs typeface="Montserrat Bold"/>
            </a:endParaRPr>
          </a:p>
          <a:p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El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Procedimiento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Mediación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Prejudicial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Materia de Salud le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ofrece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a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los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ciudadanos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  <a:endParaRPr lang="en-US" sz="2600">
              <a:solidFill>
                <a:srgbClr val="54545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502109" y="6276070"/>
            <a:ext cx="15657767" cy="2775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15"/>
              </a:lnSpc>
            </a:pPr>
            <a:r>
              <a:rPr lang="en-US" sz="155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Una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alternativa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para la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resolución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los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conflictos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salud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endParaRPr lang="en-US" sz="2600" b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  <a:p>
            <a:pPr algn="l">
              <a:lnSpc>
                <a:spcPts val="2415"/>
              </a:lnSpc>
            </a:pPr>
            <a:endParaRPr lang="en-US" sz="2600" b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  <a:p>
            <a:pPr algn="l">
              <a:lnSpc>
                <a:spcPts val="2415"/>
              </a:lnSpc>
            </a:pP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Propicia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el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acercamiento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entre las partes.</a:t>
            </a:r>
            <a:endParaRPr lang="en-US" sz="2600" b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  <a:p>
            <a:pPr algn="l">
              <a:lnSpc>
                <a:spcPts val="2415"/>
              </a:lnSpc>
            </a:pPr>
            <a:endParaRPr lang="en-US" sz="2600" b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  <a:p>
            <a:pPr algn="l">
              <a:lnSpc>
                <a:spcPts val="2415"/>
              </a:lnSpc>
            </a:pP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Permite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lograr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una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solución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ágil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y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efectiva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sin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necesidad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ir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juicio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endParaRPr lang="en-US" sz="2600" b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  <a:p>
            <a:pPr algn="l">
              <a:lnSpc>
                <a:spcPts val="2415"/>
              </a:lnSpc>
            </a:pPr>
            <a:endParaRPr lang="en-US" sz="2600" b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  <a:p>
            <a:pPr algn="l">
              <a:lnSpc>
                <a:spcPts val="2415"/>
              </a:lnSpc>
            </a:pP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Busca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descongestionar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el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sistema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judicial.</a:t>
            </a:r>
            <a:endParaRPr lang="en-US" sz="2600" b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  <a:p>
            <a:pPr algn="l">
              <a:lnSpc>
                <a:spcPts val="2415"/>
              </a:lnSpc>
            </a:pPr>
            <a:endParaRPr lang="en-US" sz="2600" b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  <a:p>
            <a:pPr algn="l">
              <a:lnSpc>
                <a:spcPts val="2415"/>
              </a:lnSpc>
            </a:pP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Garantiza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los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ciudadanos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un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acceso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más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eficiente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las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prestaciones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médicas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endParaRPr lang="en-US" sz="2600" b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1104685" y="6375519"/>
            <a:ext cx="227995" cy="194462"/>
            <a:chOff x="0" y="0"/>
            <a:chExt cx="495900" cy="4064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95900" cy="406400"/>
            </a:xfrm>
            <a:custGeom>
              <a:avLst/>
              <a:gdLst/>
              <a:ahLst/>
              <a:cxnLst/>
              <a:rect l="l" t="t" r="r" b="b"/>
              <a:pathLst>
                <a:path w="495900" h="406400">
                  <a:moveTo>
                    <a:pt x="0" y="0"/>
                  </a:moveTo>
                  <a:lnTo>
                    <a:pt x="292700" y="0"/>
                  </a:lnTo>
                  <a:lnTo>
                    <a:pt x="495900" y="203200"/>
                  </a:lnTo>
                  <a:lnTo>
                    <a:pt x="2927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8BB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77800" y="-38100"/>
              <a:ext cx="2419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04685" y="6970031"/>
            <a:ext cx="227995" cy="194462"/>
            <a:chOff x="0" y="0"/>
            <a:chExt cx="495900" cy="4064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95900" cy="406400"/>
            </a:xfrm>
            <a:custGeom>
              <a:avLst/>
              <a:gdLst/>
              <a:ahLst/>
              <a:cxnLst/>
              <a:rect l="l" t="t" r="r" b="b"/>
              <a:pathLst>
                <a:path w="495900" h="406400">
                  <a:moveTo>
                    <a:pt x="0" y="0"/>
                  </a:moveTo>
                  <a:lnTo>
                    <a:pt x="292700" y="0"/>
                  </a:lnTo>
                  <a:lnTo>
                    <a:pt x="495900" y="203200"/>
                  </a:lnTo>
                  <a:lnTo>
                    <a:pt x="2927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8BB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77800" y="-38100"/>
              <a:ext cx="2419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04685" y="7564543"/>
            <a:ext cx="227995" cy="194462"/>
            <a:chOff x="0" y="0"/>
            <a:chExt cx="495900" cy="4064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95900" cy="406400"/>
            </a:xfrm>
            <a:custGeom>
              <a:avLst/>
              <a:gdLst/>
              <a:ahLst/>
              <a:cxnLst/>
              <a:rect l="l" t="t" r="r" b="b"/>
              <a:pathLst>
                <a:path w="495900" h="406400">
                  <a:moveTo>
                    <a:pt x="0" y="0"/>
                  </a:moveTo>
                  <a:lnTo>
                    <a:pt x="292700" y="0"/>
                  </a:lnTo>
                  <a:lnTo>
                    <a:pt x="495900" y="203200"/>
                  </a:lnTo>
                  <a:lnTo>
                    <a:pt x="2927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8BB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7800" y="-38100"/>
              <a:ext cx="2419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104685" y="8197155"/>
            <a:ext cx="227995" cy="194462"/>
            <a:chOff x="0" y="0"/>
            <a:chExt cx="495900" cy="4064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95900" cy="406400"/>
            </a:xfrm>
            <a:custGeom>
              <a:avLst/>
              <a:gdLst/>
              <a:ahLst/>
              <a:cxnLst/>
              <a:rect l="l" t="t" r="r" b="b"/>
              <a:pathLst>
                <a:path w="495900" h="406400">
                  <a:moveTo>
                    <a:pt x="0" y="0"/>
                  </a:moveTo>
                  <a:lnTo>
                    <a:pt x="292700" y="0"/>
                  </a:lnTo>
                  <a:lnTo>
                    <a:pt x="495900" y="203200"/>
                  </a:lnTo>
                  <a:lnTo>
                    <a:pt x="2927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8BB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77800" y="-38100"/>
              <a:ext cx="2419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104685" y="8810717"/>
            <a:ext cx="227995" cy="194462"/>
            <a:chOff x="0" y="0"/>
            <a:chExt cx="495900" cy="4064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495900" cy="406400"/>
            </a:xfrm>
            <a:custGeom>
              <a:avLst/>
              <a:gdLst/>
              <a:ahLst/>
              <a:cxnLst/>
              <a:rect l="l" t="t" r="r" b="b"/>
              <a:pathLst>
                <a:path w="495900" h="406400">
                  <a:moveTo>
                    <a:pt x="0" y="0"/>
                  </a:moveTo>
                  <a:lnTo>
                    <a:pt x="292700" y="0"/>
                  </a:lnTo>
                  <a:lnTo>
                    <a:pt x="495900" y="203200"/>
                  </a:lnTo>
                  <a:lnTo>
                    <a:pt x="2927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8BB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77800" y="-38100"/>
              <a:ext cx="2419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34" name="AutoShape 34"/>
          <p:cNvSpPr/>
          <p:nvPr/>
        </p:nvSpPr>
        <p:spPr>
          <a:xfrm flipH="1">
            <a:off x="9373137" y="3704212"/>
            <a:ext cx="0" cy="507963"/>
          </a:xfrm>
          <a:prstGeom prst="line">
            <a:avLst/>
          </a:prstGeom>
          <a:ln w="38100" cap="flat">
            <a:solidFill>
              <a:srgbClr val="E7BA6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35" name="Freeform 35"/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36" name="Freeform 36"/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37" name="AutoShape 37"/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38" name="Freeform 38"/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7596-5114-2D5D-AA23-36569FC92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B6C7ADE-3C6C-0B88-DC7B-50293EAC9F67}"/>
              </a:ext>
            </a:extLst>
          </p:cNvPr>
          <p:cNvGrpSpPr/>
          <p:nvPr/>
        </p:nvGrpSpPr>
        <p:grpSpPr>
          <a:xfrm>
            <a:off x="6095" y="2519334"/>
            <a:ext cx="18279517" cy="7770749"/>
            <a:chOff x="0" y="0"/>
            <a:chExt cx="4274726" cy="143317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5F8B8BF-F51D-BA87-E39F-72E9C5DE3AB2}"/>
                </a:ext>
              </a:extLst>
            </p:cNvPr>
            <p:cNvSpPr/>
            <p:nvPr/>
          </p:nvSpPr>
          <p:spPr>
            <a:xfrm>
              <a:off x="0" y="0"/>
              <a:ext cx="4274726" cy="1433172"/>
            </a:xfrm>
            <a:custGeom>
              <a:avLst/>
              <a:gdLst/>
              <a:ahLst/>
              <a:cxnLst/>
              <a:rect l="l" t="t" r="r" b="b"/>
              <a:pathLst>
                <a:path w="4274726" h="1433172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1427448"/>
                  </a:lnTo>
                  <a:cubicBezTo>
                    <a:pt x="4274726" y="1430609"/>
                    <a:pt x="4272163" y="1433172"/>
                    <a:pt x="4269002" y="1433172"/>
                  </a:cubicBezTo>
                  <a:lnTo>
                    <a:pt x="5724" y="1433172"/>
                  </a:lnTo>
                  <a:cubicBezTo>
                    <a:pt x="2563" y="1433172"/>
                    <a:pt x="0" y="1430609"/>
                    <a:pt x="0" y="1427448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72C882D-DEE0-16A9-CBD8-0E90166FC198}"/>
                </a:ext>
              </a:extLst>
            </p:cNvPr>
            <p:cNvSpPr txBox="1"/>
            <p:nvPr/>
          </p:nvSpPr>
          <p:spPr>
            <a:xfrm>
              <a:off x="0" y="-38100"/>
              <a:ext cx="4274726" cy="14712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6C4A20B4-2278-42B4-13BA-F6D355247B58}"/>
              </a:ext>
            </a:extLst>
          </p:cNvPr>
          <p:cNvGrpSpPr/>
          <p:nvPr/>
        </p:nvGrpSpPr>
        <p:grpSpPr>
          <a:xfrm>
            <a:off x="1028700" y="1768673"/>
            <a:ext cx="16230600" cy="931122"/>
            <a:chOff x="0" y="0"/>
            <a:chExt cx="4274726" cy="245234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5A4D78C-6B00-5284-D469-95A7B2EACE7F}"/>
                </a:ext>
              </a:extLst>
            </p:cNvPr>
            <p:cNvSpPr/>
            <p:nvPr/>
          </p:nvSpPr>
          <p:spPr>
            <a:xfrm>
              <a:off x="0" y="0"/>
              <a:ext cx="4274726" cy="245234"/>
            </a:xfrm>
            <a:custGeom>
              <a:avLst/>
              <a:gdLst/>
              <a:ahLst/>
              <a:cxnLst/>
              <a:rect l="l" t="t" r="r" b="b"/>
              <a:pathLst>
                <a:path w="4274726" h="245234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239510"/>
                  </a:lnTo>
                  <a:cubicBezTo>
                    <a:pt x="4274726" y="242671"/>
                    <a:pt x="4272163" y="245234"/>
                    <a:pt x="4269002" y="245234"/>
                  </a:cubicBezTo>
                  <a:lnTo>
                    <a:pt x="5724" y="245234"/>
                  </a:lnTo>
                  <a:cubicBezTo>
                    <a:pt x="2563" y="245234"/>
                    <a:pt x="0" y="242671"/>
                    <a:pt x="0" y="239510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2F5F98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51177B56-9F8E-AECA-22F0-50346E875193}"/>
                </a:ext>
              </a:extLst>
            </p:cNvPr>
            <p:cNvSpPr txBox="1"/>
            <p:nvPr/>
          </p:nvSpPr>
          <p:spPr>
            <a:xfrm>
              <a:off x="0" y="-38100"/>
              <a:ext cx="4274726" cy="2833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0E52ECF4-A363-9F68-BB07-A1F9741FEC65}"/>
              </a:ext>
            </a:extLst>
          </p:cNvPr>
          <p:cNvGrpSpPr/>
          <p:nvPr/>
        </p:nvGrpSpPr>
        <p:grpSpPr>
          <a:xfrm>
            <a:off x="913277" y="2640909"/>
            <a:ext cx="10640177" cy="731500"/>
            <a:chOff x="0" y="0"/>
            <a:chExt cx="2802351" cy="192658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9DA3FCB2-6CFE-49FD-6BE1-9E3E4C0C7FE3}"/>
                </a:ext>
              </a:extLst>
            </p:cNvPr>
            <p:cNvSpPr/>
            <p:nvPr/>
          </p:nvSpPr>
          <p:spPr>
            <a:xfrm>
              <a:off x="0" y="0"/>
              <a:ext cx="2802351" cy="192658"/>
            </a:xfrm>
            <a:custGeom>
              <a:avLst/>
              <a:gdLst/>
              <a:ahLst/>
              <a:cxnLst/>
              <a:rect l="l" t="t" r="r" b="b"/>
              <a:pathLst>
                <a:path w="2802351" h="192658">
                  <a:moveTo>
                    <a:pt x="14552" y="0"/>
                  </a:moveTo>
                  <a:lnTo>
                    <a:pt x="2787799" y="0"/>
                  </a:lnTo>
                  <a:cubicBezTo>
                    <a:pt x="2795836" y="0"/>
                    <a:pt x="2802351" y="6515"/>
                    <a:pt x="2802351" y="14552"/>
                  </a:cubicBezTo>
                  <a:lnTo>
                    <a:pt x="2802351" y="178106"/>
                  </a:lnTo>
                  <a:cubicBezTo>
                    <a:pt x="2802351" y="186143"/>
                    <a:pt x="2795836" y="192658"/>
                    <a:pt x="2787799" y="192658"/>
                  </a:cubicBezTo>
                  <a:lnTo>
                    <a:pt x="14552" y="192658"/>
                  </a:lnTo>
                  <a:cubicBezTo>
                    <a:pt x="6515" y="192658"/>
                    <a:pt x="0" y="186143"/>
                    <a:pt x="0" y="178106"/>
                  </a:cubicBezTo>
                  <a:lnTo>
                    <a:pt x="0" y="14552"/>
                  </a:lnTo>
                  <a:cubicBezTo>
                    <a:pt x="0" y="6515"/>
                    <a:pt x="6515" y="0"/>
                    <a:pt x="14552" y="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F821E330-FDA9-4AE6-AE46-733146D6320E}"/>
                </a:ext>
              </a:extLst>
            </p:cNvPr>
            <p:cNvSpPr txBox="1"/>
            <p:nvPr/>
          </p:nvSpPr>
          <p:spPr>
            <a:xfrm>
              <a:off x="0" y="-38100"/>
              <a:ext cx="2802351" cy="2307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2F9C5B54-7807-44DE-EC78-44D608DB040A}"/>
              </a:ext>
            </a:extLst>
          </p:cNvPr>
          <p:cNvSpPr/>
          <p:nvPr/>
        </p:nvSpPr>
        <p:spPr>
          <a:xfrm>
            <a:off x="522296" y="2512302"/>
            <a:ext cx="1012808" cy="1012808"/>
          </a:xfrm>
          <a:custGeom>
            <a:avLst/>
            <a:gdLst/>
            <a:ahLst/>
            <a:cxnLst/>
            <a:rect l="l" t="t" r="r" b="b"/>
            <a:pathLst>
              <a:path w="1012808" h="1012808">
                <a:moveTo>
                  <a:pt x="0" y="0"/>
                </a:moveTo>
                <a:lnTo>
                  <a:pt x="1012808" y="0"/>
                </a:lnTo>
                <a:lnTo>
                  <a:pt x="1012808" y="1012808"/>
                </a:lnTo>
                <a:lnTo>
                  <a:pt x="0" y="10128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81A695EA-D460-8B07-523D-DEDB48D5C950}"/>
              </a:ext>
            </a:extLst>
          </p:cNvPr>
          <p:cNvSpPr txBox="1"/>
          <p:nvPr/>
        </p:nvSpPr>
        <p:spPr>
          <a:xfrm>
            <a:off x="4240705" y="1974518"/>
            <a:ext cx="9806589" cy="47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¿Qué hicimos?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E487D8CF-3369-A7A5-4A7D-AB8958918949}"/>
              </a:ext>
            </a:extLst>
          </p:cNvPr>
          <p:cNvSpPr txBox="1"/>
          <p:nvPr/>
        </p:nvSpPr>
        <p:spPr>
          <a:xfrm>
            <a:off x="1858996" y="2740724"/>
            <a:ext cx="11774233" cy="5152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15"/>
              </a:lnSpc>
            </a:pPr>
            <a:r>
              <a:rPr lang="en-US" sz="2600" b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Mayor </a:t>
            </a:r>
            <a:r>
              <a:rPr lang="en-US" sz="2600" b="1" err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transparencia</a:t>
            </a:r>
            <a:r>
              <a:rPr lang="en-US" sz="2600" b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y </a:t>
            </a:r>
            <a:r>
              <a:rPr lang="en-US" sz="2600" b="1" err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eficiencia</a:t>
            </a:r>
            <a:r>
              <a:rPr lang="en-US" sz="2600" b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operativa</a:t>
            </a:r>
            <a:r>
              <a:rPr lang="en-US" sz="2600" b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   </a:t>
            </a:r>
            <a:r>
              <a:rPr lang="en-US" sz="2600">
                <a:solidFill>
                  <a:srgbClr val="2F5F98"/>
                </a:solidFill>
                <a:latin typeface="Montserrat"/>
                <a:ea typeface="Montserrat Bold"/>
                <a:cs typeface="Montserrat Bold"/>
                <a:sym typeface="Montserrat"/>
              </a:rPr>
              <a:t>SIGMAC</a:t>
            </a:r>
            <a:endParaRPr lang="en-US" sz="2600">
              <a:solidFill>
                <a:srgbClr val="2F5F9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46765414-7E86-87FF-AA68-6F21F89084D9}"/>
              </a:ext>
            </a:extLst>
          </p:cNvPr>
          <p:cNvSpPr txBox="1"/>
          <p:nvPr/>
        </p:nvSpPr>
        <p:spPr>
          <a:xfrm>
            <a:off x="917404" y="4745306"/>
            <a:ext cx="17263653" cy="400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600" b="1" dirty="0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 Bold"/>
              </a:rPr>
              <a:t>Leading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"/>
              </a:rPr>
              <a:t> Case - 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"/>
              </a:rPr>
              <a:t>Hemofilia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"/>
              </a:rPr>
              <a:t> A 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"/>
              </a:rPr>
              <a:t>severa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"/>
              </a:rPr>
              <a:t> – 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"/>
              </a:rPr>
              <a:t>Tratamiento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"/>
              </a:rPr>
              <a:t> 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"/>
              </a:rPr>
              <a:t>profilactico-Principales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"/>
              </a:rPr>
              <a:t> 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"/>
              </a:rPr>
              <a:t>resultados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"/>
              </a:rPr>
              <a:t> 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 Bold"/>
              </a:rPr>
              <a:t>al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"/>
              </a:rPr>
              <a:t> 30/09/2025:</a:t>
            </a:r>
            <a:endParaRPr lang="en-US" sz="2600" b="1" dirty="0">
              <a:solidFill>
                <a:srgbClr val="545454"/>
              </a:solidFill>
              <a:latin typeface="Montserrat Bold"/>
              <a:ea typeface="Calibri"/>
              <a:cs typeface="Calibri"/>
            </a:endParaRPr>
          </a:p>
        </p:txBody>
      </p:sp>
      <p:sp>
        <p:nvSpPr>
          <p:cNvPr id="34" name="AutoShape 34">
            <a:extLst>
              <a:ext uri="{FF2B5EF4-FFF2-40B4-BE49-F238E27FC236}">
                <a16:creationId xmlns:a16="http://schemas.microsoft.com/office/drawing/2014/main" id="{B115BCA9-ADE7-6CE1-0F5D-15FD657AF350}"/>
              </a:ext>
            </a:extLst>
          </p:cNvPr>
          <p:cNvSpPr/>
          <p:nvPr/>
        </p:nvSpPr>
        <p:spPr>
          <a:xfrm flipH="1">
            <a:off x="9373137" y="2761738"/>
            <a:ext cx="0" cy="507963"/>
          </a:xfrm>
          <a:prstGeom prst="line">
            <a:avLst/>
          </a:prstGeom>
          <a:ln w="38100" cap="flat">
            <a:solidFill>
              <a:srgbClr val="E7BA6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35" name="Freeform 35">
            <a:extLst>
              <a:ext uri="{FF2B5EF4-FFF2-40B4-BE49-F238E27FC236}">
                <a16:creationId xmlns:a16="http://schemas.microsoft.com/office/drawing/2014/main" id="{7F97378D-644A-B10F-38B6-2531EB6E8421}"/>
              </a:ext>
            </a:extLst>
          </p:cNvPr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36" name="Freeform 36">
            <a:extLst>
              <a:ext uri="{FF2B5EF4-FFF2-40B4-BE49-F238E27FC236}">
                <a16:creationId xmlns:a16="http://schemas.microsoft.com/office/drawing/2014/main" id="{63688538-1E4C-99BE-B279-71C7BB1C804F}"/>
              </a:ext>
            </a:extLst>
          </p:cNvPr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37" name="AutoShape 37">
            <a:extLst>
              <a:ext uri="{FF2B5EF4-FFF2-40B4-BE49-F238E27FC236}">
                <a16:creationId xmlns:a16="http://schemas.microsoft.com/office/drawing/2014/main" id="{F7F88913-4C57-66FB-8503-35005B0D8446}"/>
              </a:ext>
            </a:extLst>
          </p:cNvPr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38" name="Freeform 38">
            <a:extLst>
              <a:ext uri="{FF2B5EF4-FFF2-40B4-BE49-F238E27FC236}">
                <a16:creationId xmlns:a16="http://schemas.microsoft.com/office/drawing/2014/main" id="{85A404B7-02BC-7222-73F1-82ECD32268F4}"/>
              </a:ext>
            </a:extLst>
          </p:cNvPr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4D783225-1A89-1638-0071-E88AB045CA2A}"/>
              </a:ext>
            </a:extLst>
          </p:cNvPr>
          <p:cNvSpPr txBox="1"/>
          <p:nvPr/>
        </p:nvSpPr>
        <p:spPr>
          <a:xfrm>
            <a:off x="913491" y="3730035"/>
            <a:ext cx="16297214" cy="800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 Bold"/>
              </a:rPr>
              <a:t>Optimizamos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"/>
              </a:rPr>
              <a:t> 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 Bold"/>
              </a:rPr>
              <a:t>la 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 Bold"/>
              </a:rPr>
              <a:t>gestión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 Bold"/>
              </a:rPr>
              <a:t> 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"/>
              </a:rPr>
              <a:t>de 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"/>
              </a:rPr>
              <a:t>medicamentos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"/>
              </a:rPr>
              <a:t> de alto 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"/>
              </a:rPr>
              <a:t>costo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"/>
              </a:rPr>
              <a:t> 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 Bold"/>
              </a:rPr>
              <a:t>al 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 Bold"/>
              </a:rPr>
              <a:t>crear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 Bold"/>
              </a:rPr>
              <a:t> SIGMAC:  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 Bold"/>
              </a:rPr>
              <a:t>Solución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 Bold"/>
              </a:rPr>
              <a:t> Integral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"/>
              </a:rPr>
              <a:t> 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 Bold"/>
              </a:rPr>
              <a:t>de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"/>
              </a:rPr>
              <a:t> 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"/>
              </a:rPr>
              <a:t>Gestión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"/>
              </a:rPr>
              <a:t> de </a:t>
            </a:r>
            <a:r>
              <a:rPr lang="en-US" sz="2600" b="1" dirty="0" err="1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"/>
              </a:rPr>
              <a:t>Medicamentos</a:t>
            </a:r>
            <a:r>
              <a:rPr lang="en-US" sz="2600" b="1" dirty="0">
                <a:solidFill>
                  <a:srgbClr val="545454"/>
                </a:solidFill>
                <a:latin typeface="Montserrat Bold"/>
                <a:ea typeface="+mn-lt"/>
                <a:cs typeface="+mn-lt"/>
                <a:sym typeface="Montserrat"/>
              </a:rPr>
              <a:t> de Alto Costo.</a:t>
            </a:r>
            <a:endParaRPr lang="es-MX" sz="2600" dirty="0">
              <a:ea typeface="Calibri"/>
              <a:cs typeface="Calibri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0C54F1F5-4118-5CC4-C4CF-A7535FAF8C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3277" y="5360468"/>
            <a:ext cx="16794860" cy="459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950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C14C55-BF99-27F8-FF4E-B39C4A684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699BC3D-3B76-5533-0AFF-02EC66F831E1}"/>
              </a:ext>
            </a:extLst>
          </p:cNvPr>
          <p:cNvGrpSpPr/>
          <p:nvPr/>
        </p:nvGrpSpPr>
        <p:grpSpPr>
          <a:xfrm>
            <a:off x="-2789" y="2875841"/>
            <a:ext cx="18302869" cy="6677500"/>
            <a:chOff x="0" y="0"/>
            <a:chExt cx="4274726" cy="143317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3326B64-531A-32EB-4AEF-D7FF4368F419}"/>
                </a:ext>
              </a:extLst>
            </p:cNvPr>
            <p:cNvSpPr/>
            <p:nvPr/>
          </p:nvSpPr>
          <p:spPr>
            <a:xfrm>
              <a:off x="0" y="0"/>
              <a:ext cx="4274726" cy="1433172"/>
            </a:xfrm>
            <a:custGeom>
              <a:avLst/>
              <a:gdLst/>
              <a:ahLst/>
              <a:cxnLst/>
              <a:rect l="l" t="t" r="r" b="b"/>
              <a:pathLst>
                <a:path w="4274726" h="1433172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1427448"/>
                  </a:lnTo>
                  <a:cubicBezTo>
                    <a:pt x="4274726" y="1430609"/>
                    <a:pt x="4272163" y="1433172"/>
                    <a:pt x="4269002" y="1433172"/>
                  </a:cubicBezTo>
                  <a:lnTo>
                    <a:pt x="5724" y="1433172"/>
                  </a:lnTo>
                  <a:cubicBezTo>
                    <a:pt x="2563" y="1433172"/>
                    <a:pt x="0" y="1430609"/>
                    <a:pt x="0" y="1427448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4E4456D-0D3E-51B9-0DEB-07C78DCC7E04}"/>
                </a:ext>
              </a:extLst>
            </p:cNvPr>
            <p:cNvSpPr txBox="1"/>
            <p:nvPr/>
          </p:nvSpPr>
          <p:spPr>
            <a:xfrm>
              <a:off x="0" y="-38100"/>
              <a:ext cx="4274726" cy="14712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1218321B-2B40-9FEE-B7DC-5BBE3E0F250B}"/>
              </a:ext>
            </a:extLst>
          </p:cNvPr>
          <p:cNvGrpSpPr/>
          <p:nvPr/>
        </p:nvGrpSpPr>
        <p:grpSpPr>
          <a:xfrm>
            <a:off x="1028700" y="2199805"/>
            <a:ext cx="16230600" cy="931122"/>
            <a:chOff x="0" y="0"/>
            <a:chExt cx="4274726" cy="245234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1186D6D-9DE8-E3A2-9C46-B75F6E95351D}"/>
                </a:ext>
              </a:extLst>
            </p:cNvPr>
            <p:cNvSpPr/>
            <p:nvPr/>
          </p:nvSpPr>
          <p:spPr>
            <a:xfrm>
              <a:off x="0" y="0"/>
              <a:ext cx="4274726" cy="245234"/>
            </a:xfrm>
            <a:custGeom>
              <a:avLst/>
              <a:gdLst/>
              <a:ahLst/>
              <a:cxnLst/>
              <a:rect l="l" t="t" r="r" b="b"/>
              <a:pathLst>
                <a:path w="4274726" h="245234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239510"/>
                  </a:lnTo>
                  <a:cubicBezTo>
                    <a:pt x="4274726" y="242671"/>
                    <a:pt x="4272163" y="245234"/>
                    <a:pt x="4269002" y="245234"/>
                  </a:cubicBezTo>
                  <a:lnTo>
                    <a:pt x="5724" y="245234"/>
                  </a:lnTo>
                  <a:cubicBezTo>
                    <a:pt x="2563" y="245234"/>
                    <a:pt x="0" y="242671"/>
                    <a:pt x="0" y="239510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2F5F98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48FCE34D-3969-EFD9-3D36-952CC1E1CE5E}"/>
                </a:ext>
              </a:extLst>
            </p:cNvPr>
            <p:cNvSpPr txBox="1"/>
            <p:nvPr/>
          </p:nvSpPr>
          <p:spPr>
            <a:xfrm>
              <a:off x="0" y="-38100"/>
              <a:ext cx="4274726" cy="2833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6C3FA92D-13A3-7369-E641-EE1EEF0BB286}"/>
              </a:ext>
            </a:extLst>
          </p:cNvPr>
          <p:cNvGrpSpPr/>
          <p:nvPr/>
        </p:nvGrpSpPr>
        <p:grpSpPr>
          <a:xfrm>
            <a:off x="913277" y="3583383"/>
            <a:ext cx="10640177" cy="731500"/>
            <a:chOff x="0" y="0"/>
            <a:chExt cx="2802351" cy="192658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BD4E29D-22A2-1C07-6E50-10026D01755F}"/>
                </a:ext>
              </a:extLst>
            </p:cNvPr>
            <p:cNvSpPr/>
            <p:nvPr/>
          </p:nvSpPr>
          <p:spPr>
            <a:xfrm>
              <a:off x="0" y="0"/>
              <a:ext cx="2802351" cy="192658"/>
            </a:xfrm>
            <a:custGeom>
              <a:avLst/>
              <a:gdLst/>
              <a:ahLst/>
              <a:cxnLst/>
              <a:rect l="l" t="t" r="r" b="b"/>
              <a:pathLst>
                <a:path w="2802351" h="192658">
                  <a:moveTo>
                    <a:pt x="14552" y="0"/>
                  </a:moveTo>
                  <a:lnTo>
                    <a:pt x="2787799" y="0"/>
                  </a:lnTo>
                  <a:cubicBezTo>
                    <a:pt x="2795836" y="0"/>
                    <a:pt x="2802351" y="6515"/>
                    <a:pt x="2802351" y="14552"/>
                  </a:cubicBezTo>
                  <a:lnTo>
                    <a:pt x="2802351" y="178106"/>
                  </a:lnTo>
                  <a:cubicBezTo>
                    <a:pt x="2802351" y="186143"/>
                    <a:pt x="2795836" y="192658"/>
                    <a:pt x="2787799" y="192658"/>
                  </a:cubicBezTo>
                  <a:lnTo>
                    <a:pt x="14552" y="192658"/>
                  </a:lnTo>
                  <a:cubicBezTo>
                    <a:pt x="6515" y="192658"/>
                    <a:pt x="0" y="186143"/>
                    <a:pt x="0" y="178106"/>
                  </a:cubicBezTo>
                  <a:lnTo>
                    <a:pt x="0" y="14552"/>
                  </a:lnTo>
                  <a:cubicBezTo>
                    <a:pt x="0" y="6515"/>
                    <a:pt x="6515" y="0"/>
                    <a:pt x="14552" y="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8BACD1A6-088A-7A15-FD34-E1DBD89F1A18}"/>
                </a:ext>
              </a:extLst>
            </p:cNvPr>
            <p:cNvSpPr txBox="1"/>
            <p:nvPr/>
          </p:nvSpPr>
          <p:spPr>
            <a:xfrm>
              <a:off x="0" y="-38100"/>
              <a:ext cx="2802351" cy="2307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E32AE337-9CD6-7553-DFBA-ACC1D10EF6E9}"/>
              </a:ext>
            </a:extLst>
          </p:cNvPr>
          <p:cNvSpPr/>
          <p:nvPr/>
        </p:nvSpPr>
        <p:spPr>
          <a:xfrm>
            <a:off x="522296" y="3454776"/>
            <a:ext cx="1012808" cy="1012808"/>
          </a:xfrm>
          <a:custGeom>
            <a:avLst/>
            <a:gdLst/>
            <a:ahLst/>
            <a:cxnLst/>
            <a:rect l="l" t="t" r="r" b="b"/>
            <a:pathLst>
              <a:path w="1012808" h="1012808">
                <a:moveTo>
                  <a:pt x="0" y="0"/>
                </a:moveTo>
                <a:lnTo>
                  <a:pt x="1012808" y="0"/>
                </a:lnTo>
                <a:lnTo>
                  <a:pt x="1012808" y="1012808"/>
                </a:lnTo>
                <a:lnTo>
                  <a:pt x="0" y="10128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1B9A18AF-7244-846C-0D1A-1A3F7A4E8852}"/>
              </a:ext>
            </a:extLst>
          </p:cNvPr>
          <p:cNvSpPr txBox="1"/>
          <p:nvPr/>
        </p:nvSpPr>
        <p:spPr>
          <a:xfrm>
            <a:off x="4240705" y="2405650"/>
            <a:ext cx="9806589" cy="47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¿Qué hicimos?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5E707C59-A890-25AE-8A6D-DF246CE22BE9}"/>
              </a:ext>
            </a:extLst>
          </p:cNvPr>
          <p:cNvSpPr txBox="1"/>
          <p:nvPr/>
        </p:nvSpPr>
        <p:spPr>
          <a:xfrm>
            <a:off x="1858996" y="3683198"/>
            <a:ext cx="11774233" cy="5152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15"/>
              </a:lnSpc>
            </a:pPr>
            <a:r>
              <a:rPr lang="en-US" sz="2600" b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Mayor </a:t>
            </a:r>
            <a:r>
              <a:rPr lang="en-US" sz="2600" b="1" err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transparencia</a:t>
            </a:r>
            <a:r>
              <a:rPr lang="en-US" sz="2600" b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y </a:t>
            </a:r>
            <a:r>
              <a:rPr lang="en-US" sz="2600" b="1" err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eficiencia</a:t>
            </a:r>
            <a:r>
              <a:rPr lang="en-US" sz="2600" b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operativa</a:t>
            </a:r>
            <a:r>
              <a:rPr lang="en-US" sz="2600" b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   </a:t>
            </a:r>
            <a:r>
              <a:rPr lang="en-US" sz="2600">
                <a:solidFill>
                  <a:srgbClr val="2F5F98"/>
                </a:solidFill>
                <a:latin typeface="Montserrat"/>
                <a:ea typeface="Montserrat Bold"/>
                <a:cs typeface="Montserrat Bold"/>
                <a:sym typeface="Montserrat"/>
              </a:rPr>
              <a:t>SIGMAC</a:t>
            </a:r>
            <a:endParaRPr lang="en-US" sz="2600">
              <a:solidFill>
                <a:srgbClr val="2F5F9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" name="AutoShape 34">
            <a:extLst>
              <a:ext uri="{FF2B5EF4-FFF2-40B4-BE49-F238E27FC236}">
                <a16:creationId xmlns:a16="http://schemas.microsoft.com/office/drawing/2014/main" id="{D58335D6-222C-D83C-C836-1F7DC06F980C}"/>
              </a:ext>
            </a:extLst>
          </p:cNvPr>
          <p:cNvSpPr/>
          <p:nvPr/>
        </p:nvSpPr>
        <p:spPr>
          <a:xfrm flipH="1">
            <a:off x="9373137" y="3704212"/>
            <a:ext cx="0" cy="507963"/>
          </a:xfrm>
          <a:prstGeom prst="line">
            <a:avLst/>
          </a:prstGeom>
          <a:ln w="38100" cap="flat">
            <a:solidFill>
              <a:srgbClr val="E7BA6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35" name="Freeform 35">
            <a:extLst>
              <a:ext uri="{FF2B5EF4-FFF2-40B4-BE49-F238E27FC236}">
                <a16:creationId xmlns:a16="http://schemas.microsoft.com/office/drawing/2014/main" id="{3372533B-35AE-EEDD-4E1E-9D3A99871A06}"/>
              </a:ext>
            </a:extLst>
          </p:cNvPr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36" name="Freeform 36">
            <a:extLst>
              <a:ext uri="{FF2B5EF4-FFF2-40B4-BE49-F238E27FC236}">
                <a16:creationId xmlns:a16="http://schemas.microsoft.com/office/drawing/2014/main" id="{772F3521-1F7B-47A1-82DF-A3E89C7590E9}"/>
              </a:ext>
            </a:extLst>
          </p:cNvPr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37" name="AutoShape 37">
            <a:extLst>
              <a:ext uri="{FF2B5EF4-FFF2-40B4-BE49-F238E27FC236}">
                <a16:creationId xmlns:a16="http://schemas.microsoft.com/office/drawing/2014/main" id="{D7ED0B1B-4B9C-333D-3364-5734A25E01A1}"/>
              </a:ext>
            </a:extLst>
          </p:cNvPr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38" name="Freeform 38">
            <a:extLst>
              <a:ext uri="{FF2B5EF4-FFF2-40B4-BE49-F238E27FC236}">
                <a16:creationId xmlns:a16="http://schemas.microsoft.com/office/drawing/2014/main" id="{952CF2DC-B496-D2AE-E5A2-BFFCC52529D9}"/>
              </a:ext>
            </a:extLst>
          </p:cNvPr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45D9038B-0970-3ADD-6BF6-A51021C031EB}"/>
              </a:ext>
            </a:extLst>
          </p:cNvPr>
          <p:cNvSpPr txBox="1"/>
          <p:nvPr/>
        </p:nvSpPr>
        <p:spPr>
          <a:xfrm>
            <a:off x="1267615" y="5432027"/>
            <a:ext cx="284144" cy="149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8"/>
              </a:lnSpc>
              <a:spcBef>
                <a:spcPct val="0"/>
              </a:spcBef>
            </a:pPr>
            <a:r>
              <a:rPr lang="en-US" sz="863" i="1">
                <a:solidFill>
                  <a:srgbClr val="545454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50</a:t>
            </a:r>
          </a:p>
        </p:txBody>
      </p:sp>
      <p:sp>
        <p:nvSpPr>
          <p:cNvPr id="20" name="TextBox 17">
            <a:extLst>
              <a:ext uri="{FF2B5EF4-FFF2-40B4-BE49-F238E27FC236}">
                <a16:creationId xmlns:a16="http://schemas.microsoft.com/office/drawing/2014/main" id="{67D162BB-6555-73FB-12F7-3A576539FBE8}"/>
              </a:ext>
            </a:extLst>
          </p:cNvPr>
          <p:cNvSpPr txBox="1"/>
          <p:nvPr/>
        </p:nvSpPr>
        <p:spPr>
          <a:xfrm>
            <a:off x="1267615" y="5974045"/>
            <a:ext cx="284144" cy="149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8"/>
              </a:lnSpc>
              <a:spcBef>
                <a:spcPct val="0"/>
              </a:spcBef>
            </a:pPr>
            <a:r>
              <a:rPr lang="en-US" sz="863" i="1">
                <a:solidFill>
                  <a:srgbClr val="545454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40</a:t>
            </a:r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id="{7F58A1BF-F841-6D8A-14BC-3C3D26C1F464}"/>
              </a:ext>
            </a:extLst>
          </p:cNvPr>
          <p:cNvSpPr txBox="1"/>
          <p:nvPr/>
        </p:nvSpPr>
        <p:spPr>
          <a:xfrm>
            <a:off x="1267615" y="6574808"/>
            <a:ext cx="284144" cy="149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8"/>
              </a:lnSpc>
              <a:spcBef>
                <a:spcPct val="0"/>
              </a:spcBef>
            </a:pPr>
            <a:r>
              <a:rPr lang="en-US" sz="863" i="1">
                <a:solidFill>
                  <a:srgbClr val="545454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30</a:t>
            </a:r>
          </a:p>
        </p:txBody>
      </p:sp>
      <p:sp>
        <p:nvSpPr>
          <p:cNvPr id="24" name="TextBox 19">
            <a:extLst>
              <a:ext uri="{FF2B5EF4-FFF2-40B4-BE49-F238E27FC236}">
                <a16:creationId xmlns:a16="http://schemas.microsoft.com/office/drawing/2014/main" id="{234AEA42-B8C9-74D3-8F8B-34BCFD7F6C05}"/>
              </a:ext>
            </a:extLst>
          </p:cNvPr>
          <p:cNvSpPr txBox="1"/>
          <p:nvPr/>
        </p:nvSpPr>
        <p:spPr>
          <a:xfrm>
            <a:off x="1267615" y="8444717"/>
            <a:ext cx="215819" cy="149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8"/>
              </a:lnSpc>
              <a:spcBef>
                <a:spcPct val="0"/>
              </a:spcBef>
            </a:pPr>
            <a:r>
              <a:rPr lang="en-US" sz="863" i="1">
                <a:solidFill>
                  <a:srgbClr val="545454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0</a:t>
            </a:r>
          </a:p>
        </p:txBody>
      </p:sp>
      <p:sp>
        <p:nvSpPr>
          <p:cNvPr id="26" name="TextBox 20">
            <a:extLst>
              <a:ext uri="{FF2B5EF4-FFF2-40B4-BE49-F238E27FC236}">
                <a16:creationId xmlns:a16="http://schemas.microsoft.com/office/drawing/2014/main" id="{BCB5DC02-A444-A815-0607-15245B33E33A}"/>
              </a:ext>
            </a:extLst>
          </p:cNvPr>
          <p:cNvSpPr txBox="1"/>
          <p:nvPr/>
        </p:nvSpPr>
        <p:spPr>
          <a:xfrm>
            <a:off x="1267615" y="7781770"/>
            <a:ext cx="216511" cy="149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8"/>
              </a:lnSpc>
              <a:spcBef>
                <a:spcPct val="0"/>
              </a:spcBef>
            </a:pPr>
            <a:r>
              <a:rPr lang="en-US" sz="863" i="1">
                <a:solidFill>
                  <a:srgbClr val="545454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10</a:t>
            </a:r>
          </a:p>
        </p:txBody>
      </p:sp>
      <p:sp>
        <p:nvSpPr>
          <p:cNvPr id="28" name="TextBox 21">
            <a:extLst>
              <a:ext uri="{FF2B5EF4-FFF2-40B4-BE49-F238E27FC236}">
                <a16:creationId xmlns:a16="http://schemas.microsoft.com/office/drawing/2014/main" id="{2B8B028C-E1A1-BE64-6F63-100B81E1C435}"/>
              </a:ext>
            </a:extLst>
          </p:cNvPr>
          <p:cNvSpPr txBox="1"/>
          <p:nvPr/>
        </p:nvSpPr>
        <p:spPr>
          <a:xfrm>
            <a:off x="1267615" y="7175026"/>
            <a:ext cx="284144" cy="149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8"/>
              </a:lnSpc>
              <a:spcBef>
                <a:spcPct val="0"/>
              </a:spcBef>
            </a:pPr>
            <a:r>
              <a:rPr lang="en-US" sz="863" i="1">
                <a:solidFill>
                  <a:srgbClr val="545454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20</a:t>
            </a:r>
          </a:p>
        </p:txBody>
      </p:sp>
      <p:sp>
        <p:nvSpPr>
          <p:cNvPr id="30" name="TextBox 22">
            <a:extLst>
              <a:ext uri="{FF2B5EF4-FFF2-40B4-BE49-F238E27FC236}">
                <a16:creationId xmlns:a16="http://schemas.microsoft.com/office/drawing/2014/main" id="{0A6F8E26-92A3-4585-FE4B-510948DAF4A0}"/>
              </a:ext>
            </a:extLst>
          </p:cNvPr>
          <p:cNvSpPr txBox="1"/>
          <p:nvPr/>
        </p:nvSpPr>
        <p:spPr>
          <a:xfrm>
            <a:off x="1267615" y="4831264"/>
            <a:ext cx="284144" cy="149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8"/>
              </a:lnSpc>
              <a:spcBef>
                <a:spcPct val="0"/>
              </a:spcBef>
            </a:pPr>
            <a:r>
              <a:rPr lang="en-US" sz="863" i="1">
                <a:solidFill>
                  <a:srgbClr val="545454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60</a:t>
            </a:r>
          </a:p>
        </p:txBody>
      </p:sp>
      <p:sp>
        <p:nvSpPr>
          <p:cNvPr id="32" name="TextBox 23">
            <a:extLst>
              <a:ext uri="{FF2B5EF4-FFF2-40B4-BE49-F238E27FC236}">
                <a16:creationId xmlns:a16="http://schemas.microsoft.com/office/drawing/2014/main" id="{841C72A9-F609-7398-73CD-08A785547E2B}"/>
              </a:ext>
            </a:extLst>
          </p:cNvPr>
          <p:cNvSpPr txBox="1"/>
          <p:nvPr/>
        </p:nvSpPr>
        <p:spPr>
          <a:xfrm rot="16200000">
            <a:off x="-285427" y="6630688"/>
            <a:ext cx="2667933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 b="1" i="1">
                <a:solidFill>
                  <a:srgbClr val="545454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Miles e millones de pesos</a:t>
            </a:r>
          </a:p>
        </p:txBody>
      </p:sp>
      <p:sp>
        <p:nvSpPr>
          <p:cNvPr id="39" name="TextBox 24">
            <a:extLst>
              <a:ext uri="{FF2B5EF4-FFF2-40B4-BE49-F238E27FC236}">
                <a16:creationId xmlns:a16="http://schemas.microsoft.com/office/drawing/2014/main" id="{29095630-FF6F-3610-8599-E430F425B3F5}"/>
              </a:ext>
            </a:extLst>
          </p:cNvPr>
          <p:cNvSpPr txBox="1"/>
          <p:nvPr/>
        </p:nvSpPr>
        <p:spPr>
          <a:xfrm>
            <a:off x="2006005" y="8618715"/>
            <a:ext cx="964397" cy="111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8"/>
              </a:lnSpc>
            </a:pPr>
            <a:r>
              <a:rPr lang="en-US" sz="740" i="1">
                <a:solidFill>
                  <a:srgbClr val="545454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Factor VIII &gt;22 años</a:t>
            </a:r>
          </a:p>
        </p:txBody>
      </p:sp>
      <p:sp>
        <p:nvSpPr>
          <p:cNvPr id="43" name="AutoShape 25">
            <a:extLst>
              <a:ext uri="{FF2B5EF4-FFF2-40B4-BE49-F238E27FC236}">
                <a16:creationId xmlns:a16="http://schemas.microsoft.com/office/drawing/2014/main" id="{D2CEDA87-550A-0975-2A65-CD70118A65F4}"/>
              </a:ext>
            </a:extLst>
          </p:cNvPr>
          <p:cNvSpPr/>
          <p:nvPr/>
        </p:nvSpPr>
        <p:spPr>
          <a:xfrm flipH="1">
            <a:off x="2488204" y="4871969"/>
            <a:ext cx="0" cy="3710019"/>
          </a:xfrm>
          <a:prstGeom prst="line">
            <a:avLst/>
          </a:prstGeom>
          <a:ln w="9525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45" name="AutoShape 26">
            <a:extLst>
              <a:ext uri="{FF2B5EF4-FFF2-40B4-BE49-F238E27FC236}">
                <a16:creationId xmlns:a16="http://schemas.microsoft.com/office/drawing/2014/main" id="{08A96829-CDCF-0049-695C-A18D0F73B171}"/>
              </a:ext>
            </a:extLst>
          </p:cNvPr>
          <p:cNvSpPr/>
          <p:nvPr/>
        </p:nvSpPr>
        <p:spPr>
          <a:xfrm>
            <a:off x="4182480" y="4871969"/>
            <a:ext cx="0" cy="3710019"/>
          </a:xfrm>
          <a:prstGeom prst="line">
            <a:avLst/>
          </a:prstGeom>
          <a:ln w="9525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47" name="AutoShape 27">
            <a:extLst>
              <a:ext uri="{FF2B5EF4-FFF2-40B4-BE49-F238E27FC236}">
                <a16:creationId xmlns:a16="http://schemas.microsoft.com/office/drawing/2014/main" id="{2E25A72D-BE7D-2F2C-124D-41804A091A30}"/>
              </a:ext>
            </a:extLst>
          </p:cNvPr>
          <p:cNvSpPr/>
          <p:nvPr/>
        </p:nvSpPr>
        <p:spPr>
          <a:xfrm>
            <a:off x="1609302" y="8529170"/>
            <a:ext cx="3824503" cy="55756"/>
          </a:xfrm>
          <a:prstGeom prst="line">
            <a:avLst/>
          </a:prstGeom>
          <a:ln w="9525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49" name="AutoShape 28">
            <a:extLst>
              <a:ext uri="{FF2B5EF4-FFF2-40B4-BE49-F238E27FC236}">
                <a16:creationId xmlns:a16="http://schemas.microsoft.com/office/drawing/2014/main" id="{372BFF2D-D9A7-1CD4-D5D6-B4CCEBD24458}"/>
              </a:ext>
            </a:extLst>
          </p:cNvPr>
          <p:cNvSpPr/>
          <p:nvPr/>
        </p:nvSpPr>
        <p:spPr>
          <a:xfrm>
            <a:off x="1609428" y="4871969"/>
            <a:ext cx="0" cy="3710019"/>
          </a:xfrm>
          <a:prstGeom prst="line">
            <a:avLst/>
          </a:prstGeom>
          <a:ln w="9525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51" name="TextBox 29">
            <a:extLst>
              <a:ext uri="{FF2B5EF4-FFF2-40B4-BE49-F238E27FC236}">
                <a16:creationId xmlns:a16="http://schemas.microsoft.com/office/drawing/2014/main" id="{DDB1E809-36AA-165A-68E5-F04DCAF8A1D0}"/>
              </a:ext>
            </a:extLst>
          </p:cNvPr>
          <p:cNvSpPr txBox="1"/>
          <p:nvPr/>
        </p:nvSpPr>
        <p:spPr>
          <a:xfrm>
            <a:off x="3700282" y="8618715"/>
            <a:ext cx="964397" cy="111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8"/>
              </a:lnSpc>
            </a:pPr>
            <a:r>
              <a:rPr lang="en-US" sz="740" i="1">
                <a:solidFill>
                  <a:srgbClr val="545454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Emicizumab</a:t>
            </a:r>
          </a:p>
        </p:txBody>
      </p:sp>
      <p:sp>
        <p:nvSpPr>
          <p:cNvPr id="53" name="AutoShape 30">
            <a:extLst>
              <a:ext uri="{FF2B5EF4-FFF2-40B4-BE49-F238E27FC236}">
                <a16:creationId xmlns:a16="http://schemas.microsoft.com/office/drawing/2014/main" id="{2D517748-7472-1F23-C98E-B5CF806C3242}"/>
              </a:ext>
            </a:extLst>
          </p:cNvPr>
          <p:cNvSpPr/>
          <p:nvPr/>
        </p:nvSpPr>
        <p:spPr>
          <a:xfrm flipH="1">
            <a:off x="1600770" y="5511339"/>
            <a:ext cx="3833035" cy="55756"/>
          </a:xfrm>
          <a:prstGeom prst="line">
            <a:avLst/>
          </a:prstGeom>
          <a:ln w="9525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55" name="AutoShape 31">
            <a:extLst>
              <a:ext uri="{FF2B5EF4-FFF2-40B4-BE49-F238E27FC236}">
                <a16:creationId xmlns:a16="http://schemas.microsoft.com/office/drawing/2014/main" id="{650A3870-7787-917A-FDCC-F49D262F3B20}"/>
              </a:ext>
            </a:extLst>
          </p:cNvPr>
          <p:cNvSpPr/>
          <p:nvPr/>
        </p:nvSpPr>
        <p:spPr>
          <a:xfrm flipH="1">
            <a:off x="1603635" y="6683205"/>
            <a:ext cx="3830169" cy="55756"/>
          </a:xfrm>
          <a:prstGeom prst="line">
            <a:avLst/>
          </a:prstGeom>
          <a:ln w="9525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57" name="AutoShape 32">
            <a:extLst>
              <a:ext uri="{FF2B5EF4-FFF2-40B4-BE49-F238E27FC236}">
                <a16:creationId xmlns:a16="http://schemas.microsoft.com/office/drawing/2014/main" id="{4CECFB0D-607A-0C3E-8BB8-A1827473D24A}"/>
              </a:ext>
            </a:extLst>
          </p:cNvPr>
          <p:cNvSpPr/>
          <p:nvPr/>
        </p:nvSpPr>
        <p:spPr>
          <a:xfrm flipH="1">
            <a:off x="1600770" y="6097272"/>
            <a:ext cx="3833035" cy="55756"/>
          </a:xfrm>
          <a:prstGeom prst="line">
            <a:avLst/>
          </a:prstGeom>
          <a:ln w="9525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59" name="AutoShape 33">
            <a:extLst>
              <a:ext uri="{FF2B5EF4-FFF2-40B4-BE49-F238E27FC236}">
                <a16:creationId xmlns:a16="http://schemas.microsoft.com/office/drawing/2014/main" id="{013BD340-5B03-16BD-FDE8-00A0BAF69CFA}"/>
              </a:ext>
            </a:extLst>
          </p:cNvPr>
          <p:cNvSpPr/>
          <p:nvPr/>
        </p:nvSpPr>
        <p:spPr>
          <a:xfrm flipH="1">
            <a:off x="1600770" y="4924236"/>
            <a:ext cx="3833035" cy="55756"/>
          </a:xfrm>
          <a:prstGeom prst="line">
            <a:avLst/>
          </a:prstGeom>
          <a:ln w="9525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61" name="TextBox 34">
            <a:extLst>
              <a:ext uri="{FF2B5EF4-FFF2-40B4-BE49-F238E27FC236}">
                <a16:creationId xmlns:a16="http://schemas.microsoft.com/office/drawing/2014/main" id="{2F491B8E-38F1-BE2B-F7B2-C030FAE73487}"/>
              </a:ext>
            </a:extLst>
          </p:cNvPr>
          <p:cNvSpPr txBox="1"/>
          <p:nvPr/>
        </p:nvSpPr>
        <p:spPr>
          <a:xfrm>
            <a:off x="2006005" y="4833182"/>
            <a:ext cx="964397" cy="111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8"/>
              </a:lnSpc>
            </a:pPr>
            <a:r>
              <a:rPr lang="en-US" sz="740" b="1" i="1">
                <a:solidFill>
                  <a:srgbClr val="545454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$58.42B</a:t>
            </a:r>
          </a:p>
        </p:txBody>
      </p:sp>
      <p:sp>
        <p:nvSpPr>
          <p:cNvPr id="63" name="AutoShape 35">
            <a:extLst>
              <a:ext uri="{FF2B5EF4-FFF2-40B4-BE49-F238E27FC236}">
                <a16:creationId xmlns:a16="http://schemas.microsoft.com/office/drawing/2014/main" id="{50477E68-6CE0-7E17-0194-D9D6F2B92279}"/>
              </a:ext>
            </a:extLst>
          </p:cNvPr>
          <p:cNvSpPr/>
          <p:nvPr/>
        </p:nvSpPr>
        <p:spPr>
          <a:xfrm flipH="1">
            <a:off x="1600770" y="7281060"/>
            <a:ext cx="3833035" cy="55756"/>
          </a:xfrm>
          <a:prstGeom prst="line">
            <a:avLst/>
          </a:prstGeom>
          <a:ln w="9525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65" name="AutoShape 36">
            <a:extLst>
              <a:ext uri="{FF2B5EF4-FFF2-40B4-BE49-F238E27FC236}">
                <a16:creationId xmlns:a16="http://schemas.microsoft.com/office/drawing/2014/main" id="{7B9A6119-3B6A-B285-CE57-35A297FC3AB1}"/>
              </a:ext>
            </a:extLst>
          </p:cNvPr>
          <p:cNvSpPr/>
          <p:nvPr/>
        </p:nvSpPr>
        <p:spPr>
          <a:xfrm flipH="1">
            <a:off x="1600770" y="7867829"/>
            <a:ext cx="3833035" cy="55756"/>
          </a:xfrm>
          <a:prstGeom prst="line">
            <a:avLst/>
          </a:prstGeom>
          <a:ln w="9525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grpSp>
        <p:nvGrpSpPr>
          <p:cNvPr id="69" name="Group 37">
            <a:extLst>
              <a:ext uri="{FF2B5EF4-FFF2-40B4-BE49-F238E27FC236}">
                <a16:creationId xmlns:a16="http://schemas.microsoft.com/office/drawing/2014/main" id="{7F7A85A5-C14A-E2BD-7242-515D737B76F5}"/>
              </a:ext>
            </a:extLst>
          </p:cNvPr>
          <p:cNvGrpSpPr/>
          <p:nvPr/>
        </p:nvGrpSpPr>
        <p:grpSpPr>
          <a:xfrm>
            <a:off x="3471127" y="6599361"/>
            <a:ext cx="1422706" cy="1985565"/>
            <a:chOff x="0" y="-38100"/>
            <a:chExt cx="607554" cy="824107"/>
          </a:xfrm>
        </p:grpSpPr>
        <p:sp>
          <p:nvSpPr>
            <p:cNvPr id="67" name="Freeform 38">
              <a:extLst>
                <a:ext uri="{FF2B5EF4-FFF2-40B4-BE49-F238E27FC236}">
                  <a16:creationId xmlns:a16="http://schemas.microsoft.com/office/drawing/2014/main" id="{852403CA-8247-5824-78CB-8EB5153E06C8}"/>
                </a:ext>
              </a:extLst>
            </p:cNvPr>
            <p:cNvSpPr/>
            <p:nvPr/>
          </p:nvSpPr>
          <p:spPr>
            <a:xfrm>
              <a:off x="0" y="0"/>
              <a:ext cx="607554" cy="786007"/>
            </a:xfrm>
            <a:custGeom>
              <a:avLst/>
              <a:gdLst/>
              <a:ahLst/>
              <a:cxnLst/>
              <a:rect l="l" t="t" r="r" b="b"/>
              <a:pathLst>
                <a:path w="607554" h="786007">
                  <a:moveTo>
                    <a:pt x="0" y="0"/>
                  </a:moveTo>
                  <a:lnTo>
                    <a:pt x="607554" y="0"/>
                  </a:lnTo>
                  <a:lnTo>
                    <a:pt x="607554" y="786007"/>
                  </a:lnTo>
                  <a:lnTo>
                    <a:pt x="0" y="786007"/>
                  </a:lnTo>
                  <a:close/>
                </a:path>
              </a:pathLst>
            </a:custGeom>
            <a:solidFill>
              <a:srgbClr val="FF9932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68" name="TextBox 39">
              <a:extLst>
                <a:ext uri="{FF2B5EF4-FFF2-40B4-BE49-F238E27FC236}">
                  <a16:creationId xmlns:a16="http://schemas.microsoft.com/office/drawing/2014/main" id="{3D3ABD66-F9AF-9040-B794-037C48D11E4B}"/>
                </a:ext>
              </a:extLst>
            </p:cNvPr>
            <p:cNvSpPr txBox="1"/>
            <p:nvPr/>
          </p:nvSpPr>
          <p:spPr>
            <a:xfrm>
              <a:off x="0" y="-38100"/>
              <a:ext cx="607554" cy="8241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73" name="Group 40">
            <a:extLst>
              <a:ext uri="{FF2B5EF4-FFF2-40B4-BE49-F238E27FC236}">
                <a16:creationId xmlns:a16="http://schemas.microsoft.com/office/drawing/2014/main" id="{5D81B586-3E77-C039-137E-63E1756CF7AB}"/>
              </a:ext>
            </a:extLst>
          </p:cNvPr>
          <p:cNvGrpSpPr/>
          <p:nvPr/>
        </p:nvGrpSpPr>
        <p:grpSpPr>
          <a:xfrm>
            <a:off x="1776851" y="4891900"/>
            <a:ext cx="1422706" cy="3693026"/>
            <a:chOff x="0" y="-38100"/>
            <a:chExt cx="607554" cy="1553263"/>
          </a:xfrm>
        </p:grpSpPr>
        <p:sp>
          <p:nvSpPr>
            <p:cNvPr id="71" name="Freeform 41">
              <a:extLst>
                <a:ext uri="{FF2B5EF4-FFF2-40B4-BE49-F238E27FC236}">
                  <a16:creationId xmlns:a16="http://schemas.microsoft.com/office/drawing/2014/main" id="{90FA438D-23BA-6DE8-B906-B1D693FBBB4B}"/>
                </a:ext>
              </a:extLst>
            </p:cNvPr>
            <p:cNvSpPr/>
            <p:nvPr/>
          </p:nvSpPr>
          <p:spPr>
            <a:xfrm>
              <a:off x="0" y="0"/>
              <a:ext cx="607554" cy="1515163"/>
            </a:xfrm>
            <a:custGeom>
              <a:avLst/>
              <a:gdLst/>
              <a:ahLst/>
              <a:cxnLst/>
              <a:rect l="l" t="t" r="r" b="b"/>
              <a:pathLst>
                <a:path w="607554" h="1515163">
                  <a:moveTo>
                    <a:pt x="0" y="0"/>
                  </a:moveTo>
                  <a:lnTo>
                    <a:pt x="607554" y="0"/>
                  </a:lnTo>
                  <a:lnTo>
                    <a:pt x="607554" y="1515163"/>
                  </a:lnTo>
                  <a:lnTo>
                    <a:pt x="0" y="1515163"/>
                  </a:lnTo>
                  <a:close/>
                </a:path>
              </a:pathLst>
            </a:custGeom>
            <a:solidFill>
              <a:srgbClr val="2F5F98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72" name="TextBox 42">
              <a:extLst>
                <a:ext uri="{FF2B5EF4-FFF2-40B4-BE49-F238E27FC236}">
                  <a16:creationId xmlns:a16="http://schemas.microsoft.com/office/drawing/2014/main" id="{124D9D82-22B2-9D38-5629-4256AAE462E1}"/>
                </a:ext>
              </a:extLst>
            </p:cNvPr>
            <p:cNvSpPr txBox="1"/>
            <p:nvPr/>
          </p:nvSpPr>
          <p:spPr>
            <a:xfrm>
              <a:off x="0" y="-38100"/>
              <a:ext cx="607554" cy="15532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75" name="TextBox 43">
            <a:extLst>
              <a:ext uri="{FF2B5EF4-FFF2-40B4-BE49-F238E27FC236}">
                <a16:creationId xmlns:a16="http://schemas.microsoft.com/office/drawing/2014/main" id="{9DA249F9-ABE4-72BD-21DF-DA84DEBB2A3E}"/>
              </a:ext>
            </a:extLst>
          </p:cNvPr>
          <p:cNvSpPr txBox="1"/>
          <p:nvPr/>
        </p:nvSpPr>
        <p:spPr>
          <a:xfrm>
            <a:off x="3700282" y="6538644"/>
            <a:ext cx="964397" cy="111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8"/>
              </a:lnSpc>
            </a:pPr>
            <a:r>
              <a:rPr lang="en-US" sz="740" b="1" i="1">
                <a:solidFill>
                  <a:srgbClr val="545454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$29.89B</a:t>
            </a:r>
          </a:p>
        </p:txBody>
      </p:sp>
      <p:sp>
        <p:nvSpPr>
          <p:cNvPr id="77" name="TextBox 8">
            <a:extLst>
              <a:ext uri="{FF2B5EF4-FFF2-40B4-BE49-F238E27FC236}">
                <a16:creationId xmlns:a16="http://schemas.microsoft.com/office/drawing/2014/main" id="{F4B35BEE-869C-C23C-D36B-4CA585F5AAC4}"/>
              </a:ext>
            </a:extLst>
          </p:cNvPr>
          <p:cNvSpPr txBox="1"/>
          <p:nvPr/>
        </p:nvSpPr>
        <p:spPr>
          <a:xfrm>
            <a:off x="7033307" y="7754251"/>
            <a:ext cx="12064892" cy="1600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Ahorro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Estimado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Proyectado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por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Programa</a:t>
            </a:r>
            <a:endParaRPr lang="en-US" sz="2600" b="1">
              <a:solidFill>
                <a:srgbClr val="545454"/>
              </a:solidFill>
              <a:latin typeface="Montserrat Bold"/>
              <a:ea typeface="Calibri"/>
              <a:cs typeface="Calibri"/>
            </a:endParaRPr>
          </a:p>
          <a:p>
            <a:pPr algn="l"/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(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si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todos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los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Agentes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incorporan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a sus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beneficiarios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):</a:t>
            </a:r>
            <a:endParaRPr lang="es-MX">
              <a:ea typeface="Calibri"/>
              <a:cs typeface="Calibri"/>
            </a:endParaRPr>
          </a:p>
          <a:p>
            <a:pPr algn="l"/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   Factor VIII (&gt;22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años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(229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pacientes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):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$ 58.420.228.542,00</a:t>
            </a:r>
            <a:endParaRPr lang="en-US" sz="2600" b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  <a:p>
            <a:pPr algn="l"/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   </a:t>
            </a:r>
            <a:r>
              <a:rPr lang="en-US" sz="26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Emicizumab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(65 </a:t>
            </a:r>
            <a:r>
              <a:rPr lang="en-US" sz="26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pacientes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): </a:t>
            </a:r>
            <a:r>
              <a:rPr lang="en-US" sz="26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$ 29.891.148.212,64</a:t>
            </a:r>
            <a:endParaRPr lang="en-US" sz="2600" b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</p:txBody>
      </p:sp>
      <p:sp>
        <p:nvSpPr>
          <p:cNvPr id="79" name="TextBox 44">
            <a:extLst>
              <a:ext uri="{FF2B5EF4-FFF2-40B4-BE49-F238E27FC236}">
                <a16:creationId xmlns:a16="http://schemas.microsoft.com/office/drawing/2014/main" id="{C2F91DB3-5AE8-7929-B42E-C197A20A6194}"/>
              </a:ext>
            </a:extLst>
          </p:cNvPr>
          <p:cNvSpPr txBox="1"/>
          <p:nvPr/>
        </p:nvSpPr>
        <p:spPr>
          <a:xfrm>
            <a:off x="7033308" y="4470291"/>
            <a:ext cx="10600297" cy="3200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La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implementación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de la compra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centralizada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su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gestión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integralmediante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SIGMAC ha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permitido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alcanzar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reducciones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significativas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en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los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costos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adquisición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comparados</a:t>
            </a:r>
            <a:endParaRPr lang="es-MX" dirty="0">
              <a:solidFill>
                <a:srgbClr val="000000"/>
              </a:solidFill>
              <a:latin typeface="Calibri"/>
              <a:ea typeface="Calibri"/>
              <a:cs typeface="Calibri"/>
              <a:sym typeface="Montserrat"/>
            </a:endParaRPr>
          </a:p>
          <a:p>
            <a:pPr algn="l"/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con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los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precios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de mercado.</a:t>
            </a:r>
            <a:endParaRPr lang="es-MX" dirty="0">
              <a:ea typeface="Calibri"/>
              <a:cs typeface="Calibri"/>
            </a:endParaRPr>
          </a:p>
          <a:p>
            <a:pPr algn="l"/>
            <a:endParaRPr lang="en-US" sz="2600" dirty="0">
              <a:solidFill>
                <a:srgbClr val="545454"/>
              </a:solidFill>
              <a:latin typeface="Montserrat"/>
              <a:ea typeface="Montserrat"/>
              <a:cs typeface="Montserrat"/>
            </a:endParaRPr>
          </a:p>
          <a:p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Esto se traduce en </a:t>
            </a:r>
            <a:r>
              <a:rPr lang="en-US" sz="26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un Ahorro considerable 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para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los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Agentes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del Seguro de Salud, sin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erogación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adicional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para </a:t>
            </a:r>
            <a:r>
              <a:rPr lang="en-US" sz="2600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2600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Estado Nacional.</a:t>
            </a:r>
            <a:endParaRPr lang="en-US" sz="2600" dirty="0">
              <a:solidFill>
                <a:srgbClr val="545454"/>
              </a:solidFill>
              <a:latin typeface="Montserrat"/>
              <a:ea typeface="Montserrat"/>
              <a:cs typeface="Montserrat"/>
            </a:endParaRPr>
          </a:p>
        </p:txBody>
      </p:sp>
      <p:grpSp>
        <p:nvGrpSpPr>
          <p:cNvPr id="83" name="Group 45">
            <a:extLst>
              <a:ext uri="{FF2B5EF4-FFF2-40B4-BE49-F238E27FC236}">
                <a16:creationId xmlns:a16="http://schemas.microsoft.com/office/drawing/2014/main" id="{4BA40591-8129-C844-51B6-144F77B3F35E}"/>
              </a:ext>
            </a:extLst>
          </p:cNvPr>
          <p:cNvGrpSpPr/>
          <p:nvPr/>
        </p:nvGrpSpPr>
        <p:grpSpPr>
          <a:xfrm>
            <a:off x="7033308" y="8614305"/>
            <a:ext cx="183664" cy="192220"/>
            <a:chOff x="0" y="-38100"/>
            <a:chExt cx="424716" cy="444500"/>
          </a:xfrm>
        </p:grpSpPr>
        <p:sp>
          <p:nvSpPr>
            <p:cNvPr id="81" name="Freeform 46">
              <a:extLst>
                <a:ext uri="{FF2B5EF4-FFF2-40B4-BE49-F238E27FC236}">
                  <a16:creationId xmlns:a16="http://schemas.microsoft.com/office/drawing/2014/main" id="{5BB04D4F-7A18-81B0-61AD-0A4BEF0B826A}"/>
                </a:ext>
              </a:extLst>
            </p:cNvPr>
            <p:cNvSpPr/>
            <p:nvPr/>
          </p:nvSpPr>
          <p:spPr>
            <a:xfrm>
              <a:off x="0" y="0"/>
              <a:ext cx="424716" cy="406400"/>
            </a:xfrm>
            <a:custGeom>
              <a:avLst/>
              <a:gdLst/>
              <a:ahLst/>
              <a:cxnLst/>
              <a:rect l="l" t="t" r="r" b="b"/>
              <a:pathLst>
                <a:path w="424716" h="406400">
                  <a:moveTo>
                    <a:pt x="22151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21516" y="406400"/>
                  </a:lnTo>
                  <a:lnTo>
                    <a:pt x="424716" y="203200"/>
                  </a:lnTo>
                  <a:lnTo>
                    <a:pt x="221516" y="0"/>
                  </a:lnTo>
                  <a:close/>
                </a:path>
              </a:pathLst>
            </a:custGeom>
            <a:solidFill>
              <a:srgbClr val="2F5F98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82" name="TextBox 47">
              <a:extLst>
                <a:ext uri="{FF2B5EF4-FFF2-40B4-BE49-F238E27FC236}">
                  <a16:creationId xmlns:a16="http://schemas.microsoft.com/office/drawing/2014/main" id="{CB2268F5-887C-1160-89D6-87349A9E0511}"/>
                </a:ext>
              </a:extLst>
            </p:cNvPr>
            <p:cNvSpPr txBox="1"/>
            <p:nvPr/>
          </p:nvSpPr>
          <p:spPr>
            <a:xfrm>
              <a:off x="0" y="-38100"/>
              <a:ext cx="31041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7" name="Group 48">
            <a:extLst>
              <a:ext uri="{FF2B5EF4-FFF2-40B4-BE49-F238E27FC236}">
                <a16:creationId xmlns:a16="http://schemas.microsoft.com/office/drawing/2014/main" id="{CC38DADC-7721-A59F-FDFB-954190200A29}"/>
              </a:ext>
            </a:extLst>
          </p:cNvPr>
          <p:cNvGrpSpPr/>
          <p:nvPr/>
        </p:nvGrpSpPr>
        <p:grpSpPr>
          <a:xfrm>
            <a:off x="7033308" y="9012453"/>
            <a:ext cx="183664" cy="192220"/>
            <a:chOff x="0" y="-38100"/>
            <a:chExt cx="424716" cy="444500"/>
          </a:xfrm>
        </p:grpSpPr>
        <p:sp>
          <p:nvSpPr>
            <p:cNvPr id="85" name="Freeform 49">
              <a:extLst>
                <a:ext uri="{FF2B5EF4-FFF2-40B4-BE49-F238E27FC236}">
                  <a16:creationId xmlns:a16="http://schemas.microsoft.com/office/drawing/2014/main" id="{A9FB0415-5839-31F1-8E04-59E88DD8B8FC}"/>
                </a:ext>
              </a:extLst>
            </p:cNvPr>
            <p:cNvSpPr/>
            <p:nvPr/>
          </p:nvSpPr>
          <p:spPr>
            <a:xfrm>
              <a:off x="0" y="0"/>
              <a:ext cx="424716" cy="406400"/>
            </a:xfrm>
            <a:custGeom>
              <a:avLst/>
              <a:gdLst/>
              <a:ahLst/>
              <a:cxnLst/>
              <a:rect l="l" t="t" r="r" b="b"/>
              <a:pathLst>
                <a:path w="424716" h="406400">
                  <a:moveTo>
                    <a:pt x="22151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21516" y="406400"/>
                  </a:lnTo>
                  <a:lnTo>
                    <a:pt x="424716" y="203200"/>
                  </a:lnTo>
                  <a:lnTo>
                    <a:pt x="221516" y="0"/>
                  </a:lnTo>
                  <a:close/>
                </a:path>
              </a:pathLst>
            </a:custGeom>
            <a:solidFill>
              <a:srgbClr val="FFBD5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86" name="TextBox 50">
              <a:extLst>
                <a:ext uri="{FF2B5EF4-FFF2-40B4-BE49-F238E27FC236}">
                  <a16:creationId xmlns:a16="http://schemas.microsoft.com/office/drawing/2014/main" id="{731CC769-E25C-0DC6-16E5-3BB10F171072}"/>
                </a:ext>
              </a:extLst>
            </p:cNvPr>
            <p:cNvSpPr txBox="1"/>
            <p:nvPr/>
          </p:nvSpPr>
          <p:spPr>
            <a:xfrm>
              <a:off x="0" y="-38100"/>
              <a:ext cx="31041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09440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97588-70EE-07E9-8ED6-2B88FFECF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5717D36-D763-6574-8328-5DF433E3EFF8}"/>
              </a:ext>
            </a:extLst>
          </p:cNvPr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ECCBE31-AA00-1579-E1B4-7C00DB085A9E}"/>
              </a:ext>
            </a:extLst>
          </p:cNvPr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C167D0CB-39B8-ABB0-EE43-F41F758D3066}"/>
              </a:ext>
            </a:extLst>
          </p:cNvPr>
          <p:cNvGrpSpPr/>
          <p:nvPr/>
        </p:nvGrpSpPr>
        <p:grpSpPr>
          <a:xfrm>
            <a:off x="1028700" y="3816726"/>
            <a:ext cx="16230600" cy="5441574"/>
            <a:chOff x="0" y="0"/>
            <a:chExt cx="4274726" cy="1433172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B7B580B-CC48-D90F-7730-80BB63278946}"/>
                </a:ext>
              </a:extLst>
            </p:cNvPr>
            <p:cNvSpPr/>
            <p:nvPr/>
          </p:nvSpPr>
          <p:spPr>
            <a:xfrm>
              <a:off x="0" y="0"/>
              <a:ext cx="4274726" cy="1433172"/>
            </a:xfrm>
            <a:custGeom>
              <a:avLst/>
              <a:gdLst/>
              <a:ahLst/>
              <a:cxnLst/>
              <a:rect l="l" t="t" r="r" b="b"/>
              <a:pathLst>
                <a:path w="4274726" h="1433172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1427448"/>
                  </a:lnTo>
                  <a:cubicBezTo>
                    <a:pt x="4274726" y="1430609"/>
                    <a:pt x="4272163" y="1433172"/>
                    <a:pt x="4269002" y="1433172"/>
                  </a:cubicBezTo>
                  <a:lnTo>
                    <a:pt x="5724" y="1433172"/>
                  </a:lnTo>
                  <a:cubicBezTo>
                    <a:pt x="2563" y="1433172"/>
                    <a:pt x="0" y="1430609"/>
                    <a:pt x="0" y="1427448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5D40ECED-A2AE-955A-5F5C-2D3BB1F1ADAF}"/>
                </a:ext>
              </a:extLst>
            </p:cNvPr>
            <p:cNvSpPr txBox="1"/>
            <p:nvPr/>
          </p:nvSpPr>
          <p:spPr>
            <a:xfrm>
              <a:off x="0" y="-38100"/>
              <a:ext cx="4274726" cy="14712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0A7675F6-12EF-9523-4CDD-1C0F141179FC}"/>
              </a:ext>
            </a:extLst>
          </p:cNvPr>
          <p:cNvGrpSpPr/>
          <p:nvPr/>
        </p:nvGrpSpPr>
        <p:grpSpPr>
          <a:xfrm>
            <a:off x="1028700" y="2676055"/>
            <a:ext cx="16230600" cy="931122"/>
            <a:chOff x="0" y="0"/>
            <a:chExt cx="4274726" cy="245234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15861E1-2247-9A60-4C15-5D807EDD4081}"/>
                </a:ext>
              </a:extLst>
            </p:cNvPr>
            <p:cNvSpPr/>
            <p:nvPr/>
          </p:nvSpPr>
          <p:spPr>
            <a:xfrm>
              <a:off x="0" y="0"/>
              <a:ext cx="4274726" cy="245234"/>
            </a:xfrm>
            <a:custGeom>
              <a:avLst/>
              <a:gdLst/>
              <a:ahLst/>
              <a:cxnLst/>
              <a:rect l="l" t="t" r="r" b="b"/>
              <a:pathLst>
                <a:path w="4274726" h="245234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239510"/>
                  </a:lnTo>
                  <a:cubicBezTo>
                    <a:pt x="4274726" y="242671"/>
                    <a:pt x="4272163" y="245234"/>
                    <a:pt x="4269002" y="245234"/>
                  </a:cubicBezTo>
                  <a:lnTo>
                    <a:pt x="5724" y="245234"/>
                  </a:lnTo>
                  <a:cubicBezTo>
                    <a:pt x="2563" y="245234"/>
                    <a:pt x="0" y="242671"/>
                    <a:pt x="0" y="239510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2F5F98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AA86A791-1EB1-E828-D3F9-5DB1FB5AF7D8}"/>
                </a:ext>
              </a:extLst>
            </p:cNvPr>
            <p:cNvSpPr txBox="1"/>
            <p:nvPr/>
          </p:nvSpPr>
          <p:spPr>
            <a:xfrm>
              <a:off x="0" y="-38100"/>
              <a:ext cx="4274726" cy="2833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4" name="TextBox 14">
            <a:extLst>
              <a:ext uri="{FF2B5EF4-FFF2-40B4-BE49-F238E27FC236}">
                <a16:creationId xmlns:a16="http://schemas.microsoft.com/office/drawing/2014/main" id="{EB267889-1544-AC0E-19C6-E6E6572B4D94}"/>
              </a:ext>
            </a:extLst>
          </p:cNvPr>
          <p:cNvSpPr txBox="1"/>
          <p:nvPr/>
        </p:nvSpPr>
        <p:spPr>
          <a:xfrm>
            <a:off x="4240705" y="2881900"/>
            <a:ext cx="9806589" cy="47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¿Qué hicimos?</a:t>
            </a:r>
          </a:p>
        </p:txBody>
      </p:sp>
      <p:sp>
        <p:nvSpPr>
          <p:cNvPr id="37" name="AutoShape 37">
            <a:extLst>
              <a:ext uri="{FF2B5EF4-FFF2-40B4-BE49-F238E27FC236}">
                <a16:creationId xmlns:a16="http://schemas.microsoft.com/office/drawing/2014/main" id="{647FBB6F-B7D7-09A6-980E-62772554B252}"/>
              </a:ext>
            </a:extLst>
          </p:cNvPr>
          <p:cNvSpPr/>
          <p:nvPr/>
        </p:nvSpPr>
        <p:spPr>
          <a:xfrm>
            <a:off x="1028700" y="1916277"/>
            <a:ext cx="16230600" cy="0"/>
          </a:xfrm>
          <a:prstGeom prst="line">
            <a:avLst/>
          </a:prstGeom>
          <a:ln w="9525" cap="flat">
            <a:solidFill>
              <a:srgbClr val="E7BA6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39" name="TextBox 15">
            <a:extLst>
              <a:ext uri="{FF2B5EF4-FFF2-40B4-BE49-F238E27FC236}">
                <a16:creationId xmlns:a16="http://schemas.microsoft.com/office/drawing/2014/main" id="{9720F21C-251F-DA3F-8711-8A9C3C14669C}"/>
              </a:ext>
            </a:extLst>
          </p:cNvPr>
          <p:cNvSpPr txBox="1"/>
          <p:nvPr/>
        </p:nvSpPr>
        <p:spPr>
          <a:xfrm>
            <a:off x="2173518" y="5260169"/>
            <a:ext cx="12609282" cy="12003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Los </a:t>
            </a:r>
            <a:r>
              <a:rPr lang="en-US" sz="2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Programas</a:t>
            </a: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 de</a:t>
            </a:r>
            <a:r>
              <a:rPr lang="en-US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 Factor VIII</a:t>
            </a: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 y </a:t>
            </a:r>
            <a:r>
              <a:rPr lang="en-US" sz="2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Emicizumab</a:t>
            </a: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 </a:t>
            </a:r>
            <a:r>
              <a:rPr lang="en-US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no </a:t>
            </a:r>
            <a:r>
              <a:rPr lang="en-US" sz="2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constituyen</a:t>
            </a:r>
            <a:r>
              <a:rPr lang="en-US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 </a:t>
            </a:r>
            <a:r>
              <a:rPr lang="en-US" sz="2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adquisiciones</a:t>
            </a:r>
            <a:r>
              <a:rPr lang="en-US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 </a:t>
            </a:r>
            <a:r>
              <a:rPr lang="en-US" sz="2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directas</a:t>
            </a: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 de la </a:t>
            </a:r>
            <a:r>
              <a:rPr lang="en-US" sz="2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Superintendencia</a:t>
            </a: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. Es un </a:t>
            </a:r>
            <a:r>
              <a:rPr lang="en-US" sz="2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mecanismo</a:t>
            </a: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 de compra </a:t>
            </a:r>
            <a:r>
              <a:rPr lang="en-US" sz="2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centralizada</a:t>
            </a: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 </a:t>
            </a:r>
            <a:r>
              <a:rPr lang="en-US" sz="2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donde</a:t>
            </a: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 </a:t>
            </a:r>
            <a:r>
              <a:rPr lang="en-US" sz="2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el</a:t>
            </a: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 </a:t>
            </a:r>
            <a:r>
              <a:rPr lang="en-US" sz="2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organismo</a:t>
            </a: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 </a:t>
            </a:r>
            <a:r>
              <a:rPr lang="en-US" sz="2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únicamente</a:t>
            </a: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 </a:t>
            </a:r>
            <a:r>
              <a:rPr lang="en-US" sz="2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actúa</a:t>
            </a: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 </a:t>
            </a:r>
            <a:r>
              <a:rPr lang="en-US" sz="2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como</a:t>
            </a: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 </a:t>
            </a:r>
            <a:r>
              <a:rPr lang="en-US" sz="2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árbitro</a:t>
            </a: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 y </a:t>
            </a:r>
            <a:r>
              <a:rPr lang="en-US" sz="2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negociador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. </a:t>
            </a:r>
            <a:endParaRPr lang="es-ES" sz="1600" dirty="0">
              <a:solidFill>
                <a:schemeClr val="tx1">
                  <a:lumMod val="65000"/>
                  <a:lumOff val="35000"/>
                </a:schemeClr>
              </a:solidFill>
              <a:latin typeface="Montserrat"/>
              <a:ea typeface="Calibri"/>
              <a:cs typeface="Calibri"/>
            </a:endParaRPr>
          </a:p>
        </p:txBody>
      </p:sp>
      <p:grpSp>
        <p:nvGrpSpPr>
          <p:cNvPr id="43" name="Group 10">
            <a:extLst>
              <a:ext uri="{FF2B5EF4-FFF2-40B4-BE49-F238E27FC236}">
                <a16:creationId xmlns:a16="http://schemas.microsoft.com/office/drawing/2014/main" id="{DDFF56A3-B172-BA66-B3F3-72DD3FC3B8F2}"/>
              </a:ext>
            </a:extLst>
          </p:cNvPr>
          <p:cNvGrpSpPr/>
          <p:nvPr/>
        </p:nvGrpSpPr>
        <p:grpSpPr>
          <a:xfrm>
            <a:off x="913277" y="3914972"/>
            <a:ext cx="11664556" cy="876161"/>
            <a:chOff x="0" y="-38100"/>
            <a:chExt cx="3072146" cy="230758"/>
          </a:xfrm>
        </p:grpSpPr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53C3C1CC-5EF4-DFDD-2357-ADBC3EB31F68}"/>
                </a:ext>
              </a:extLst>
            </p:cNvPr>
            <p:cNvSpPr/>
            <p:nvPr/>
          </p:nvSpPr>
          <p:spPr>
            <a:xfrm>
              <a:off x="0" y="0"/>
              <a:ext cx="3072146" cy="192658"/>
            </a:xfrm>
            <a:custGeom>
              <a:avLst/>
              <a:gdLst/>
              <a:ahLst/>
              <a:cxnLst/>
              <a:rect l="l" t="t" r="r" b="b"/>
              <a:pathLst>
                <a:path w="3072146" h="192658">
                  <a:moveTo>
                    <a:pt x="13274" y="0"/>
                  </a:moveTo>
                  <a:lnTo>
                    <a:pt x="3058872" y="0"/>
                  </a:lnTo>
                  <a:cubicBezTo>
                    <a:pt x="3066203" y="0"/>
                    <a:pt x="3072146" y="5943"/>
                    <a:pt x="3072146" y="13274"/>
                  </a:cubicBezTo>
                  <a:lnTo>
                    <a:pt x="3072146" y="179384"/>
                  </a:lnTo>
                  <a:cubicBezTo>
                    <a:pt x="3072146" y="182905"/>
                    <a:pt x="3070748" y="186281"/>
                    <a:pt x="3068258" y="188770"/>
                  </a:cubicBezTo>
                  <a:cubicBezTo>
                    <a:pt x="3065769" y="191260"/>
                    <a:pt x="3062393" y="192658"/>
                    <a:pt x="3058872" y="192658"/>
                  </a:cubicBezTo>
                  <a:lnTo>
                    <a:pt x="13274" y="192658"/>
                  </a:lnTo>
                  <a:cubicBezTo>
                    <a:pt x="9754" y="192658"/>
                    <a:pt x="6377" y="191260"/>
                    <a:pt x="3888" y="188770"/>
                  </a:cubicBezTo>
                  <a:cubicBezTo>
                    <a:pt x="1399" y="186281"/>
                    <a:pt x="0" y="182905"/>
                    <a:pt x="0" y="179384"/>
                  </a:cubicBezTo>
                  <a:lnTo>
                    <a:pt x="0" y="13274"/>
                  </a:lnTo>
                  <a:cubicBezTo>
                    <a:pt x="0" y="9754"/>
                    <a:pt x="1399" y="6377"/>
                    <a:pt x="3888" y="3888"/>
                  </a:cubicBezTo>
                  <a:cubicBezTo>
                    <a:pt x="6377" y="1399"/>
                    <a:pt x="9754" y="0"/>
                    <a:pt x="13274" y="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42" name="TextBox 12">
              <a:extLst>
                <a:ext uri="{FF2B5EF4-FFF2-40B4-BE49-F238E27FC236}">
                  <a16:creationId xmlns:a16="http://schemas.microsoft.com/office/drawing/2014/main" id="{169AA08C-9A23-9230-11B0-FC94DCCA4557}"/>
                </a:ext>
              </a:extLst>
            </p:cNvPr>
            <p:cNvSpPr txBox="1"/>
            <p:nvPr/>
          </p:nvSpPr>
          <p:spPr>
            <a:xfrm>
              <a:off x="0" y="-38100"/>
              <a:ext cx="3072146" cy="2307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45" name="Freeform 13">
            <a:extLst>
              <a:ext uri="{FF2B5EF4-FFF2-40B4-BE49-F238E27FC236}">
                <a16:creationId xmlns:a16="http://schemas.microsoft.com/office/drawing/2014/main" id="{C81F8D03-B4B2-1135-F84C-F20DD3045C39}"/>
              </a:ext>
            </a:extLst>
          </p:cNvPr>
          <p:cNvSpPr/>
          <p:nvPr/>
        </p:nvSpPr>
        <p:spPr>
          <a:xfrm>
            <a:off x="522296" y="3931026"/>
            <a:ext cx="1012808" cy="1012808"/>
          </a:xfrm>
          <a:custGeom>
            <a:avLst/>
            <a:gdLst/>
            <a:ahLst/>
            <a:cxnLst/>
            <a:rect l="l" t="t" r="r" b="b"/>
            <a:pathLst>
              <a:path w="1012808" h="1012808">
                <a:moveTo>
                  <a:pt x="0" y="0"/>
                </a:moveTo>
                <a:lnTo>
                  <a:pt x="1012808" y="0"/>
                </a:lnTo>
                <a:lnTo>
                  <a:pt x="1012808" y="1012808"/>
                </a:lnTo>
                <a:lnTo>
                  <a:pt x="0" y="10128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47" name="TextBox 15">
            <a:extLst>
              <a:ext uri="{FF2B5EF4-FFF2-40B4-BE49-F238E27FC236}">
                <a16:creationId xmlns:a16="http://schemas.microsoft.com/office/drawing/2014/main" id="{41C06A45-84A8-2255-86C2-2B9102D290CC}"/>
              </a:ext>
            </a:extLst>
          </p:cNvPr>
          <p:cNvSpPr txBox="1"/>
          <p:nvPr/>
        </p:nvSpPr>
        <p:spPr>
          <a:xfrm>
            <a:off x="1821825" y="4134430"/>
            <a:ext cx="8605684" cy="508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15"/>
              </a:lnSpc>
            </a:pPr>
            <a:r>
              <a:rPr lang="en-US" sz="2100" b="1" dirty="0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Mayor </a:t>
            </a:r>
            <a:r>
              <a:rPr lang="en-US" sz="2100" b="1" dirty="0" err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transparencia</a:t>
            </a:r>
            <a:r>
              <a:rPr lang="en-US" sz="2100" b="1" dirty="0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y </a:t>
            </a:r>
            <a:r>
              <a:rPr lang="en-US" sz="2100" b="1" dirty="0" err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eficiencia</a:t>
            </a:r>
            <a:r>
              <a:rPr lang="en-US" sz="2100" b="1" dirty="0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100" b="1" dirty="0" err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operativa</a:t>
            </a:r>
            <a:r>
              <a:rPr lang="en-US" sz="2100" b="1" dirty="0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    </a:t>
            </a:r>
            <a:r>
              <a:rPr lang="en-US" sz="2100" dirty="0">
                <a:solidFill>
                  <a:srgbClr val="2F5F98"/>
                </a:solidFill>
                <a:latin typeface="Montserrat"/>
                <a:ea typeface="Montserrat"/>
                <a:cs typeface="Montserrat"/>
                <a:sym typeface="Montserrat"/>
              </a:rPr>
              <a:t>SIGMAC</a:t>
            </a:r>
          </a:p>
        </p:txBody>
      </p:sp>
      <p:sp>
        <p:nvSpPr>
          <p:cNvPr id="49" name="AutoShape 36">
            <a:extLst>
              <a:ext uri="{FF2B5EF4-FFF2-40B4-BE49-F238E27FC236}">
                <a16:creationId xmlns:a16="http://schemas.microsoft.com/office/drawing/2014/main" id="{2FE758AC-B3D2-4090-E559-1DB8E21CC3FE}"/>
              </a:ext>
            </a:extLst>
          </p:cNvPr>
          <p:cNvSpPr/>
          <p:nvPr/>
        </p:nvSpPr>
        <p:spPr>
          <a:xfrm flipH="1">
            <a:off x="7867723" y="4161876"/>
            <a:ext cx="0" cy="507963"/>
          </a:xfrm>
          <a:prstGeom prst="line">
            <a:avLst/>
          </a:prstGeom>
          <a:ln w="38100" cap="flat">
            <a:solidFill>
              <a:srgbClr val="E7BA6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grpSp>
        <p:nvGrpSpPr>
          <p:cNvPr id="53" name="Group 16">
            <a:extLst>
              <a:ext uri="{FF2B5EF4-FFF2-40B4-BE49-F238E27FC236}">
                <a16:creationId xmlns:a16="http://schemas.microsoft.com/office/drawing/2014/main" id="{FC6C0F65-160F-067E-5CB2-AA28826D7608}"/>
              </a:ext>
            </a:extLst>
          </p:cNvPr>
          <p:cNvGrpSpPr/>
          <p:nvPr/>
        </p:nvGrpSpPr>
        <p:grpSpPr>
          <a:xfrm>
            <a:off x="1715782" y="5305483"/>
            <a:ext cx="212087" cy="212087"/>
            <a:chOff x="0" y="0"/>
            <a:chExt cx="812800" cy="812800"/>
          </a:xfrm>
        </p:grpSpPr>
        <p:sp>
          <p:nvSpPr>
            <p:cNvPr id="51" name="Freeform 17">
              <a:extLst>
                <a:ext uri="{FF2B5EF4-FFF2-40B4-BE49-F238E27FC236}">
                  <a16:creationId xmlns:a16="http://schemas.microsoft.com/office/drawing/2014/main" id="{6291FE9D-D0EB-8EEA-004B-6A161202DD3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540616" y="82374"/>
                  </a:lnTo>
                  <a:lnTo>
                    <a:pt x="693768" y="119032"/>
                  </a:lnTo>
                  <a:lnTo>
                    <a:pt x="730427" y="272184"/>
                  </a:lnTo>
                  <a:lnTo>
                    <a:pt x="812800" y="406400"/>
                  </a:lnTo>
                  <a:lnTo>
                    <a:pt x="730427" y="540616"/>
                  </a:lnTo>
                  <a:lnTo>
                    <a:pt x="693768" y="693768"/>
                  </a:lnTo>
                  <a:lnTo>
                    <a:pt x="540616" y="730427"/>
                  </a:lnTo>
                  <a:lnTo>
                    <a:pt x="406400" y="812800"/>
                  </a:lnTo>
                  <a:lnTo>
                    <a:pt x="272184" y="730427"/>
                  </a:lnTo>
                  <a:lnTo>
                    <a:pt x="119032" y="693768"/>
                  </a:lnTo>
                  <a:lnTo>
                    <a:pt x="82374" y="540616"/>
                  </a:lnTo>
                  <a:lnTo>
                    <a:pt x="0" y="406400"/>
                  </a:lnTo>
                  <a:lnTo>
                    <a:pt x="82374" y="272184"/>
                  </a:lnTo>
                  <a:lnTo>
                    <a:pt x="119032" y="119032"/>
                  </a:lnTo>
                  <a:lnTo>
                    <a:pt x="272184" y="82374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2C8BB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52" name="TextBox 18">
              <a:extLst>
                <a:ext uri="{FF2B5EF4-FFF2-40B4-BE49-F238E27FC236}">
                  <a16:creationId xmlns:a16="http://schemas.microsoft.com/office/drawing/2014/main" id="{42E81105-4FF6-AC19-B191-0ECD3F7CA171}"/>
                </a:ext>
              </a:extLst>
            </p:cNvPr>
            <p:cNvSpPr txBox="1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4" name="TextBox 15">
            <a:extLst>
              <a:ext uri="{FF2B5EF4-FFF2-40B4-BE49-F238E27FC236}">
                <a16:creationId xmlns:a16="http://schemas.microsoft.com/office/drawing/2014/main" id="{7BDF88A2-0038-6928-620C-AE179AB277D2}"/>
              </a:ext>
            </a:extLst>
          </p:cNvPr>
          <p:cNvSpPr txBox="1"/>
          <p:nvPr/>
        </p:nvSpPr>
        <p:spPr>
          <a:xfrm>
            <a:off x="2246998" y="6778495"/>
            <a:ext cx="11801774" cy="12003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La </a:t>
            </a:r>
            <a:r>
              <a:rPr lang="en-US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Superintendencia de Servicios de Salud no eroga fondos propios,</a:t>
            </a: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 </a:t>
            </a:r>
            <a:r>
              <a:rPr lang="en-US" sz="2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sino</a:t>
            </a: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 que </a:t>
            </a:r>
            <a:r>
              <a:rPr lang="en-US" sz="2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garantiza</a:t>
            </a: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 </a:t>
            </a:r>
            <a:r>
              <a:rPr lang="en-US" sz="2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mejores</a:t>
            </a: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 </a:t>
            </a:r>
            <a:r>
              <a:rPr lang="en-US" sz="2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precios</a:t>
            </a: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lt"/>
                <a:cs typeface="+mn-lt"/>
                <a:sym typeface="Montserrat Bold"/>
              </a:rPr>
              <a:t> y condiciones en beneficio de los Agentes del Seguro de Salud y sus afiliados.</a:t>
            </a:r>
            <a:endParaRPr lang="es-ES" sz="2600" dirty="0">
              <a:solidFill>
                <a:schemeClr val="tx1">
                  <a:lumMod val="65000"/>
                  <a:lumOff val="35000"/>
                </a:schemeClr>
              </a:solidFill>
              <a:latin typeface="Montserrat"/>
              <a:ea typeface="+mn-lt"/>
              <a:cs typeface="+mn-lt"/>
            </a:endParaRPr>
          </a:p>
        </p:txBody>
      </p:sp>
      <p:sp>
        <p:nvSpPr>
          <p:cNvPr id="10" name="AutoShape 37">
            <a:extLst>
              <a:ext uri="{FF2B5EF4-FFF2-40B4-BE49-F238E27FC236}">
                <a16:creationId xmlns:a16="http://schemas.microsoft.com/office/drawing/2014/main" id="{D9517D9B-95DC-B1FD-13E6-E6B7728E7296}"/>
              </a:ext>
            </a:extLst>
          </p:cNvPr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11" name="Freeform 38">
            <a:extLst>
              <a:ext uri="{FF2B5EF4-FFF2-40B4-BE49-F238E27FC236}">
                <a16:creationId xmlns:a16="http://schemas.microsoft.com/office/drawing/2014/main" id="{353ED696-22EB-111C-B22F-CE5DFEE95F5C}"/>
              </a:ext>
            </a:extLst>
          </p:cNvPr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56382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E0CE06-3644-C13E-BE85-F2CEB2CE9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0CBE1BC-6D8C-4213-219B-5071F61AC9F6}"/>
              </a:ext>
            </a:extLst>
          </p:cNvPr>
          <p:cNvGrpSpPr/>
          <p:nvPr/>
        </p:nvGrpSpPr>
        <p:grpSpPr>
          <a:xfrm>
            <a:off x="-2789" y="2875841"/>
            <a:ext cx="18302869" cy="6677500"/>
            <a:chOff x="0" y="0"/>
            <a:chExt cx="4274726" cy="143317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7D486FB-63EA-2466-BDE3-FD1E1268EFBD}"/>
                </a:ext>
              </a:extLst>
            </p:cNvPr>
            <p:cNvSpPr/>
            <p:nvPr/>
          </p:nvSpPr>
          <p:spPr>
            <a:xfrm>
              <a:off x="0" y="0"/>
              <a:ext cx="4274726" cy="1433172"/>
            </a:xfrm>
            <a:custGeom>
              <a:avLst/>
              <a:gdLst/>
              <a:ahLst/>
              <a:cxnLst/>
              <a:rect l="l" t="t" r="r" b="b"/>
              <a:pathLst>
                <a:path w="4274726" h="1433172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1427448"/>
                  </a:lnTo>
                  <a:cubicBezTo>
                    <a:pt x="4274726" y="1430609"/>
                    <a:pt x="4272163" y="1433172"/>
                    <a:pt x="4269002" y="1433172"/>
                  </a:cubicBezTo>
                  <a:lnTo>
                    <a:pt x="5724" y="1433172"/>
                  </a:lnTo>
                  <a:cubicBezTo>
                    <a:pt x="2563" y="1433172"/>
                    <a:pt x="0" y="1430609"/>
                    <a:pt x="0" y="1427448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C32A77E-CF63-4551-9AD3-03C800C420AA}"/>
                </a:ext>
              </a:extLst>
            </p:cNvPr>
            <p:cNvSpPr txBox="1"/>
            <p:nvPr/>
          </p:nvSpPr>
          <p:spPr>
            <a:xfrm>
              <a:off x="0" y="-38100"/>
              <a:ext cx="4274726" cy="14712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408A99CB-C0BD-809B-411D-B1C114073E62}"/>
              </a:ext>
            </a:extLst>
          </p:cNvPr>
          <p:cNvGrpSpPr/>
          <p:nvPr/>
        </p:nvGrpSpPr>
        <p:grpSpPr>
          <a:xfrm>
            <a:off x="1028700" y="2199805"/>
            <a:ext cx="16230600" cy="931122"/>
            <a:chOff x="0" y="0"/>
            <a:chExt cx="4274726" cy="245234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D171EFF-E253-1E61-9E94-8A0CBDC7631F}"/>
                </a:ext>
              </a:extLst>
            </p:cNvPr>
            <p:cNvSpPr/>
            <p:nvPr/>
          </p:nvSpPr>
          <p:spPr>
            <a:xfrm>
              <a:off x="0" y="0"/>
              <a:ext cx="4274726" cy="245234"/>
            </a:xfrm>
            <a:custGeom>
              <a:avLst/>
              <a:gdLst/>
              <a:ahLst/>
              <a:cxnLst/>
              <a:rect l="l" t="t" r="r" b="b"/>
              <a:pathLst>
                <a:path w="4274726" h="245234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239510"/>
                  </a:lnTo>
                  <a:cubicBezTo>
                    <a:pt x="4274726" y="242671"/>
                    <a:pt x="4272163" y="245234"/>
                    <a:pt x="4269002" y="245234"/>
                  </a:cubicBezTo>
                  <a:lnTo>
                    <a:pt x="5724" y="245234"/>
                  </a:lnTo>
                  <a:cubicBezTo>
                    <a:pt x="2563" y="245234"/>
                    <a:pt x="0" y="242671"/>
                    <a:pt x="0" y="239510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2F5F98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54076B74-9021-5F73-45EA-5733DAD2783A}"/>
                </a:ext>
              </a:extLst>
            </p:cNvPr>
            <p:cNvSpPr txBox="1"/>
            <p:nvPr/>
          </p:nvSpPr>
          <p:spPr>
            <a:xfrm>
              <a:off x="0" y="-38100"/>
              <a:ext cx="4274726" cy="2833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FAFE3D12-BB86-A0B9-2E2A-EE46931C17A9}"/>
              </a:ext>
            </a:extLst>
          </p:cNvPr>
          <p:cNvGrpSpPr/>
          <p:nvPr/>
        </p:nvGrpSpPr>
        <p:grpSpPr>
          <a:xfrm>
            <a:off x="913277" y="3583383"/>
            <a:ext cx="10640177" cy="731500"/>
            <a:chOff x="0" y="0"/>
            <a:chExt cx="2802351" cy="192658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50D7AF0-F76B-82D4-F7F4-8B35E511C97F}"/>
                </a:ext>
              </a:extLst>
            </p:cNvPr>
            <p:cNvSpPr/>
            <p:nvPr/>
          </p:nvSpPr>
          <p:spPr>
            <a:xfrm>
              <a:off x="0" y="0"/>
              <a:ext cx="2802351" cy="192658"/>
            </a:xfrm>
            <a:custGeom>
              <a:avLst/>
              <a:gdLst/>
              <a:ahLst/>
              <a:cxnLst/>
              <a:rect l="l" t="t" r="r" b="b"/>
              <a:pathLst>
                <a:path w="2802351" h="192658">
                  <a:moveTo>
                    <a:pt x="14552" y="0"/>
                  </a:moveTo>
                  <a:lnTo>
                    <a:pt x="2787799" y="0"/>
                  </a:lnTo>
                  <a:cubicBezTo>
                    <a:pt x="2795836" y="0"/>
                    <a:pt x="2802351" y="6515"/>
                    <a:pt x="2802351" y="14552"/>
                  </a:cubicBezTo>
                  <a:lnTo>
                    <a:pt x="2802351" y="178106"/>
                  </a:lnTo>
                  <a:cubicBezTo>
                    <a:pt x="2802351" y="186143"/>
                    <a:pt x="2795836" y="192658"/>
                    <a:pt x="2787799" y="192658"/>
                  </a:cubicBezTo>
                  <a:lnTo>
                    <a:pt x="14552" y="192658"/>
                  </a:lnTo>
                  <a:cubicBezTo>
                    <a:pt x="6515" y="192658"/>
                    <a:pt x="0" y="186143"/>
                    <a:pt x="0" y="178106"/>
                  </a:cubicBezTo>
                  <a:lnTo>
                    <a:pt x="0" y="14552"/>
                  </a:lnTo>
                  <a:cubicBezTo>
                    <a:pt x="0" y="6515"/>
                    <a:pt x="6515" y="0"/>
                    <a:pt x="14552" y="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90FA9421-0154-65B4-5A9F-FBE1DECCC2B3}"/>
                </a:ext>
              </a:extLst>
            </p:cNvPr>
            <p:cNvSpPr txBox="1"/>
            <p:nvPr/>
          </p:nvSpPr>
          <p:spPr>
            <a:xfrm>
              <a:off x="0" y="-38100"/>
              <a:ext cx="2802351" cy="2307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652647B4-E7B6-481D-8FBE-3282EC63BEAF}"/>
              </a:ext>
            </a:extLst>
          </p:cNvPr>
          <p:cNvSpPr/>
          <p:nvPr/>
        </p:nvSpPr>
        <p:spPr>
          <a:xfrm>
            <a:off x="522296" y="3454776"/>
            <a:ext cx="1012808" cy="1012808"/>
          </a:xfrm>
          <a:custGeom>
            <a:avLst/>
            <a:gdLst/>
            <a:ahLst/>
            <a:cxnLst/>
            <a:rect l="l" t="t" r="r" b="b"/>
            <a:pathLst>
              <a:path w="1012808" h="1012808">
                <a:moveTo>
                  <a:pt x="0" y="0"/>
                </a:moveTo>
                <a:lnTo>
                  <a:pt x="1012808" y="0"/>
                </a:lnTo>
                <a:lnTo>
                  <a:pt x="1012808" y="1012808"/>
                </a:lnTo>
                <a:lnTo>
                  <a:pt x="0" y="10128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75E428C7-FD82-E807-E058-FB104E4C2FDE}"/>
              </a:ext>
            </a:extLst>
          </p:cNvPr>
          <p:cNvSpPr txBox="1"/>
          <p:nvPr/>
        </p:nvSpPr>
        <p:spPr>
          <a:xfrm>
            <a:off x="4240705" y="2405650"/>
            <a:ext cx="9806589" cy="47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¿Qué hicimos?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630FD680-4F79-179C-6495-3036AE1D4B71}"/>
              </a:ext>
            </a:extLst>
          </p:cNvPr>
          <p:cNvSpPr txBox="1"/>
          <p:nvPr/>
        </p:nvSpPr>
        <p:spPr>
          <a:xfrm>
            <a:off x="1858996" y="3683198"/>
            <a:ext cx="11774233" cy="5152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15"/>
              </a:lnSpc>
            </a:pPr>
            <a:r>
              <a:rPr lang="en-US" sz="2600" b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Mayor </a:t>
            </a:r>
            <a:r>
              <a:rPr lang="en-US" sz="2600" b="1" err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transparencia</a:t>
            </a:r>
            <a:r>
              <a:rPr lang="en-US" sz="2600" b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y </a:t>
            </a:r>
            <a:r>
              <a:rPr lang="en-US" sz="2600" b="1" err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eficiencia</a:t>
            </a:r>
            <a:r>
              <a:rPr lang="en-US" sz="2600" b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err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operativa</a:t>
            </a:r>
            <a:r>
              <a:rPr lang="en-US" sz="2600" b="1">
                <a:solidFill>
                  <a:srgbClr val="249F9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   </a:t>
            </a:r>
            <a:r>
              <a:rPr lang="en-US" sz="2600">
                <a:solidFill>
                  <a:srgbClr val="2F5F98"/>
                </a:solidFill>
                <a:latin typeface="Montserrat"/>
                <a:ea typeface="Montserrat Bold"/>
                <a:cs typeface="Montserrat Bold"/>
                <a:sym typeface="Montserrat"/>
              </a:rPr>
              <a:t>SIGMAC</a:t>
            </a:r>
            <a:endParaRPr lang="en-US" sz="2600">
              <a:solidFill>
                <a:srgbClr val="2F5F9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" name="AutoShape 34">
            <a:extLst>
              <a:ext uri="{FF2B5EF4-FFF2-40B4-BE49-F238E27FC236}">
                <a16:creationId xmlns:a16="http://schemas.microsoft.com/office/drawing/2014/main" id="{BAD205A6-3B7A-C0F6-652B-B4874973B171}"/>
              </a:ext>
            </a:extLst>
          </p:cNvPr>
          <p:cNvSpPr/>
          <p:nvPr/>
        </p:nvSpPr>
        <p:spPr>
          <a:xfrm flipH="1">
            <a:off x="9373137" y="3704212"/>
            <a:ext cx="0" cy="507963"/>
          </a:xfrm>
          <a:prstGeom prst="line">
            <a:avLst/>
          </a:prstGeom>
          <a:ln w="38100" cap="flat">
            <a:solidFill>
              <a:srgbClr val="E7BA6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35" name="Freeform 35">
            <a:extLst>
              <a:ext uri="{FF2B5EF4-FFF2-40B4-BE49-F238E27FC236}">
                <a16:creationId xmlns:a16="http://schemas.microsoft.com/office/drawing/2014/main" id="{020A0A90-1E3B-A086-6A61-2CF9954F91F6}"/>
              </a:ext>
            </a:extLst>
          </p:cNvPr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36" name="Freeform 36">
            <a:extLst>
              <a:ext uri="{FF2B5EF4-FFF2-40B4-BE49-F238E27FC236}">
                <a16:creationId xmlns:a16="http://schemas.microsoft.com/office/drawing/2014/main" id="{7A6FB823-4FA7-7BCB-ABA9-9F425A2E086F}"/>
              </a:ext>
            </a:extLst>
          </p:cNvPr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37" name="AutoShape 37">
            <a:extLst>
              <a:ext uri="{FF2B5EF4-FFF2-40B4-BE49-F238E27FC236}">
                <a16:creationId xmlns:a16="http://schemas.microsoft.com/office/drawing/2014/main" id="{3BA06B42-6DC8-FDB5-E0CA-720F3774598C}"/>
              </a:ext>
            </a:extLst>
          </p:cNvPr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38" name="Freeform 38">
            <a:extLst>
              <a:ext uri="{FF2B5EF4-FFF2-40B4-BE49-F238E27FC236}">
                <a16:creationId xmlns:a16="http://schemas.microsoft.com/office/drawing/2014/main" id="{A09A11A4-402B-6C4E-6407-AF4B05E1C938}"/>
              </a:ext>
            </a:extLst>
          </p:cNvPr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grpSp>
        <p:nvGrpSpPr>
          <p:cNvPr id="17" name="Group 15">
            <a:extLst>
              <a:ext uri="{FF2B5EF4-FFF2-40B4-BE49-F238E27FC236}">
                <a16:creationId xmlns:a16="http://schemas.microsoft.com/office/drawing/2014/main" id="{68532B49-2B75-41EE-6CCF-3C30FC8B3F98}"/>
              </a:ext>
            </a:extLst>
          </p:cNvPr>
          <p:cNvGrpSpPr/>
          <p:nvPr/>
        </p:nvGrpSpPr>
        <p:grpSpPr>
          <a:xfrm>
            <a:off x="4715545" y="5358309"/>
            <a:ext cx="8857357" cy="1261247"/>
            <a:chOff x="0" y="-38100"/>
            <a:chExt cx="2332802" cy="332180"/>
          </a:xfrm>
        </p:grpSpPr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539E838B-F3C8-8156-7A48-3E44483DCF0C}"/>
                </a:ext>
              </a:extLst>
            </p:cNvPr>
            <p:cNvSpPr/>
            <p:nvPr/>
          </p:nvSpPr>
          <p:spPr>
            <a:xfrm>
              <a:off x="0" y="0"/>
              <a:ext cx="2332802" cy="294080"/>
            </a:xfrm>
            <a:custGeom>
              <a:avLst/>
              <a:gdLst/>
              <a:ahLst/>
              <a:cxnLst/>
              <a:rect l="l" t="t" r="r" b="b"/>
              <a:pathLst>
                <a:path w="2332802" h="294080">
                  <a:moveTo>
                    <a:pt x="9615" y="0"/>
                  </a:moveTo>
                  <a:lnTo>
                    <a:pt x="2323187" y="0"/>
                  </a:lnTo>
                  <a:cubicBezTo>
                    <a:pt x="2325737" y="0"/>
                    <a:pt x="2328183" y="1013"/>
                    <a:pt x="2329986" y="2816"/>
                  </a:cubicBezTo>
                  <a:cubicBezTo>
                    <a:pt x="2331789" y="4619"/>
                    <a:pt x="2332802" y="7065"/>
                    <a:pt x="2332802" y="9615"/>
                  </a:cubicBezTo>
                  <a:lnTo>
                    <a:pt x="2332802" y="284466"/>
                  </a:lnTo>
                  <a:cubicBezTo>
                    <a:pt x="2332802" y="287016"/>
                    <a:pt x="2331789" y="289461"/>
                    <a:pt x="2329986" y="291264"/>
                  </a:cubicBezTo>
                  <a:cubicBezTo>
                    <a:pt x="2328183" y="293067"/>
                    <a:pt x="2325737" y="294080"/>
                    <a:pt x="2323187" y="294080"/>
                  </a:cubicBezTo>
                  <a:lnTo>
                    <a:pt x="9615" y="294080"/>
                  </a:lnTo>
                  <a:cubicBezTo>
                    <a:pt x="7065" y="294080"/>
                    <a:pt x="4619" y="293067"/>
                    <a:pt x="2816" y="291264"/>
                  </a:cubicBezTo>
                  <a:cubicBezTo>
                    <a:pt x="1013" y="289461"/>
                    <a:pt x="0" y="287016"/>
                    <a:pt x="0" y="284466"/>
                  </a:cubicBezTo>
                  <a:lnTo>
                    <a:pt x="0" y="9615"/>
                  </a:lnTo>
                  <a:cubicBezTo>
                    <a:pt x="0" y="7065"/>
                    <a:pt x="1013" y="4619"/>
                    <a:pt x="2816" y="2816"/>
                  </a:cubicBezTo>
                  <a:cubicBezTo>
                    <a:pt x="4619" y="1013"/>
                    <a:pt x="7065" y="0"/>
                    <a:pt x="9615" y="0"/>
                  </a:cubicBezTo>
                  <a:close/>
                </a:path>
              </a:pathLst>
            </a:custGeom>
            <a:solidFill>
              <a:srgbClr val="2D8BB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6" name="TextBox 17">
              <a:extLst>
                <a:ext uri="{FF2B5EF4-FFF2-40B4-BE49-F238E27FC236}">
                  <a16:creationId xmlns:a16="http://schemas.microsoft.com/office/drawing/2014/main" id="{B5DDFA75-41AD-829E-3101-DF55266A2451}"/>
                </a:ext>
              </a:extLst>
            </p:cNvPr>
            <p:cNvSpPr txBox="1"/>
            <p:nvPr/>
          </p:nvSpPr>
          <p:spPr>
            <a:xfrm>
              <a:off x="0" y="-38100"/>
              <a:ext cx="2332802" cy="332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1" name="TextBox 18">
            <a:extLst>
              <a:ext uri="{FF2B5EF4-FFF2-40B4-BE49-F238E27FC236}">
                <a16:creationId xmlns:a16="http://schemas.microsoft.com/office/drawing/2014/main" id="{2D3DBD8A-2B40-DE14-3B1C-180EE73F031D}"/>
              </a:ext>
            </a:extLst>
          </p:cNvPr>
          <p:cNvSpPr txBox="1"/>
          <p:nvPr/>
        </p:nvSpPr>
        <p:spPr>
          <a:xfrm>
            <a:off x="4037179" y="4963048"/>
            <a:ext cx="10195057" cy="4030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Impacto económico total acumulado anual proyectado:</a:t>
            </a:r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17DB574E-CA05-2D3C-7E80-9D0334C7C133}"/>
              </a:ext>
            </a:extLst>
          </p:cNvPr>
          <p:cNvSpPr txBox="1"/>
          <p:nvPr/>
        </p:nvSpPr>
        <p:spPr>
          <a:xfrm>
            <a:off x="5835254" y="5666928"/>
            <a:ext cx="6617491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$ 88.311.376.754,64</a:t>
            </a:r>
          </a:p>
        </p:txBody>
      </p:sp>
    </p:spTree>
    <p:extLst>
      <p:ext uri="{BB962C8B-B14F-4D97-AF65-F5344CB8AC3E}">
        <p14:creationId xmlns:p14="http://schemas.microsoft.com/office/powerpoint/2010/main" val="2274909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052553"/>
            <a:ext cx="16230600" cy="7205747"/>
            <a:chOff x="0" y="0"/>
            <a:chExt cx="4274726" cy="18978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1897810"/>
            </a:xfrm>
            <a:custGeom>
              <a:avLst/>
              <a:gdLst/>
              <a:ahLst/>
              <a:cxnLst/>
              <a:rect l="l" t="t" r="r" b="b"/>
              <a:pathLst>
                <a:path w="4274726" h="1897810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1892086"/>
                  </a:lnTo>
                  <a:cubicBezTo>
                    <a:pt x="4274726" y="1895247"/>
                    <a:pt x="4272163" y="1897810"/>
                    <a:pt x="4269002" y="1897810"/>
                  </a:cubicBezTo>
                  <a:lnTo>
                    <a:pt x="5724" y="1897810"/>
                  </a:lnTo>
                  <a:cubicBezTo>
                    <a:pt x="2563" y="1897810"/>
                    <a:pt x="0" y="1895247"/>
                    <a:pt x="0" y="1892086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19359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497805" y="5026720"/>
            <a:ext cx="13292390" cy="1116586"/>
            <a:chOff x="0" y="0"/>
            <a:chExt cx="3500876" cy="2940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00876" cy="294080"/>
            </a:xfrm>
            <a:custGeom>
              <a:avLst/>
              <a:gdLst/>
              <a:ahLst/>
              <a:cxnLst/>
              <a:rect l="l" t="t" r="r" b="b"/>
              <a:pathLst>
                <a:path w="3500876" h="294080">
                  <a:moveTo>
                    <a:pt x="6407" y="0"/>
                  </a:moveTo>
                  <a:lnTo>
                    <a:pt x="3494470" y="0"/>
                  </a:lnTo>
                  <a:cubicBezTo>
                    <a:pt x="3498008" y="0"/>
                    <a:pt x="3500876" y="2868"/>
                    <a:pt x="3500876" y="6407"/>
                  </a:cubicBezTo>
                  <a:lnTo>
                    <a:pt x="3500876" y="287674"/>
                  </a:lnTo>
                  <a:cubicBezTo>
                    <a:pt x="3500876" y="291212"/>
                    <a:pt x="3498008" y="294080"/>
                    <a:pt x="3494470" y="294080"/>
                  </a:cubicBezTo>
                  <a:lnTo>
                    <a:pt x="6407" y="294080"/>
                  </a:lnTo>
                  <a:cubicBezTo>
                    <a:pt x="2868" y="294080"/>
                    <a:pt x="0" y="291212"/>
                    <a:pt x="0" y="287674"/>
                  </a:cubicBezTo>
                  <a:lnTo>
                    <a:pt x="0" y="6407"/>
                  </a:lnTo>
                  <a:cubicBezTo>
                    <a:pt x="0" y="2868"/>
                    <a:pt x="2868" y="0"/>
                    <a:pt x="6407" y="0"/>
                  </a:cubicBezTo>
                  <a:close/>
                </a:path>
              </a:pathLst>
            </a:custGeom>
            <a:solidFill>
              <a:srgbClr val="2F5F98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500876" cy="332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9" name="Freeform 9"/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0" name="AutoShape 10"/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11" name="Freeform 11"/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2" name="TextBox 12"/>
          <p:cNvSpPr txBox="1"/>
          <p:nvPr/>
        </p:nvSpPr>
        <p:spPr>
          <a:xfrm>
            <a:off x="3133236" y="5190678"/>
            <a:ext cx="12021528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¿Qué entendemos por innovación?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052553"/>
            <a:ext cx="16230600" cy="7205747"/>
            <a:chOff x="0" y="0"/>
            <a:chExt cx="4274726" cy="18978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1897810"/>
            </a:xfrm>
            <a:custGeom>
              <a:avLst/>
              <a:gdLst/>
              <a:ahLst/>
              <a:cxnLst/>
              <a:rect l="l" t="t" r="r" b="b"/>
              <a:pathLst>
                <a:path w="4274726" h="1897810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1892086"/>
                  </a:lnTo>
                  <a:cubicBezTo>
                    <a:pt x="4274726" y="1895247"/>
                    <a:pt x="4272163" y="1897810"/>
                    <a:pt x="4269002" y="1897810"/>
                  </a:cubicBezTo>
                  <a:lnTo>
                    <a:pt x="5724" y="1897810"/>
                  </a:lnTo>
                  <a:cubicBezTo>
                    <a:pt x="2563" y="1897810"/>
                    <a:pt x="0" y="1895247"/>
                    <a:pt x="0" y="1892086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19359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29377" y="2454970"/>
            <a:ext cx="14629246" cy="1116586"/>
            <a:chOff x="0" y="0"/>
            <a:chExt cx="3852970" cy="2940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52970" cy="294080"/>
            </a:xfrm>
            <a:custGeom>
              <a:avLst/>
              <a:gdLst/>
              <a:ahLst/>
              <a:cxnLst/>
              <a:rect l="l" t="t" r="r" b="b"/>
              <a:pathLst>
                <a:path w="3852970" h="294080">
                  <a:moveTo>
                    <a:pt x="5821" y="0"/>
                  </a:moveTo>
                  <a:lnTo>
                    <a:pt x="3847149" y="0"/>
                  </a:lnTo>
                  <a:cubicBezTo>
                    <a:pt x="3850364" y="0"/>
                    <a:pt x="3852970" y="2606"/>
                    <a:pt x="3852970" y="5821"/>
                  </a:cubicBezTo>
                  <a:lnTo>
                    <a:pt x="3852970" y="288259"/>
                  </a:lnTo>
                  <a:cubicBezTo>
                    <a:pt x="3852970" y="291474"/>
                    <a:pt x="3850364" y="294080"/>
                    <a:pt x="3847149" y="294080"/>
                  </a:cubicBezTo>
                  <a:lnTo>
                    <a:pt x="5821" y="294080"/>
                  </a:lnTo>
                  <a:cubicBezTo>
                    <a:pt x="2606" y="294080"/>
                    <a:pt x="0" y="291474"/>
                    <a:pt x="0" y="288259"/>
                  </a:cubicBezTo>
                  <a:lnTo>
                    <a:pt x="0" y="5821"/>
                  </a:lnTo>
                  <a:cubicBezTo>
                    <a:pt x="0" y="2606"/>
                    <a:pt x="2606" y="0"/>
                    <a:pt x="5821" y="0"/>
                  </a:cubicBezTo>
                  <a:close/>
                </a:path>
              </a:pathLst>
            </a:custGeom>
            <a:solidFill>
              <a:srgbClr val="2F5F98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852970" cy="332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9" name="Freeform 9"/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0" name="AutoShape 10"/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11" name="Freeform 11"/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2" name="TextBox 12"/>
          <p:cNvSpPr txBox="1"/>
          <p:nvPr/>
        </p:nvSpPr>
        <p:spPr>
          <a:xfrm>
            <a:off x="1943716" y="2618928"/>
            <a:ext cx="14400569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¿De qué hablamos cuando hablamos de valor?</a:t>
            </a:r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943716" y="3776807"/>
            <a:ext cx="9455136" cy="5239841"/>
            <a:chOff x="0" y="0"/>
            <a:chExt cx="16831307" cy="9327563"/>
          </a:xfrm>
        </p:grpSpPr>
        <p:sp>
          <p:nvSpPr>
            <p:cNvPr id="14" name="Freeform 14" descr="Warren Buffett Quotes on Value Investing - Value Investing Singapore  Educates Smart Value Investing In Singapore | Value investing, Warren  buffett, Investment quotes"/>
            <p:cNvSpPr/>
            <p:nvPr/>
          </p:nvSpPr>
          <p:spPr>
            <a:xfrm>
              <a:off x="0" y="0"/>
              <a:ext cx="16831311" cy="9327515"/>
            </a:xfrm>
            <a:custGeom>
              <a:avLst/>
              <a:gdLst/>
              <a:ahLst/>
              <a:cxnLst/>
              <a:rect l="l" t="t" r="r" b="b"/>
              <a:pathLst>
                <a:path w="16831311" h="9327515">
                  <a:moveTo>
                    <a:pt x="0" y="0"/>
                  </a:moveTo>
                  <a:lnTo>
                    <a:pt x="16831311" y="0"/>
                  </a:lnTo>
                  <a:lnTo>
                    <a:pt x="16831311" y="9327515"/>
                  </a:lnTo>
                  <a:lnTo>
                    <a:pt x="0" y="93275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" b="-8"/>
              </a:stretch>
            </a:blipFill>
          </p:spPr>
          <p:txBody>
            <a:bodyPr/>
            <a:lstStyle/>
            <a:p>
              <a:endParaRPr lang="es-A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441344" y="3776807"/>
            <a:ext cx="9902940" cy="3604085"/>
            <a:chOff x="0" y="0"/>
            <a:chExt cx="2608182" cy="94922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608182" cy="949224"/>
            </a:xfrm>
            <a:custGeom>
              <a:avLst/>
              <a:gdLst/>
              <a:ahLst/>
              <a:cxnLst/>
              <a:rect l="l" t="t" r="r" b="b"/>
              <a:pathLst>
                <a:path w="2608182" h="949224">
                  <a:moveTo>
                    <a:pt x="9381" y="0"/>
                  </a:moveTo>
                  <a:lnTo>
                    <a:pt x="2598800" y="0"/>
                  </a:lnTo>
                  <a:cubicBezTo>
                    <a:pt x="2603982" y="0"/>
                    <a:pt x="2608182" y="4200"/>
                    <a:pt x="2608182" y="9381"/>
                  </a:cubicBezTo>
                  <a:lnTo>
                    <a:pt x="2608182" y="939843"/>
                  </a:lnTo>
                  <a:cubicBezTo>
                    <a:pt x="2608182" y="942331"/>
                    <a:pt x="2607194" y="944717"/>
                    <a:pt x="2605434" y="946476"/>
                  </a:cubicBezTo>
                  <a:cubicBezTo>
                    <a:pt x="2603675" y="948236"/>
                    <a:pt x="2601289" y="949224"/>
                    <a:pt x="2598800" y="949224"/>
                  </a:cubicBezTo>
                  <a:lnTo>
                    <a:pt x="9381" y="949224"/>
                  </a:lnTo>
                  <a:cubicBezTo>
                    <a:pt x="6893" y="949224"/>
                    <a:pt x="4507" y="948236"/>
                    <a:pt x="2748" y="946476"/>
                  </a:cubicBezTo>
                  <a:cubicBezTo>
                    <a:pt x="988" y="944717"/>
                    <a:pt x="0" y="942331"/>
                    <a:pt x="0" y="939843"/>
                  </a:cubicBezTo>
                  <a:lnTo>
                    <a:pt x="0" y="9381"/>
                  </a:lnTo>
                  <a:cubicBezTo>
                    <a:pt x="0" y="6893"/>
                    <a:pt x="988" y="4507"/>
                    <a:pt x="2748" y="2748"/>
                  </a:cubicBezTo>
                  <a:cubicBezTo>
                    <a:pt x="4507" y="988"/>
                    <a:pt x="6893" y="0"/>
                    <a:pt x="938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608182" cy="987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624683" y="5412564"/>
            <a:ext cx="8719601" cy="3604085"/>
            <a:chOff x="0" y="0"/>
            <a:chExt cx="2296520" cy="94922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96520" cy="949224"/>
            </a:xfrm>
            <a:custGeom>
              <a:avLst/>
              <a:gdLst/>
              <a:ahLst/>
              <a:cxnLst/>
              <a:rect l="l" t="t" r="r" b="b"/>
              <a:pathLst>
                <a:path w="2296520" h="949224">
                  <a:moveTo>
                    <a:pt x="10655" y="0"/>
                  </a:moveTo>
                  <a:lnTo>
                    <a:pt x="2285866" y="0"/>
                  </a:lnTo>
                  <a:cubicBezTo>
                    <a:pt x="2288692" y="0"/>
                    <a:pt x="2291402" y="1123"/>
                    <a:pt x="2293400" y="3121"/>
                  </a:cubicBezTo>
                  <a:cubicBezTo>
                    <a:pt x="2295398" y="5119"/>
                    <a:pt x="2296520" y="7829"/>
                    <a:pt x="2296520" y="10655"/>
                  </a:cubicBezTo>
                  <a:lnTo>
                    <a:pt x="2296520" y="938569"/>
                  </a:lnTo>
                  <a:cubicBezTo>
                    <a:pt x="2296520" y="944454"/>
                    <a:pt x="2291750" y="949224"/>
                    <a:pt x="2285866" y="949224"/>
                  </a:cubicBezTo>
                  <a:lnTo>
                    <a:pt x="10655" y="949224"/>
                  </a:lnTo>
                  <a:cubicBezTo>
                    <a:pt x="7829" y="949224"/>
                    <a:pt x="5119" y="948101"/>
                    <a:pt x="3121" y="946103"/>
                  </a:cubicBezTo>
                  <a:cubicBezTo>
                    <a:pt x="1123" y="944105"/>
                    <a:pt x="0" y="941395"/>
                    <a:pt x="0" y="938569"/>
                  </a:cubicBezTo>
                  <a:lnTo>
                    <a:pt x="0" y="10655"/>
                  </a:lnTo>
                  <a:cubicBezTo>
                    <a:pt x="0" y="7829"/>
                    <a:pt x="1123" y="5119"/>
                    <a:pt x="3121" y="3121"/>
                  </a:cubicBezTo>
                  <a:cubicBezTo>
                    <a:pt x="5119" y="1123"/>
                    <a:pt x="7829" y="0"/>
                    <a:pt x="1065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2296520" cy="987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6441344" y="4943156"/>
            <a:ext cx="9521588" cy="184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12"/>
              </a:lnSpc>
            </a:pPr>
            <a:r>
              <a:rPr lang="en-US" sz="5993" b="1">
                <a:solidFill>
                  <a:srgbClr val="545454"/>
                </a:solidFill>
                <a:latin typeface="Lora Bold"/>
                <a:ea typeface="Lora Bold"/>
                <a:cs typeface="Lora Bold"/>
                <a:sym typeface="Lora Bold"/>
              </a:rPr>
              <a:t>“Price is what you pay.</a:t>
            </a:r>
          </a:p>
          <a:p>
            <a:pPr algn="ctr">
              <a:lnSpc>
                <a:spcPts val="7312"/>
              </a:lnSpc>
            </a:pPr>
            <a:r>
              <a:rPr lang="en-US" sz="5993" b="1">
                <a:solidFill>
                  <a:srgbClr val="545454"/>
                </a:solidFill>
                <a:latin typeface="Lora Bold"/>
                <a:ea typeface="Lora Bold"/>
                <a:cs typeface="Lora Bold"/>
                <a:sym typeface="Lora Bold"/>
              </a:rPr>
              <a:t>Value is what you get”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441344" y="7205081"/>
            <a:ext cx="9521588" cy="49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04"/>
              </a:lnSpc>
            </a:pPr>
            <a:r>
              <a:rPr lang="en-US" sz="3200">
                <a:solidFill>
                  <a:srgbClr val="545454"/>
                </a:solidFill>
                <a:latin typeface="Lora"/>
                <a:ea typeface="Lora"/>
                <a:cs typeface="Lora"/>
                <a:sym typeface="Lora"/>
              </a:rPr>
              <a:t>-Warren Buffett-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B5A085-8BA8-299E-CF6B-8D18CC0FA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magen que contiene interior, café, tabla, hecho de madera&#10;&#10;El contenido generado por IA puede ser incorrecto.">
            <a:extLst>
              <a:ext uri="{FF2B5EF4-FFF2-40B4-BE49-F238E27FC236}">
                <a16:creationId xmlns:a16="http://schemas.microsoft.com/office/drawing/2014/main" id="{B5F17031-41E6-74D1-3C2C-3926EF4CE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231" y="5794452"/>
            <a:ext cx="4400730" cy="386893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0A8F87F-03CB-9F0C-B009-EBB33B7B9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9922" y="5776700"/>
            <a:ext cx="4381471" cy="3887980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B0EAF9D-F67F-660B-2A14-4BC9AAC313B4}"/>
              </a:ext>
            </a:extLst>
          </p:cNvPr>
          <p:cNvSpPr txBox="1"/>
          <p:nvPr/>
        </p:nvSpPr>
        <p:spPr>
          <a:xfrm>
            <a:off x="1032001" y="3174408"/>
            <a:ext cx="6591940" cy="107721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200">
                <a:solidFill>
                  <a:schemeClr val="bg1"/>
                </a:solidFill>
                <a:latin typeface="Aptos"/>
              </a:rPr>
              <a:t>¿Estarían dispuestos a</a:t>
            </a:r>
            <a:endParaRPr lang="en-US">
              <a:solidFill>
                <a:schemeClr val="bg1"/>
              </a:solidFill>
            </a:endParaRPr>
          </a:p>
          <a:p>
            <a:pPr algn="ctr"/>
            <a:r>
              <a:rPr lang="es-ES" sz="3200">
                <a:solidFill>
                  <a:schemeClr val="bg1"/>
                </a:solidFill>
                <a:latin typeface="Aptos"/>
              </a:rPr>
              <a:t>pagar el doble por la valija B?</a:t>
            </a:r>
            <a:endParaRPr lang="es-ES">
              <a:solidFill>
                <a:schemeClr val="bg1"/>
              </a:solidFill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6BE46014-0BFF-E035-8561-8CBB1378ED8B}"/>
              </a:ext>
            </a:extLst>
          </p:cNvPr>
          <p:cNvSpPr/>
          <p:nvPr/>
        </p:nvSpPr>
        <p:spPr>
          <a:xfrm>
            <a:off x="2614458" y="7504061"/>
            <a:ext cx="1093071" cy="88004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>
                <a:solidFill>
                  <a:schemeClr val="tx1"/>
                </a:solidFill>
                <a:latin typeface="Aptos" panose="020B0004020202020204" pitchFamily="34" charset="0"/>
              </a:rPr>
              <a:t>A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985F4B4F-E8AC-C986-64BE-DD223D87651F}"/>
              </a:ext>
            </a:extLst>
          </p:cNvPr>
          <p:cNvSpPr/>
          <p:nvPr/>
        </p:nvSpPr>
        <p:spPr>
          <a:xfrm>
            <a:off x="8329461" y="7569444"/>
            <a:ext cx="1093071" cy="91388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>
                <a:solidFill>
                  <a:schemeClr val="tx1"/>
                </a:solidFill>
                <a:latin typeface="Aptos" panose="020B0004020202020204" pitchFamily="34" charset="0"/>
              </a:rPr>
              <a:t>B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4F8323F8-1317-2BE7-F0A8-A0D979B74E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646" y="4459141"/>
            <a:ext cx="1068644" cy="1136535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378DE9B-9185-7CA6-AF22-8572E29325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0008" y="3114349"/>
            <a:ext cx="1109654" cy="1170374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E4F0FACB-99D2-2A3F-467E-08A2FEA5A7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0008" y="4396855"/>
            <a:ext cx="1109654" cy="1170374"/>
          </a:xfrm>
          <a:prstGeom prst="rect">
            <a:avLst/>
          </a:prstGeom>
        </p:spPr>
      </p:pic>
      <p:sp>
        <p:nvSpPr>
          <p:cNvPr id="26" name="Freeform 23">
            <a:extLst>
              <a:ext uri="{FF2B5EF4-FFF2-40B4-BE49-F238E27FC236}">
                <a16:creationId xmlns:a16="http://schemas.microsoft.com/office/drawing/2014/main" id="{274142F3-3D27-4558-8DDD-AA7A665923D5}"/>
              </a:ext>
            </a:extLst>
          </p:cNvPr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30" name="Freeform 24">
            <a:extLst>
              <a:ext uri="{FF2B5EF4-FFF2-40B4-BE49-F238E27FC236}">
                <a16:creationId xmlns:a16="http://schemas.microsoft.com/office/drawing/2014/main" id="{F5D423C1-E316-27EF-FCB7-508D0C6D3939}"/>
              </a:ext>
            </a:extLst>
          </p:cNvPr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32" name="AutoShape 25">
            <a:extLst>
              <a:ext uri="{FF2B5EF4-FFF2-40B4-BE49-F238E27FC236}">
                <a16:creationId xmlns:a16="http://schemas.microsoft.com/office/drawing/2014/main" id="{D16DD18C-41CB-6BB4-40A6-280510587706}"/>
              </a:ext>
            </a:extLst>
          </p:cNvPr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34" name="Freeform 26">
            <a:extLst>
              <a:ext uri="{FF2B5EF4-FFF2-40B4-BE49-F238E27FC236}">
                <a16:creationId xmlns:a16="http://schemas.microsoft.com/office/drawing/2014/main" id="{5F83DB7F-97D6-4D25-194C-A9E4FA13DAC4}"/>
              </a:ext>
            </a:extLst>
          </p:cNvPr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grpSp>
        <p:nvGrpSpPr>
          <p:cNvPr id="38" name="Group 27">
            <a:extLst>
              <a:ext uri="{FF2B5EF4-FFF2-40B4-BE49-F238E27FC236}">
                <a16:creationId xmlns:a16="http://schemas.microsoft.com/office/drawing/2014/main" id="{D4FBA496-B788-118A-4F95-4DF8DBF16710}"/>
              </a:ext>
            </a:extLst>
          </p:cNvPr>
          <p:cNvGrpSpPr/>
          <p:nvPr/>
        </p:nvGrpSpPr>
        <p:grpSpPr>
          <a:xfrm>
            <a:off x="1028700" y="1864644"/>
            <a:ext cx="16230600" cy="1075783"/>
            <a:chOff x="0" y="-38100"/>
            <a:chExt cx="4274726" cy="283334"/>
          </a:xfrm>
        </p:grpSpPr>
        <p:sp>
          <p:nvSpPr>
            <p:cNvPr id="36" name="Freeform 28">
              <a:extLst>
                <a:ext uri="{FF2B5EF4-FFF2-40B4-BE49-F238E27FC236}">
                  <a16:creationId xmlns:a16="http://schemas.microsoft.com/office/drawing/2014/main" id="{1A103670-9581-B4FA-9338-DDB5B72C66BB}"/>
                </a:ext>
              </a:extLst>
            </p:cNvPr>
            <p:cNvSpPr/>
            <p:nvPr/>
          </p:nvSpPr>
          <p:spPr>
            <a:xfrm>
              <a:off x="0" y="0"/>
              <a:ext cx="4274726" cy="245234"/>
            </a:xfrm>
            <a:custGeom>
              <a:avLst/>
              <a:gdLst/>
              <a:ahLst/>
              <a:cxnLst/>
              <a:rect l="l" t="t" r="r" b="b"/>
              <a:pathLst>
                <a:path w="4274726" h="245234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239510"/>
                  </a:lnTo>
                  <a:cubicBezTo>
                    <a:pt x="4274726" y="242671"/>
                    <a:pt x="4272163" y="245234"/>
                    <a:pt x="4269002" y="245234"/>
                  </a:cubicBezTo>
                  <a:lnTo>
                    <a:pt x="5724" y="245234"/>
                  </a:lnTo>
                  <a:cubicBezTo>
                    <a:pt x="2563" y="245234"/>
                    <a:pt x="0" y="242671"/>
                    <a:pt x="0" y="239510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2F5F98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37" name="TextBox 29">
              <a:extLst>
                <a:ext uri="{FF2B5EF4-FFF2-40B4-BE49-F238E27FC236}">
                  <a16:creationId xmlns:a16="http://schemas.microsoft.com/office/drawing/2014/main" id="{D3FADEE6-6BED-1D5E-656C-958A148C0267}"/>
                </a:ext>
              </a:extLst>
            </p:cNvPr>
            <p:cNvSpPr txBox="1"/>
            <p:nvPr/>
          </p:nvSpPr>
          <p:spPr>
            <a:xfrm>
              <a:off x="0" y="-38100"/>
              <a:ext cx="4274726" cy="2833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40" name="TextBox 30">
            <a:extLst>
              <a:ext uri="{FF2B5EF4-FFF2-40B4-BE49-F238E27FC236}">
                <a16:creationId xmlns:a16="http://schemas.microsoft.com/office/drawing/2014/main" id="{C04829D6-1427-2A05-685A-32CD96D45539}"/>
              </a:ext>
            </a:extLst>
          </p:cNvPr>
          <p:cNvSpPr txBox="1"/>
          <p:nvPr/>
        </p:nvSpPr>
        <p:spPr>
          <a:xfrm>
            <a:off x="2216934" y="2250672"/>
            <a:ext cx="13854132" cy="448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b="1">
                <a:solidFill>
                  <a:srgbClr val="F2F2F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¿Cuánto más estamos dispuestos a pagar por la “innovación”?</a:t>
            </a:r>
          </a:p>
        </p:txBody>
      </p:sp>
    </p:spTree>
    <p:extLst>
      <p:ext uri="{BB962C8B-B14F-4D97-AF65-F5344CB8AC3E}">
        <p14:creationId xmlns:p14="http://schemas.microsoft.com/office/powerpoint/2010/main" val="265727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E33E7B-E3B3-FF47-0F37-B4F139B76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Imagen que contiene interior, café, tabla, hecho de madera&#10;&#10;El contenido generado por IA puede ser incorrecto.">
            <a:extLst>
              <a:ext uri="{FF2B5EF4-FFF2-40B4-BE49-F238E27FC236}">
                <a16:creationId xmlns:a16="http://schemas.microsoft.com/office/drawing/2014/main" id="{B4F3EF91-592F-1E9E-22EA-F4A268DCE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524" y="5162550"/>
            <a:ext cx="4100861" cy="361206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1C46980-9482-CB75-7EF2-CDC014B63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7974" y="4576130"/>
            <a:ext cx="4052000" cy="4597982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id="{E5951D31-A5E5-B51D-86F0-3A3668CF6EDB}"/>
              </a:ext>
            </a:extLst>
          </p:cNvPr>
          <p:cNvSpPr/>
          <p:nvPr/>
        </p:nvSpPr>
        <p:spPr>
          <a:xfrm>
            <a:off x="2242751" y="6872159"/>
            <a:ext cx="907217" cy="82428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>
                <a:solidFill>
                  <a:schemeClr val="tx1"/>
                </a:solidFill>
                <a:latin typeface="Aptos" panose="020B0004020202020204" pitchFamily="34" charset="0"/>
              </a:rPr>
              <a:t>A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EC42D473-DC37-65EB-630F-11EEFF0335D2}"/>
              </a:ext>
            </a:extLst>
          </p:cNvPr>
          <p:cNvSpPr/>
          <p:nvPr/>
        </p:nvSpPr>
        <p:spPr>
          <a:xfrm>
            <a:off x="9449279" y="7706995"/>
            <a:ext cx="907217" cy="82428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>
                <a:solidFill>
                  <a:schemeClr val="tx1"/>
                </a:solidFill>
                <a:latin typeface="Aptos" panose="020B0004020202020204" pitchFamily="34" charset="0"/>
              </a:rPr>
              <a:t>C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D28BD20F-B77B-F7FF-30FB-F5F2EA0C28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8949" y="4036673"/>
            <a:ext cx="1012887" cy="1071486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766B4792-4CA7-960C-7958-F8287812ED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4177" y="3496859"/>
            <a:ext cx="1012887" cy="1071486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D6840793-50B1-A780-2ECB-527EE734E0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7543" y="3496975"/>
            <a:ext cx="1012887" cy="1071486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05C21B11-C2EA-22E5-A8E2-B982E25D2B52}"/>
              </a:ext>
            </a:extLst>
          </p:cNvPr>
          <p:cNvSpPr txBox="1"/>
          <p:nvPr/>
        </p:nvSpPr>
        <p:spPr>
          <a:xfrm>
            <a:off x="1030502" y="3142954"/>
            <a:ext cx="4838124" cy="71558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4050">
                <a:solidFill>
                  <a:schemeClr val="bg1"/>
                </a:solidFill>
                <a:latin typeface="Aptos" panose="020B0004020202020204" pitchFamily="34" charset="0"/>
              </a:rPr>
              <a:t>¿Y por la valija C?</a:t>
            </a:r>
          </a:p>
        </p:txBody>
      </p:sp>
      <p:sp>
        <p:nvSpPr>
          <p:cNvPr id="5" name="Freeform 23">
            <a:extLst>
              <a:ext uri="{FF2B5EF4-FFF2-40B4-BE49-F238E27FC236}">
                <a16:creationId xmlns:a16="http://schemas.microsoft.com/office/drawing/2014/main" id="{191D4A30-F9CD-2C25-7DAC-4407101C42CA}"/>
              </a:ext>
            </a:extLst>
          </p:cNvPr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7" name="Freeform 24">
            <a:extLst>
              <a:ext uri="{FF2B5EF4-FFF2-40B4-BE49-F238E27FC236}">
                <a16:creationId xmlns:a16="http://schemas.microsoft.com/office/drawing/2014/main" id="{11BBF368-460F-B99D-1CC7-955AA53436A4}"/>
              </a:ext>
            </a:extLst>
          </p:cNvPr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0" name="AutoShape 25">
            <a:extLst>
              <a:ext uri="{FF2B5EF4-FFF2-40B4-BE49-F238E27FC236}">
                <a16:creationId xmlns:a16="http://schemas.microsoft.com/office/drawing/2014/main" id="{54B9EDD4-D930-D941-F692-95C10FA96CFF}"/>
              </a:ext>
            </a:extLst>
          </p:cNvPr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13" name="Freeform 26">
            <a:extLst>
              <a:ext uri="{FF2B5EF4-FFF2-40B4-BE49-F238E27FC236}">
                <a16:creationId xmlns:a16="http://schemas.microsoft.com/office/drawing/2014/main" id="{FBE6E8E2-0ECF-5D88-77E2-B60B1E28870A}"/>
              </a:ext>
            </a:extLst>
          </p:cNvPr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grpSp>
        <p:nvGrpSpPr>
          <p:cNvPr id="19" name="Group 27">
            <a:extLst>
              <a:ext uri="{FF2B5EF4-FFF2-40B4-BE49-F238E27FC236}">
                <a16:creationId xmlns:a16="http://schemas.microsoft.com/office/drawing/2014/main" id="{6F784B6B-42B7-A0C9-27E5-97C12FE35106}"/>
              </a:ext>
            </a:extLst>
          </p:cNvPr>
          <p:cNvGrpSpPr/>
          <p:nvPr/>
        </p:nvGrpSpPr>
        <p:grpSpPr>
          <a:xfrm>
            <a:off x="1028700" y="1864644"/>
            <a:ext cx="16230600" cy="1075783"/>
            <a:chOff x="0" y="-38100"/>
            <a:chExt cx="4274726" cy="283334"/>
          </a:xfrm>
        </p:grpSpPr>
        <p:sp>
          <p:nvSpPr>
            <p:cNvPr id="16" name="Freeform 28">
              <a:extLst>
                <a:ext uri="{FF2B5EF4-FFF2-40B4-BE49-F238E27FC236}">
                  <a16:creationId xmlns:a16="http://schemas.microsoft.com/office/drawing/2014/main" id="{9B0CDAF2-794B-F1B1-B615-D93922FE6C03}"/>
                </a:ext>
              </a:extLst>
            </p:cNvPr>
            <p:cNvSpPr/>
            <p:nvPr/>
          </p:nvSpPr>
          <p:spPr>
            <a:xfrm>
              <a:off x="0" y="0"/>
              <a:ext cx="4274726" cy="245234"/>
            </a:xfrm>
            <a:custGeom>
              <a:avLst/>
              <a:gdLst/>
              <a:ahLst/>
              <a:cxnLst/>
              <a:rect l="l" t="t" r="r" b="b"/>
              <a:pathLst>
                <a:path w="4274726" h="245234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239510"/>
                  </a:lnTo>
                  <a:cubicBezTo>
                    <a:pt x="4274726" y="242671"/>
                    <a:pt x="4272163" y="245234"/>
                    <a:pt x="4269002" y="245234"/>
                  </a:cubicBezTo>
                  <a:lnTo>
                    <a:pt x="5724" y="245234"/>
                  </a:lnTo>
                  <a:cubicBezTo>
                    <a:pt x="2563" y="245234"/>
                    <a:pt x="0" y="242671"/>
                    <a:pt x="0" y="239510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2F5F98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7" name="TextBox 29">
              <a:extLst>
                <a:ext uri="{FF2B5EF4-FFF2-40B4-BE49-F238E27FC236}">
                  <a16:creationId xmlns:a16="http://schemas.microsoft.com/office/drawing/2014/main" id="{AA2B3DB7-6DA6-8201-07CA-0C3DFF451E78}"/>
                </a:ext>
              </a:extLst>
            </p:cNvPr>
            <p:cNvSpPr txBox="1"/>
            <p:nvPr/>
          </p:nvSpPr>
          <p:spPr>
            <a:xfrm>
              <a:off x="0" y="-38100"/>
              <a:ext cx="4274726" cy="2833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3" name="TextBox 30">
            <a:extLst>
              <a:ext uri="{FF2B5EF4-FFF2-40B4-BE49-F238E27FC236}">
                <a16:creationId xmlns:a16="http://schemas.microsoft.com/office/drawing/2014/main" id="{5267B917-7FB2-AE80-1E3D-8A0DB25CB3FC}"/>
              </a:ext>
            </a:extLst>
          </p:cNvPr>
          <p:cNvSpPr txBox="1"/>
          <p:nvPr/>
        </p:nvSpPr>
        <p:spPr>
          <a:xfrm>
            <a:off x="2216934" y="2250672"/>
            <a:ext cx="13854132" cy="448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b="1">
                <a:solidFill>
                  <a:srgbClr val="F2F2F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¿Cuánto más estamos dispuestos a pagar por la “innovación”?</a:t>
            </a:r>
          </a:p>
        </p:txBody>
      </p:sp>
    </p:spTree>
    <p:extLst>
      <p:ext uri="{BB962C8B-B14F-4D97-AF65-F5344CB8AC3E}">
        <p14:creationId xmlns:p14="http://schemas.microsoft.com/office/powerpoint/2010/main" val="40285463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CF1DF1-C01B-4E7A-40B8-E9A2A2EB6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87CEE31-3479-312E-3608-19ED1DE56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524" y="5162550"/>
            <a:ext cx="4230959" cy="3723579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7C1B3E15-D175-62AB-2CD6-A0DF93E8A01A}"/>
              </a:ext>
            </a:extLst>
          </p:cNvPr>
          <p:cNvSpPr/>
          <p:nvPr/>
        </p:nvSpPr>
        <p:spPr>
          <a:xfrm>
            <a:off x="2242751" y="6872159"/>
            <a:ext cx="1065193" cy="79640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>
                <a:solidFill>
                  <a:schemeClr val="tx1"/>
                </a:solidFill>
                <a:latin typeface="Aptos" panose="020B0004020202020204" pitchFamily="34" charset="0"/>
              </a:rPr>
              <a:t>A</a:t>
            </a:r>
          </a:p>
        </p:txBody>
      </p:sp>
      <p:pic>
        <p:nvPicPr>
          <p:cNvPr id="13" name="Picture 4" descr="Cuáles son las medidas de equipaje de mano para viajar a Latinoamérica,  Estados Unidos y Europa? - Infobae">
            <a:extLst>
              <a:ext uri="{FF2B5EF4-FFF2-40B4-BE49-F238E27FC236}">
                <a16:creationId xmlns:a16="http://schemas.microsoft.com/office/drawing/2014/main" id="{7FFCF42E-6550-A237-D69D-F0E0016A1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0815" y="5320388"/>
            <a:ext cx="6767886" cy="380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10560E-8AAD-9451-368C-60CB4A207D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706" y="4483203"/>
            <a:ext cx="4172805" cy="4737373"/>
          </a:xfrm>
          <a:prstGeom prst="rect">
            <a:avLst/>
          </a:prstGeom>
        </p:spPr>
      </p:pic>
      <p:sp>
        <p:nvSpPr>
          <p:cNvPr id="19" name="Elipse 18">
            <a:extLst>
              <a:ext uri="{FF2B5EF4-FFF2-40B4-BE49-F238E27FC236}">
                <a16:creationId xmlns:a16="http://schemas.microsoft.com/office/drawing/2014/main" id="{783BA8BB-36AC-7CDE-07C0-ADAA7EC83057}"/>
              </a:ext>
            </a:extLst>
          </p:cNvPr>
          <p:cNvSpPr/>
          <p:nvPr/>
        </p:nvSpPr>
        <p:spPr>
          <a:xfrm>
            <a:off x="8070673" y="7385792"/>
            <a:ext cx="1065193" cy="79640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>
                <a:solidFill>
                  <a:schemeClr val="tx1"/>
                </a:solidFill>
                <a:latin typeface="Aptos" panose="020B0004020202020204" pitchFamily="34" charset="0"/>
              </a:rPr>
              <a:t>C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82BEF57E-6B93-4189-9C75-DB6D5A559116}"/>
              </a:ext>
            </a:extLst>
          </p:cNvPr>
          <p:cNvSpPr/>
          <p:nvPr/>
        </p:nvSpPr>
        <p:spPr>
          <a:xfrm>
            <a:off x="14789616" y="7600209"/>
            <a:ext cx="1065193" cy="79640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>
                <a:solidFill>
                  <a:schemeClr val="tx1"/>
                </a:solidFill>
                <a:latin typeface="Aptos" panose="020B0004020202020204" pitchFamily="34" charset="0"/>
              </a:rPr>
              <a:t>D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AD3E7D42-6611-2822-BEB8-AAED9B57BE03}"/>
              </a:ext>
            </a:extLst>
          </p:cNvPr>
          <p:cNvSpPr txBox="1"/>
          <p:nvPr/>
        </p:nvSpPr>
        <p:spPr>
          <a:xfrm>
            <a:off x="1067355" y="3070227"/>
            <a:ext cx="7914604" cy="83099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400">
                <a:solidFill>
                  <a:schemeClr val="bg1"/>
                </a:solidFill>
                <a:latin typeface="Aptos" panose="020B0004020202020204" pitchFamily="34" charset="0"/>
              </a:rPr>
              <a:t>¿El beneficio marginal de la valija D respecto de la C es de la misma magnitud que el de la valija C respecto de la A?</a:t>
            </a: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D84B88F2-E5FA-F77A-177D-E1F1816A6A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6827" y="4036673"/>
            <a:ext cx="1040765" cy="1099364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D16AAA3-C3CE-F8EF-E184-DFE52E938C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6031" y="3943609"/>
            <a:ext cx="1040765" cy="1099364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561EF3D6-6A0E-8AED-C1B1-5FC00FC437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6031" y="5226115"/>
            <a:ext cx="1040765" cy="1099364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4304ECEE-CE45-B39F-5551-2C8606CAE7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97144" y="5430326"/>
            <a:ext cx="883665" cy="940100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D5076324-0E0B-4BD8-2AEF-4E8BF6681F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97144" y="6449786"/>
            <a:ext cx="883665" cy="940100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092E36D9-C32A-7505-B0A2-D46ABBD915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97143" y="3371124"/>
            <a:ext cx="883275" cy="940100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52EF5D6F-B3A1-3AF9-7794-E9602B00C1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97144" y="4419144"/>
            <a:ext cx="883665" cy="940100"/>
          </a:xfrm>
          <a:prstGeom prst="rect">
            <a:avLst/>
          </a:prstGeom>
        </p:spPr>
      </p:pic>
      <p:sp>
        <p:nvSpPr>
          <p:cNvPr id="6" name="Freeform 23">
            <a:extLst>
              <a:ext uri="{FF2B5EF4-FFF2-40B4-BE49-F238E27FC236}">
                <a16:creationId xmlns:a16="http://schemas.microsoft.com/office/drawing/2014/main" id="{D203538B-A90E-6D78-E872-257511D4B826}"/>
              </a:ext>
            </a:extLst>
          </p:cNvPr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9" name="Freeform 24">
            <a:extLst>
              <a:ext uri="{FF2B5EF4-FFF2-40B4-BE49-F238E27FC236}">
                <a16:creationId xmlns:a16="http://schemas.microsoft.com/office/drawing/2014/main" id="{0DF4DD8B-9A6E-577F-8768-29ED5E38CB2A}"/>
              </a:ext>
            </a:extLst>
          </p:cNvPr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2" name="AutoShape 25">
            <a:extLst>
              <a:ext uri="{FF2B5EF4-FFF2-40B4-BE49-F238E27FC236}">
                <a16:creationId xmlns:a16="http://schemas.microsoft.com/office/drawing/2014/main" id="{A4BE2720-30BD-11EC-F40D-4CC1BEE8D53D}"/>
              </a:ext>
            </a:extLst>
          </p:cNvPr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15" name="Freeform 26">
            <a:extLst>
              <a:ext uri="{FF2B5EF4-FFF2-40B4-BE49-F238E27FC236}">
                <a16:creationId xmlns:a16="http://schemas.microsoft.com/office/drawing/2014/main" id="{8D091063-972B-AB6E-3301-95D0B05CEB53}"/>
              </a:ext>
            </a:extLst>
          </p:cNvPr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grpSp>
        <p:nvGrpSpPr>
          <p:cNvPr id="21" name="Group 27">
            <a:extLst>
              <a:ext uri="{FF2B5EF4-FFF2-40B4-BE49-F238E27FC236}">
                <a16:creationId xmlns:a16="http://schemas.microsoft.com/office/drawing/2014/main" id="{31271A84-ECD7-C8C4-425D-12317638EE40}"/>
              </a:ext>
            </a:extLst>
          </p:cNvPr>
          <p:cNvGrpSpPr/>
          <p:nvPr/>
        </p:nvGrpSpPr>
        <p:grpSpPr>
          <a:xfrm>
            <a:off x="1028700" y="1864644"/>
            <a:ext cx="16230600" cy="1075783"/>
            <a:chOff x="0" y="-38100"/>
            <a:chExt cx="4274726" cy="283334"/>
          </a:xfrm>
        </p:grpSpPr>
        <p:sp>
          <p:nvSpPr>
            <p:cNvPr id="18" name="Freeform 28">
              <a:extLst>
                <a:ext uri="{FF2B5EF4-FFF2-40B4-BE49-F238E27FC236}">
                  <a16:creationId xmlns:a16="http://schemas.microsoft.com/office/drawing/2014/main" id="{FA272F18-B1EC-1F91-9D4F-7D3508240F7D}"/>
                </a:ext>
              </a:extLst>
            </p:cNvPr>
            <p:cNvSpPr/>
            <p:nvPr/>
          </p:nvSpPr>
          <p:spPr>
            <a:xfrm>
              <a:off x="0" y="0"/>
              <a:ext cx="4274726" cy="245234"/>
            </a:xfrm>
            <a:custGeom>
              <a:avLst/>
              <a:gdLst/>
              <a:ahLst/>
              <a:cxnLst/>
              <a:rect l="l" t="t" r="r" b="b"/>
              <a:pathLst>
                <a:path w="4274726" h="245234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239510"/>
                  </a:lnTo>
                  <a:cubicBezTo>
                    <a:pt x="4274726" y="242671"/>
                    <a:pt x="4272163" y="245234"/>
                    <a:pt x="4269002" y="245234"/>
                  </a:cubicBezTo>
                  <a:lnTo>
                    <a:pt x="5724" y="245234"/>
                  </a:lnTo>
                  <a:cubicBezTo>
                    <a:pt x="2563" y="245234"/>
                    <a:pt x="0" y="242671"/>
                    <a:pt x="0" y="239510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2F5F98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20" name="TextBox 29">
              <a:extLst>
                <a:ext uri="{FF2B5EF4-FFF2-40B4-BE49-F238E27FC236}">
                  <a16:creationId xmlns:a16="http://schemas.microsoft.com/office/drawing/2014/main" id="{8CE3B3DA-612F-37A6-B0A0-D2F56F09DEC7}"/>
                </a:ext>
              </a:extLst>
            </p:cNvPr>
            <p:cNvSpPr txBox="1"/>
            <p:nvPr/>
          </p:nvSpPr>
          <p:spPr>
            <a:xfrm>
              <a:off x="0" y="-38100"/>
              <a:ext cx="4274726" cy="2833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4" name="TextBox 30">
            <a:extLst>
              <a:ext uri="{FF2B5EF4-FFF2-40B4-BE49-F238E27FC236}">
                <a16:creationId xmlns:a16="http://schemas.microsoft.com/office/drawing/2014/main" id="{A62C2797-AC16-EA36-3FF8-926E2448A391}"/>
              </a:ext>
            </a:extLst>
          </p:cNvPr>
          <p:cNvSpPr txBox="1"/>
          <p:nvPr/>
        </p:nvSpPr>
        <p:spPr>
          <a:xfrm>
            <a:off x="2216934" y="2250672"/>
            <a:ext cx="13854132" cy="448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b="1">
                <a:solidFill>
                  <a:srgbClr val="F2F2F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¿Cuánto más estamos dispuestos a pagar por la “innovación”?</a:t>
            </a:r>
          </a:p>
        </p:txBody>
      </p:sp>
    </p:spTree>
    <p:extLst>
      <p:ext uri="{BB962C8B-B14F-4D97-AF65-F5344CB8AC3E}">
        <p14:creationId xmlns:p14="http://schemas.microsoft.com/office/powerpoint/2010/main" val="132249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FE35F1-33B5-7628-AC6E-387E0CB42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Cuáles son las medidas de equipaje de mano para viajar a Latinoamérica,  Estados Unidos y Europa? - Infobae">
            <a:extLst>
              <a:ext uri="{FF2B5EF4-FFF2-40B4-BE49-F238E27FC236}">
                <a16:creationId xmlns:a16="http://schemas.microsoft.com/office/drawing/2014/main" id="{9136C88B-A70B-DA61-DA43-94308A3DE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4587" y="4115034"/>
            <a:ext cx="6321837" cy="3556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664248B-E20C-E186-A785-CD24530DB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334" y="3113636"/>
            <a:ext cx="3894024" cy="4421421"/>
          </a:xfrm>
          <a:prstGeom prst="rect">
            <a:avLst/>
          </a:prstGeom>
        </p:spPr>
      </p:pic>
      <p:sp>
        <p:nvSpPr>
          <p:cNvPr id="18" name="Elipse 17">
            <a:extLst>
              <a:ext uri="{FF2B5EF4-FFF2-40B4-BE49-F238E27FC236}">
                <a16:creationId xmlns:a16="http://schemas.microsoft.com/office/drawing/2014/main" id="{A9D66EAB-4B8E-E109-ADEC-5719BEA519D8}"/>
              </a:ext>
            </a:extLst>
          </p:cNvPr>
          <p:cNvSpPr/>
          <p:nvPr/>
        </p:nvSpPr>
        <p:spPr>
          <a:xfrm>
            <a:off x="9193886" y="5448760"/>
            <a:ext cx="944388" cy="79640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>
                <a:solidFill>
                  <a:schemeClr val="tx1"/>
                </a:solidFill>
                <a:latin typeface="Aptos" panose="020B0004020202020204" pitchFamily="34" charset="0"/>
              </a:rPr>
              <a:t>C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E6BBBD3E-4190-427B-1C36-2DA08759AA42}"/>
              </a:ext>
            </a:extLst>
          </p:cNvPr>
          <p:cNvSpPr/>
          <p:nvPr/>
        </p:nvSpPr>
        <p:spPr>
          <a:xfrm>
            <a:off x="14581791" y="6394856"/>
            <a:ext cx="944388" cy="79640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>
                <a:solidFill>
                  <a:schemeClr val="tx1"/>
                </a:solidFill>
                <a:latin typeface="Aptos" panose="020B0004020202020204" pitchFamily="34" charset="0"/>
              </a:rPr>
              <a:t>D</a:t>
            </a:r>
          </a:p>
        </p:txBody>
      </p:sp>
      <p:pic>
        <p:nvPicPr>
          <p:cNvPr id="24" name="Imagen 23" descr="Imagen que contiene interior, café, tabla, hecho de madera&#10;&#10;El contenido generado por IA puede ser incorrecto.">
            <a:extLst>
              <a:ext uri="{FF2B5EF4-FFF2-40B4-BE49-F238E27FC236}">
                <a16:creationId xmlns:a16="http://schemas.microsoft.com/office/drawing/2014/main" id="{F1D6D183-7004-B999-E601-58AD64DA98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588" y="3276709"/>
            <a:ext cx="3086563" cy="2721675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F79C04A-523A-DF7D-3114-3216DDE810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9123" y="6120271"/>
            <a:ext cx="3064182" cy="2721677"/>
          </a:xfrm>
          <a:prstGeom prst="rect">
            <a:avLst/>
          </a:prstGeom>
        </p:spPr>
      </p:pic>
      <p:sp>
        <p:nvSpPr>
          <p:cNvPr id="30" name="Elipse 29">
            <a:extLst>
              <a:ext uri="{FF2B5EF4-FFF2-40B4-BE49-F238E27FC236}">
                <a16:creationId xmlns:a16="http://schemas.microsoft.com/office/drawing/2014/main" id="{20588C79-3A17-35B5-2D3D-5CA4E75E2CBD}"/>
              </a:ext>
            </a:extLst>
          </p:cNvPr>
          <p:cNvSpPr/>
          <p:nvPr/>
        </p:nvSpPr>
        <p:spPr>
          <a:xfrm>
            <a:off x="2160134" y="4480563"/>
            <a:ext cx="944388" cy="79640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>
                <a:solidFill>
                  <a:schemeClr val="tx1"/>
                </a:solidFill>
                <a:latin typeface="Aptos" panose="020B0004020202020204" pitchFamily="34" charset="0"/>
              </a:rPr>
              <a:t>A</a:t>
            </a:r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57C75333-0467-F713-7E26-E86634971DFF}"/>
              </a:ext>
            </a:extLst>
          </p:cNvPr>
          <p:cNvSpPr/>
          <p:nvPr/>
        </p:nvSpPr>
        <p:spPr>
          <a:xfrm>
            <a:off x="4662037" y="7352391"/>
            <a:ext cx="944388" cy="79640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>
                <a:solidFill>
                  <a:schemeClr val="tx1"/>
                </a:solidFill>
                <a:latin typeface="Aptos" panose="020B0004020202020204" pitchFamily="34" charset="0"/>
              </a:rPr>
              <a:t>B</a:t>
            </a:r>
          </a:p>
        </p:txBody>
      </p:sp>
      <p:sp>
        <p:nvSpPr>
          <p:cNvPr id="4" name="Freeform 23">
            <a:extLst>
              <a:ext uri="{FF2B5EF4-FFF2-40B4-BE49-F238E27FC236}">
                <a16:creationId xmlns:a16="http://schemas.microsoft.com/office/drawing/2014/main" id="{4E7F1FA1-4909-FA72-8B96-3EAD78DE4DB1}"/>
              </a:ext>
            </a:extLst>
          </p:cNvPr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7" name="Freeform 24">
            <a:extLst>
              <a:ext uri="{FF2B5EF4-FFF2-40B4-BE49-F238E27FC236}">
                <a16:creationId xmlns:a16="http://schemas.microsoft.com/office/drawing/2014/main" id="{7795BD93-E87D-559A-FC21-146DE594912E}"/>
              </a:ext>
            </a:extLst>
          </p:cNvPr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0" name="AutoShape 25">
            <a:extLst>
              <a:ext uri="{FF2B5EF4-FFF2-40B4-BE49-F238E27FC236}">
                <a16:creationId xmlns:a16="http://schemas.microsoft.com/office/drawing/2014/main" id="{FA58B596-571F-6546-BACF-210CE03E9E7C}"/>
              </a:ext>
            </a:extLst>
          </p:cNvPr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13" name="Freeform 26">
            <a:extLst>
              <a:ext uri="{FF2B5EF4-FFF2-40B4-BE49-F238E27FC236}">
                <a16:creationId xmlns:a16="http://schemas.microsoft.com/office/drawing/2014/main" id="{29E22469-3DE5-50E7-1CB5-778F0A0D8A36}"/>
              </a:ext>
            </a:extLst>
          </p:cNvPr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grpSp>
        <p:nvGrpSpPr>
          <p:cNvPr id="19" name="Group 27">
            <a:extLst>
              <a:ext uri="{FF2B5EF4-FFF2-40B4-BE49-F238E27FC236}">
                <a16:creationId xmlns:a16="http://schemas.microsoft.com/office/drawing/2014/main" id="{B78CE65B-7D6A-CA05-B91B-531CA1E58A4D}"/>
              </a:ext>
            </a:extLst>
          </p:cNvPr>
          <p:cNvGrpSpPr/>
          <p:nvPr/>
        </p:nvGrpSpPr>
        <p:grpSpPr>
          <a:xfrm>
            <a:off x="1177383" y="1557986"/>
            <a:ext cx="16230600" cy="1280221"/>
            <a:chOff x="0" y="-38100"/>
            <a:chExt cx="4274726" cy="283334"/>
          </a:xfrm>
        </p:grpSpPr>
        <p:sp>
          <p:nvSpPr>
            <p:cNvPr id="16" name="Freeform 28">
              <a:extLst>
                <a:ext uri="{FF2B5EF4-FFF2-40B4-BE49-F238E27FC236}">
                  <a16:creationId xmlns:a16="http://schemas.microsoft.com/office/drawing/2014/main" id="{4562629D-D5B8-CB25-3A21-0B31B3DAEAA6}"/>
                </a:ext>
              </a:extLst>
            </p:cNvPr>
            <p:cNvSpPr/>
            <p:nvPr/>
          </p:nvSpPr>
          <p:spPr>
            <a:xfrm>
              <a:off x="0" y="0"/>
              <a:ext cx="4274726" cy="245234"/>
            </a:xfrm>
            <a:custGeom>
              <a:avLst/>
              <a:gdLst/>
              <a:ahLst/>
              <a:cxnLst/>
              <a:rect l="l" t="t" r="r" b="b"/>
              <a:pathLst>
                <a:path w="4274726" h="245234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239510"/>
                  </a:lnTo>
                  <a:cubicBezTo>
                    <a:pt x="4274726" y="242671"/>
                    <a:pt x="4272163" y="245234"/>
                    <a:pt x="4269002" y="245234"/>
                  </a:cubicBezTo>
                  <a:lnTo>
                    <a:pt x="5724" y="245234"/>
                  </a:lnTo>
                  <a:cubicBezTo>
                    <a:pt x="2563" y="245234"/>
                    <a:pt x="0" y="242671"/>
                    <a:pt x="0" y="239510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2F5F98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7" name="TextBox 29">
              <a:extLst>
                <a:ext uri="{FF2B5EF4-FFF2-40B4-BE49-F238E27FC236}">
                  <a16:creationId xmlns:a16="http://schemas.microsoft.com/office/drawing/2014/main" id="{AC0BC686-F1C6-E72D-87C8-6572565457D8}"/>
                </a:ext>
              </a:extLst>
            </p:cNvPr>
            <p:cNvSpPr txBox="1"/>
            <p:nvPr/>
          </p:nvSpPr>
          <p:spPr>
            <a:xfrm>
              <a:off x="0" y="-38100"/>
              <a:ext cx="4274726" cy="2833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0" name="Título 1">
            <a:extLst>
              <a:ext uri="{FF2B5EF4-FFF2-40B4-BE49-F238E27FC236}">
                <a16:creationId xmlns:a16="http://schemas.microsoft.com/office/drawing/2014/main" id="{203AF901-0404-A1E3-F94D-D34E2B0B6F2D}"/>
              </a:ext>
            </a:extLst>
          </p:cNvPr>
          <p:cNvSpPr txBox="1">
            <a:spLocks/>
          </p:cNvSpPr>
          <p:nvPr/>
        </p:nvSpPr>
        <p:spPr>
          <a:xfrm>
            <a:off x="2635278" y="1761165"/>
            <a:ext cx="13309685" cy="1840402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defPPr>
              <a:defRPr lang="es-ES"/>
            </a:defPPr>
            <a:lvl1pPr marL="0" algn="l" defTabSz="13716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200" b="1">
                <a:solidFill>
                  <a:schemeClr val="bg1"/>
                </a:solidFill>
                <a:latin typeface="Montserrat"/>
              </a:rPr>
              <a:t>Si miramos el aporte comparativo de cada innovación, </a:t>
            </a:r>
            <a:br>
              <a:rPr lang="es-ES" sz="3200" b="1">
                <a:solidFill>
                  <a:schemeClr val="bg1"/>
                </a:solidFill>
                <a:latin typeface="Montserrat"/>
              </a:rPr>
            </a:br>
            <a:r>
              <a:rPr lang="es-ES" sz="3200" b="1">
                <a:solidFill>
                  <a:schemeClr val="bg1"/>
                </a:solidFill>
                <a:latin typeface="Montserrat"/>
              </a:rPr>
              <a:t>¿cuánto más estaríamos dispuestos a pagar por cada valija?</a:t>
            </a:r>
          </a:p>
        </p:txBody>
      </p:sp>
    </p:spTree>
    <p:extLst>
      <p:ext uri="{BB962C8B-B14F-4D97-AF65-F5344CB8AC3E}">
        <p14:creationId xmlns:p14="http://schemas.microsoft.com/office/powerpoint/2010/main" val="34166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7D782B-FD8C-7A1C-3151-09438E160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78713C-1E8B-53AB-C9DD-4C1C0CDE7878}"/>
              </a:ext>
            </a:extLst>
          </p:cNvPr>
          <p:cNvCxnSpPr>
            <a:cxnSpLocks/>
          </p:cNvCxnSpPr>
          <p:nvPr/>
        </p:nvCxnSpPr>
        <p:spPr>
          <a:xfrm>
            <a:off x="2329841" y="2319868"/>
            <a:ext cx="0" cy="64170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94BE5A60-678C-4B3F-2332-DF484A588093}"/>
              </a:ext>
            </a:extLst>
          </p:cNvPr>
          <p:cNvCxnSpPr>
            <a:cxnSpLocks/>
          </p:cNvCxnSpPr>
          <p:nvPr/>
        </p:nvCxnSpPr>
        <p:spPr>
          <a:xfrm flipH="1">
            <a:off x="2329841" y="8758826"/>
            <a:ext cx="103527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Arco 12">
            <a:extLst>
              <a:ext uri="{FF2B5EF4-FFF2-40B4-BE49-F238E27FC236}">
                <a16:creationId xmlns:a16="http://schemas.microsoft.com/office/drawing/2014/main" id="{6DE08349-25E0-980A-AAE9-82C3D499F186}"/>
              </a:ext>
            </a:extLst>
          </p:cNvPr>
          <p:cNvSpPr/>
          <p:nvPr/>
        </p:nvSpPr>
        <p:spPr>
          <a:xfrm rot="16200000">
            <a:off x="5105530" y="177065"/>
            <a:ext cx="11514059" cy="17022584"/>
          </a:xfrm>
          <a:prstGeom prst="arc">
            <a:avLst>
              <a:gd name="adj1" fmla="val 16200000"/>
              <a:gd name="adj2" fmla="val 122835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sz="4050"/>
          </a:p>
        </p:txBody>
      </p:sp>
      <p:pic>
        <p:nvPicPr>
          <p:cNvPr id="16" name="Imagen 15" descr="Imagen que contiene interior, café, tabla, hecho de madera&#10;&#10;El contenido generado por IA puede ser incorrecto.">
            <a:extLst>
              <a:ext uri="{FF2B5EF4-FFF2-40B4-BE49-F238E27FC236}">
                <a16:creationId xmlns:a16="http://schemas.microsoft.com/office/drawing/2014/main" id="{BD015EBF-8A12-4CCE-8C48-F2AEB3204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803" y="8148052"/>
            <a:ext cx="1388597" cy="1221548"/>
          </a:xfrm>
          <a:prstGeom prst="rect">
            <a:avLst/>
          </a:prstGeom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8C2313BA-C626-830E-EEE8-032B839638BB}"/>
              </a:ext>
            </a:extLst>
          </p:cNvPr>
          <p:cNvSpPr/>
          <p:nvPr/>
        </p:nvSpPr>
        <p:spPr>
          <a:xfrm>
            <a:off x="861428" y="1873622"/>
            <a:ext cx="1446989" cy="7814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800">
                <a:solidFill>
                  <a:schemeClr val="tx1"/>
                </a:solidFill>
              </a:rPr>
              <a:t>Beneficio Adicional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6E7EFD38-F8E7-31F6-9669-50AA63429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114" y="6727370"/>
            <a:ext cx="1388592" cy="1231392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DFAE4595-0099-4B9A-9976-3ED535016749}"/>
              </a:ext>
            </a:extLst>
          </p:cNvPr>
          <p:cNvSpPr/>
          <p:nvPr/>
        </p:nvSpPr>
        <p:spPr>
          <a:xfrm>
            <a:off x="11465954" y="8748011"/>
            <a:ext cx="2433296" cy="7814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800">
                <a:solidFill>
                  <a:schemeClr val="tx1"/>
                </a:solidFill>
              </a:rPr>
              <a:t>Costo adicional</a:t>
            </a:r>
          </a:p>
        </p:txBody>
      </p:sp>
      <p:sp>
        <p:nvSpPr>
          <p:cNvPr id="5" name="Freeform 23">
            <a:extLst>
              <a:ext uri="{FF2B5EF4-FFF2-40B4-BE49-F238E27FC236}">
                <a16:creationId xmlns:a16="http://schemas.microsoft.com/office/drawing/2014/main" id="{6459345E-CA88-DBB1-F7C5-50B2341A0FBB}"/>
              </a:ext>
            </a:extLst>
          </p:cNvPr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8" name="Freeform 24">
            <a:extLst>
              <a:ext uri="{FF2B5EF4-FFF2-40B4-BE49-F238E27FC236}">
                <a16:creationId xmlns:a16="http://schemas.microsoft.com/office/drawing/2014/main" id="{3443BDDA-8953-7E8F-567E-98EFB6922260}"/>
              </a:ext>
            </a:extLst>
          </p:cNvPr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1" name="AutoShape 25">
            <a:extLst>
              <a:ext uri="{FF2B5EF4-FFF2-40B4-BE49-F238E27FC236}">
                <a16:creationId xmlns:a16="http://schemas.microsoft.com/office/drawing/2014/main" id="{B9FFC7BB-B2CB-098A-0625-A110460A4E72}"/>
              </a:ext>
            </a:extLst>
          </p:cNvPr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14" name="Freeform 26">
            <a:extLst>
              <a:ext uri="{FF2B5EF4-FFF2-40B4-BE49-F238E27FC236}">
                <a16:creationId xmlns:a16="http://schemas.microsoft.com/office/drawing/2014/main" id="{6ADD382A-C4DF-7D6F-0701-79096141D3FE}"/>
              </a:ext>
            </a:extLst>
          </p:cNvPr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23" name="TextBox 30">
            <a:extLst>
              <a:ext uri="{FF2B5EF4-FFF2-40B4-BE49-F238E27FC236}">
                <a16:creationId xmlns:a16="http://schemas.microsoft.com/office/drawing/2014/main" id="{D4F9B501-D025-122A-BB54-FB337A8DEB00}"/>
              </a:ext>
            </a:extLst>
          </p:cNvPr>
          <p:cNvSpPr txBox="1"/>
          <p:nvPr/>
        </p:nvSpPr>
        <p:spPr>
          <a:xfrm>
            <a:off x="2532885" y="1646648"/>
            <a:ext cx="13854132" cy="441531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¿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Cuánto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más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estamos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dispuestos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pagar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por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la “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innovación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”?</a:t>
            </a:r>
            <a:endParaRPr lang="en-US" sz="2400" b="1">
              <a:solidFill>
                <a:schemeClr val="accent1"/>
              </a:solidFill>
              <a:latin typeface="Montserrat Bold"/>
              <a:ea typeface="Montserrat Bold"/>
              <a:cs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3728423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0.03982 L -0.00169 0.1319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8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8BCBB7-355D-A982-0520-BB9E32A8F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6126B49A-F0F9-51DA-8FA7-7FB89DBA2123}"/>
              </a:ext>
            </a:extLst>
          </p:cNvPr>
          <p:cNvCxnSpPr>
            <a:cxnSpLocks/>
          </p:cNvCxnSpPr>
          <p:nvPr/>
        </p:nvCxnSpPr>
        <p:spPr>
          <a:xfrm>
            <a:off x="2329841" y="2319868"/>
            <a:ext cx="0" cy="64170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4D26D528-2451-7ED9-A822-D50CCDF32B94}"/>
              </a:ext>
            </a:extLst>
          </p:cNvPr>
          <p:cNvCxnSpPr>
            <a:cxnSpLocks/>
          </p:cNvCxnSpPr>
          <p:nvPr/>
        </p:nvCxnSpPr>
        <p:spPr>
          <a:xfrm flipH="1">
            <a:off x="2329841" y="8758826"/>
            <a:ext cx="103527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Arco 13">
            <a:extLst>
              <a:ext uri="{FF2B5EF4-FFF2-40B4-BE49-F238E27FC236}">
                <a16:creationId xmlns:a16="http://schemas.microsoft.com/office/drawing/2014/main" id="{623A5936-51E5-151B-8340-DA5A2BEDC450}"/>
              </a:ext>
            </a:extLst>
          </p:cNvPr>
          <p:cNvSpPr/>
          <p:nvPr/>
        </p:nvSpPr>
        <p:spPr>
          <a:xfrm rot="16200000">
            <a:off x="5105530" y="177065"/>
            <a:ext cx="11514059" cy="17022584"/>
          </a:xfrm>
          <a:prstGeom prst="arc">
            <a:avLst>
              <a:gd name="adj1" fmla="val 16200000"/>
              <a:gd name="adj2" fmla="val 122835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sz="405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3A1446FA-5A7F-C6C0-C902-717E974AB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803" y="8148052"/>
            <a:ext cx="1388597" cy="1221548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A12B39B5-4E1B-D20F-8551-9B6CF0ABE9C4}"/>
              </a:ext>
            </a:extLst>
          </p:cNvPr>
          <p:cNvSpPr/>
          <p:nvPr/>
        </p:nvSpPr>
        <p:spPr>
          <a:xfrm>
            <a:off x="861428" y="1873622"/>
            <a:ext cx="1446989" cy="7814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800">
                <a:solidFill>
                  <a:schemeClr val="tx1"/>
                </a:solidFill>
              </a:rPr>
              <a:t>Beneficio Adicional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17EBE5D-2069-50FD-0340-9498A3BB86E2}"/>
              </a:ext>
            </a:extLst>
          </p:cNvPr>
          <p:cNvSpPr/>
          <p:nvPr/>
        </p:nvSpPr>
        <p:spPr>
          <a:xfrm>
            <a:off x="11465954" y="8748011"/>
            <a:ext cx="2433296" cy="7814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800">
                <a:solidFill>
                  <a:schemeClr val="tx1"/>
                </a:solidFill>
              </a:rPr>
              <a:t>Costo adicional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049D9199-F176-AEF9-6302-BB28B8E867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8823" y="9119183"/>
            <a:ext cx="828087" cy="879416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B81580AB-B084-714A-25C2-24FA302C8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066" y="9119183"/>
            <a:ext cx="828087" cy="879416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68FFBE6B-6208-8A69-8571-B19204F66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8594" y="9122570"/>
            <a:ext cx="828087" cy="879416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1AE4C63B-5262-1B9A-F1B0-44DFA75C7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8364" y="9119183"/>
            <a:ext cx="828087" cy="879416"/>
          </a:xfrm>
          <a:prstGeom prst="rect">
            <a:avLst/>
          </a:prstGeom>
        </p:spPr>
      </p:pic>
      <p:sp>
        <p:nvSpPr>
          <p:cNvPr id="34" name="Flecha derecha 12">
            <a:extLst>
              <a:ext uri="{FF2B5EF4-FFF2-40B4-BE49-F238E27FC236}">
                <a16:creationId xmlns:a16="http://schemas.microsoft.com/office/drawing/2014/main" id="{0F4A030F-0EB8-4EC7-8ABE-84843DC37D76}"/>
              </a:ext>
            </a:extLst>
          </p:cNvPr>
          <p:cNvSpPr/>
          <p:nvPr/>
        </p:nvSpPr>
        <p:spPr>
          <a:xfrm rot="16200000">
            <a:off x="-572016" y="5533272"/>
            <a:ext cx="4478787" cy="876300"/>
          </a:xfrm>
          <a:prstGeom prst="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sz="4050"/>
          </a:p>
        </p:txBody>
      </p: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F0265FD5-B8DA-3EFD-FF11-BACD4D169A28}"/>
              </a:ext>
            </a:extLst>
          </p:cNvPr>
          <p:cNvCxnSpPr>
            <a:cxnSpLocks/>
          </p:cNvCxnSpPr>
          <p:nvPr/>
        </p:nvCxnSpPr>
        <p:spPr>
          <a:xfrm>
            <a:off x="2308417" y="3565769"/>
            <a:ext cx="4646531" cy="0"/>
          </a:xfrm>
          <a:prstGeom prst="line">
            <a:avLst/>
          </a:prstGeom>
          <a:ln w="28575">
            <a:solidFill>
              <a:schemeClr val="accent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68BBBF9D-F310-DAA2-C20E-3AA4CDBA7AF8}"/>
              </a:ext>
            </a:extLst>
          </p:cNvPr>
          <p:cNvCxnSpPr>
            <a:cxnSpLocks/>
          </p:cNvCxnSpPr>
          <p:nvPr/>
        </p:nvCxnSpPr>
        <p:spPr>
          <a:xfrm flipV="1">
            <a:off x="7607979" y="4168430"/>
            <a:ext cx="0" cy="4597451"/>
          </a:xfrm>
          <a:prstGeom prst="line">
            <a:avLst/>
          </a:prstGeom>
          <a:ln w="28575">
            <a:solidFill>
              <a:schemeClr val="accent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1" name="Imagen 40">
            <a:extLst>
              <a:ext uri="{FF2B5EF4-FFF2-40B4-BE49-F238E27FC236}">
                <a16:creationId xmlns:a16="http://schemas.microsoft.com/office/drawing/2014/main" id="{D709BFCB-16F0-5B12-3545-B81A605238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4947" y="2590798"/>
            <a:ext cx="1470321" cy="1669139"/>
          </a:xfrm>
          <a:prstGeom prst="rect">
            <a:avLst/>
          </a:prstGeom>
        </p:spPr>
      </p:pic>
      <p:sp>
        <p:nvSpPr>
          <p:cNvPr id="4" name="Freeform 23">
            <a:extLst>
              <a:ext uri="{FF2B5EF4-FFF2-40B4-BE49-F238E27FC236}">
                <a16:creationId xmlns:a16="http://schemas.microsoft.com/office/drawing/2014/main" id="{227AFCC9-AD00-3688-7672-E6EEB522D640}"/>
              </a:ext>
            </a:extLst>
          </p:cNvPr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7" name="Freeform 24">
            <a:extLst>
              <a:ext uri="{FF2B5EF4-FFF2-40B4-BE49-F238E27FC236}">
                <a16:creationId xmlns:a16="http://schemas.microsoft.com/office/drawing/2014/main" id="{A3CCD3BF-59FB-5D61-ACD6-3FF2ECDB440C}"/>
              </a:ext>
            </a:extLst>
          </p:cNvPr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0" name="AutoShape 25">
            <a:extLst>
              <a:ext uri="{FF2B5EF4-FFF2-40B4-BE49-F238E27FC236}">
                <a16:creationId xmlns:a16="http://schemas.microsoft.com/office/drawing/2014/main" id="{D06D056D-7FA3-005F-4EAD-CF20DD6C0626}"/>
              </a:ext>
            </a:extLst>
          </p:cNvPr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13" name="Freeform 26">
            <a:extLst>
              <a:ext uri="{FF2B5EF4-FFF2-40B4-BE49-F238E27FC236}">
                <a16:creationId xmlns:a16="http://schemas.microsoft.com/office/drawing/2014/main" id="{7B5620BA-DD65-E13A-580F-A4E6A287C533}"/>
              </a:ext>
            </a:extLst>
          </p:cNvPr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6" name="TextBox 30">
            <a:extLst>
              <a:ext uri="{FF2B5EF4-FFF2-40B4-BE49-F238E27FC236}">
                <a16:creationId xmlns:a16="http://schemas.microsoft.com/office/drawing/2014/main" id="{299A6FFB-9C73-C46C-4DE4-5B96EAEB26AE}"/>
              </a:ext>
            </a:extLst>
          </p:cNvPr>
          <p:cNvSpPr txBox="1"/>
          <p:nvPr/>
        </p:nvSpPr>
        <p:spPr>
          <a:xfrm>
            <a:off x="2532885" y="1646648"/>
            <a:ext cx="13854132" cy="441531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¿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Cuánto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más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estamos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dispuestos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pagar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por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la “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innovación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”?</a:t>
            </a:r>
            <a:endParaRPr lang="en-US" sz="2400" b="1">
              <a:solidFill>
                <a:schemeClr val="accent1"/>
              </a:solidFill>
              <a:latin typeface="Montserrat Bold"/>
              <a:ea typeface="Montserrat Bold"/>
              <a:cs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2895608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1091FF-229F-22F8-1E83-7DA3BB365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F9E77861-C352-A87E-F584-E3B5F4D449DD}"/>
              </a:ext>
            </a:extLst>
          </p:cNvPr>
          <p:cNvCxnSpPr>
            <a:cxnSpLocks/>
          </p:cNvCxnSpPr>
          <p:nvPr/>
        </p:nvCxnSpPr>
        <p:spPr>
          <a:xfrm>
            <a:off x="2329841" y="2319868"/>
            <a:ext cx="0" cy="64170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E6CAE0ED-3611-829B-7F07-BCF7FD076538}"/>
              </a:ext>
            </a:extLst>
          </p:cNvPr>
          <p:cNvCxnSpPr>
            <a:cxnSpLocks/>
          </p:cNvCxnSpPr>
          <p:nvPr/>
        </p:nvCxnSpPr>
        <p:spPr>
          <a:xfrm flipH="1">
            <a:off x="2329841" y="8758826"/>
            <a:ext cx="103527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Arco 9">
            <a:extLst>
              <a:ext uri="{FF2B5EF4-FFF2-40B4-BE49-F238E27FC236}">
                <a16:creationId xmlns:a16="http://schemas.microsoft.com/office/drawing/2014/main" id="{D6F4756E-DEAE-8751-9443-50F9DFA8A304}"/>
              </a:ext>
            </a:extLst>
          </p:cNvPr>
          <p:cNvSpPr/>
          <p:nvPr/>
        </p:nvSpPr>
        <p:spPr>
          <a:xfrm rot="16200000">
            <a:off x="5105530" y="177065"/>
            <a:ext cx="11514059" cy="17022584"/>
          </a:xfrm>
          <a:prstGeom prst="arc">
            <a:avLst>
              <a:gd name="adj1" fmla="val 16200000"/>
              <a:gd name="adj2" fmla="val 122835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sz="405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A0C7A39A-5835-DCC8-1377-0A9A132E6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803" y="8148052"/>
            <a:ext cx="1388597" cy="1221548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AEA52AD2-8BDF-AAA2-FFFB-DACC8C811CE8}"/>
              </a:ext>
            </a:extLst>
          </p:cNvPr>
          <p:cNvSpPr/>
          <p:nvPr/>
        </p:nvSpPr>
        <p:spPr>
          <a:xfrm>
            <a:off x="861428" y="1873622"/>
            <a:ext cx="1446989" cy="7814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800">
                <a:solidFill>
                  <a:schemeClr val="tx1"/>
                </a:solidFill>
              </a:rPr>
              <a:t>Beneficio Adicional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7BEA9768-311C-972E-1961-8B2E251470FD}"/>
              </a:ext>
            </a:extLst>
          </p:cNvPr>
          <p:cNvSpPr/>
          <p:nvPr/>
        </p:nvSpPr>
        <p:spPr>
          <a:xfrm>
            <a:off x="11465954" y="8748011"/>
            <a:ext cx="2433296" cy="7814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800">
                <a:solidFill>
                  <a:schemeClr val="tx1"/>
                </a:solidFill>
              </a:rPr>
              <a:t>Costo adicional</a:t>
            </a:r>
          </a:p>
        </p:txBody>
      </p:sp>
      <p:pic>
        <p:nvPicPr>
          <p:cNvPr id="22" name="Picture 4" descr="Cuáles son las medidas de equipaje de mano para viajar a Latinoamérica,  Estados Unidos y Europa? - Infobae">
            <a:extLst>
              <a:ext uri="{FF2B5EF4-FFF2-40B4-BE49-F238E27FC236}">
                <a16:creationId xmlns:a16="http://schemas.microsoft.com/office/drawing/2014/main" id="{B9415245-B77E-B5E9-E872-F0B7FC8B6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2736" y="2245225"/>
            <a:ext cx="2439476" cy="1372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0E474CC-A799-942C-C50E-4BDDD68F7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3024" y="9089719"/>
            <a:ext cx="828087" cy="879416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7EB599B8-2610-88CE-0257-EE6A1D4AE2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1702" y="9089719"/>
            <a:ext cx="828087" cy="87941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43A5683-A567-10B4-40CD-B6A90A4B1E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9123" y="9089716"/>
            <a:ext cx="828087" cy="879416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4D141EF6-B83D-3801-1591-96209E9BA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0219" y="9089717"/>
            <a:ext cx="828087" cy="879416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2B560F0F-DAD8-E5CB-E29D-E856DD98A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4471" y="9089723"/>
            <a:ext cx="828087" cy="879416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D8364E48-DBD3-E944-9F3A-AD362CDA88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3086" y="9089719"/>
            <a:ext cx="828087" cy="879416"/>
          </a:xfrm>
          <a:prstGeom prst="rect">
            <a:avLst/>
          </a:prstGeom>
        </p:spPr>
      </p:pic>
      <p:sp>
        <p:nvSpPr>
          <p:cNvPr id="46" name="Flecha derecha 2">
            <a:extLst>
              <a:ext uri="{FF2B5EF4-FFF2-40B4-BE49-F238E27FC236}">
                <a16:creationId xmlns:a16="http://schemas.microsoft.com/office/drawing/2014/main" id="{484BC2AF-D0AF-424C-0CE8-BC6797FFA582}"/>
              </a:ext>
            </a:extLst>
          </p:cNvPr>
          <p:cNvSpPr/>
          <p:nvPr/>
        </p:nvSpPr>
        <p:spPr>
          <a:xfrm rot="16200000">
            <a:off x="-1027381" y="5077908"/>
            <a:ext cx="5389517" cy="876300"/>
          </a:xfrm>
          <a:prstGeom prst="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sz="4050"/>
          </a:p>
        </p:txBody>
      </p: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82EDEFC1-1FD4-ADA8-94EA-5909E244B1EA}"/>
              </a:ext>
            </a:extLst>
          </p:cNvPr>
          <p:cNvCxnSpPr>
            <a:cxnSpLocks/>
          </p:cNvCxnSpPr>
          <p:nvPr/>
        </p:nvCxnSpPr>
        <p:spPr>
          <a:xfrm flipV="1">
            <a:off x="11016198" y="3617429"/>
            <a:ext cx="0" cy="5119476"/>
          </a:xfrm>
          <a:prstGeom prst="line">
            <a:avLst/>
          </a:prstGeom>
          <a:ln w="28575">
            <a:solidFill>
              <a:schemeClr val="accent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5C0EC2E8-FE0D-524F-5755-3A9038AC7B53}"/>
              </a:ext>
            </a:extLst>
          </p:cNvPr>
          <p:cNvCxnSpPr>
            <a:cxnSpLocks/>
          </p:cNvCxnSpPr>
          <p:nvPr/>
        </p:nvCxnSpPr>
        <p:spPr>
          <a:xfrm>
            <a:off x="2308416" y="2921526"/>
            <a:ext cx="7491972" cy="0"/>
          </a:xfrm>
          <a:prstGeom prst="line">
            <a:avLst/>
          </a:prstGeom>
          <a:ln w="28575">
            <a:solidFill>
              <a:schemeClr val="accent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reeform 23">
            <a:extLst>
              <a:ext uri="{FF2B5EF4-FFF2-40B4-BE49-F238E27FC236}">
                <a16:creationId xmlns:a16="http://schemas.microsoft.com/office/drawing/2014/main" id="{10F4A205-48CB-AAC2-EE42-03109C85A964}"/>
              </a:ext>
            </a:extLst>
          </p:cNvPr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9" name="Freeform 24">
            <a:extLst>
              <a:ext uri="{FF2B5EF4-FFF2-40B4-BE49-F238E27FC236}">
                <a16:creationId xmlns:a16="http://schemas.microsoft.com/office/drawing/2014/main" id="{B54E8918-DA92-2B3B-67B5-DD2BF39EAB15}"/>
              </a:ext>
            </a:extLst>
          </p:cNvPr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2" name="AutoShape 25">
            <a:extLst>
              <a:ext uri="{FF2B5EF4-FFF2-40B4-BE49-F238E27FC236}">
                <a16:creationId xmlns:a16="http://schemas.microsoft.com/office/drawing/2014/main" id="{A9BB0644-8100-25F4-9244-69633EE828EE}"/>
              </a:ext>
            </a:extLst>
          </p:cNvPr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15" name="Freeform 26">
            <a:extLst>
              <a:ext uri="{FF2B5EF4-FFF2-40B4-BE49-F238E27FC236}">
                <a16:creationId xmlns:a16="http://schemas.microsoft.com/office/drawing/2014/main" id="{40A0B9D7-E266-A062-9441-AC455FB5528E}"/>
              </a:ext>
            </a:extLst>
          </p:cNvPr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8" name="TextBox 30">
            <a:extLst>
              <a:ext uri="{FF2B5EF4-FFF2-40B4-BE49-F238E27FC236}">
                <a16:creationId xmlns:a16="http://schemas.microsoft.com/office/drawing/2014/main" id="{CB30E4A2-E3DC-E3D9-21E1-8343A2842FC7}"/>
              </a:ext>
            </a:extLst>
          </p:cNvPr>
          <p:cNvSpPr txBox="1"/>
          <p:nvPr/>
        </p:nvSpPr>
        <p:spPr>
          <a:xfrm>
            <a:off x="2532885" y="1646648"/>
            <a:ext cx="13854132" cy="441531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¿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Cuánto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más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estamos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dispuestos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pagar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por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la “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innovación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”?</a:t>
            </a:r>
            <a:endParaRPr lang="en-US" sz="2400" b="1">
              <a:solidFill>
                <a:schemeClr val="accent1"/>
              </a:solidFill>
              <a:latin typeface="Montserrat Bold"/>
              <a:ea typeface="Montserrat Bold"/>
              <a:cs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272268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92720A-1946-DB2B-72C8-F44E633C4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E4378D4F-544A-D5B4-3320-EBE5B5215ECE}"/>
              </a:ext>
            </a:extLst>
          </p:cNvPr>
          <p:cNvCxnSpPr>
            <a:cxnSpLocks/>
          </p:cNvCxnSpPr>
          <p:nvPr/>
        </p:nvCxnSpPr>
        <p:spPr>
          <a:xfrm>
            <a:off x="2329841" y="2319868"/>
            <a:ext cx="0" cy="64170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9C71D614-6BEF-B5BA-61C7-6182EBB78EFE}"/>
              </a:ext>
            </a:extLst>
          </p:cNvPr>
          <p:cNvCxnSpPr>
            <a:cxnSpLocks/>
          </p:cNvCxnSpPr>
          <p:nvPr/>
        </p:nvCxnSpPr>
        <p:spPr>
          <a:xfrm flipH="1">
            <a:off x="2329841" y="8758826"/>
            <a:ext cx="103527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Arco 11">
            <a:extLst>
              <a:ext uri="{FF2B5EF4-FFF2-40B4-BE49-F238E27FC236}">
                <a16:creationId xmlns:a16="http://schemas.microsoft.com/office/drawing/2014/main" id="{D58152B9-16B2-4589-CC97-C915D9C92108}"/>
              </a:ext>
            </a:extLst>
          </p:cNvPr>
          <p:cNvSpPr/>
          <p:nvPr/>
        </p:nvSpPr>
        <p:spPr>
          <a:xfrm rot="16200000">
            <a:off x="5105530" y="177065"/>
            <a:ext cx="11514059" cy="17022584"/>
          </a:xfrm>
          <a:prstGeom prst="arc">
            <a:avLst>
              <a:gd name="adj1" fmla="val 16200000"/>
              <a:gd name="adj2" fmla="val 122835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sz="405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538893A1-1701-E5EE-ACB1-E8C2E6B10A38}"/>
              </a:ext>
            </a:extLst>
          </p:cNvPr>
          <p:cNvSpPr/>
          <p:nvPr/>
        </p:nvSpPr>
        <p:spPr>
          <a:xfrm>
            <a:off x="861428" y="1873622"/>
            <a:ext cx="1446989" cy="7814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800">
                <a:solidFill>
                  <a:schemeClr val="tx1"/>
                </a:solidFill>
              </a:rPr>
              <a:t>Beneficio Adicional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EF12E91D-1F32-9E7D-ACB2-66D9C9728DCE}"/>
              </a:ext>
            </a:extLst>
          </p:cNvPr>
          <p:cNvSpPr/>
          <p:nvPr/>
        </p:nvSpPr>
        <p:spPr>
          <a:xfrm>
            <a:off x="11465954" y="8748011"/>
            <a:ext cx="2433296" cy="7814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800">
                <a:solidFill>
                  <a:schemeClr val="tx1"/>
                </a:solidFill>
              </a:rPr>
              <a:t>Costo adicional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361A9B44-9B76-C271-47AC-8E1C92D24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424" y="7889752"/>
            <a:ext cx="1470321" cy="1669139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49441476-5374-65CF-7032-FEB7522A3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083" y="9089723"/>
            <a:ext cx="828087" cy="879416"/>
          </a:xfrm>
          <a:prstGeom prst="rect">
            <a:avLst/>
          </a:prstGeom>
        </p:spPr>
      </p:pic>
      <p:sp>
        <p:nvSpPr>
          <p:cNvPr id="27" name="Flecha derecha 2">
            <a:extLst>
              <a:ext uri="{FF2B5EF4-FFF2-40B4-BE49-F238E27FC236}">
                <a16:creationId xmlns:a16="http://schemas.microsoft.com/office/drawing/2014/main" id="{84C323BC-16FB-9C12-B583-D4A16A0D2BC6}"/>
              </a:ext>
            </a:extLst>
          </p:cNvPr>
          <p:cNvSpPr/>
          <p:nvPr/>
        </p:nvSpPr>
        <p:spPr>
          <a:xfrm rot="16200000">
            <a:off x="1053321" y="6763742"/>
            <a:ext cx="1228113" cy="876300"/>
          </a:xfrm>
          <a:prstGeom prst="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sz="4050"/>
          </a:p>
        </p:txBody>
      </p: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61320438-F298-59DA-A192-6DDCA68D9B37}"/>
              </a:ext>
            </a:extLst>
          </p:cNvPr>
          <p:cNvCxnSpPr>
            <a:cxnSpLocks/>
          </p:cNvCxnSpPr>
          <p:nvPr/>
        </p:nvCxnSpPr>
        <p:spPr>
          <a:xfrm flipV="1">
            <a:off x="3784127" y="7237513"/>
            <a:ext cx="15018" cy="1521314"/>
          </a:xfrm>
          <a:prstGeom prst="line">
            <a:avLst/>
          </a:prstGeom>
          <a:ln w="28575">
            <a:solidFill>
              <a:schemeClr val="accent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C1255660-1FCF-70DE-F92C-65733474DB41}"/>
              </a:ext>
            </a:extLst>
          </p:cNvPr>
          <p:cNvCxnSpPr>
            <a:cxnSpLocks/>
          </p:cNvCxnSpPr>
          <p:nvPr/>
        </p:nvCxnSpPr>
        <p:spPr>
          <a:xfrm flipH="1">
            <a:off x="2370764" y="6587835"/>
            <a:ext cx="497130" cy="0"/>
          </a:xfrm>
          <a:prstGeom prst="line">
            <a:avLst/>
          </a:prstGeom>
          <a:ln w="28575">
            <a:solidFill>
              <a:schemeClr val="accent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Picture 4" descr="Cuáles son las medidas de equipaje de mano para viajar a Latinoamérica,  Estados Unidos y Europa? - Infobae">
            <a:extLst>
              <a:ext uri="{FF2B5EF4-FFF2-40B4-BE49-F238E27FC236}">
                <a16:creationId xmlns:a16="http://schemas.microsoft.com/office/drawing/2014/main" id="{80240137-E6AC-2234-9E7B-A9774E480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189" y="5865308"/>
            <a:ext cx="2439476" cy="1372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 23">
            <a:extLst>
              <a:ext uri="{FF2B5EF4-FFF2-40B4-BE49-F238E27FC236}">
                <a16:creationId xmlns:a16="http://schemas.microsoft.com/office/drawing/2014/main" id="{768389CF-B70A-E542-D949-4D8E07E9EDB5}"/>
              </a:ext>
            </a:extLst>
          </p:cNvPr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8" name="Freeform 24">
            <a:extLst>
              <a:ext uri="{FF2B5EF4-FFF2-40B4-BE49-F238E27FC236}">
                <a16:creationId xmlns:a16="http://schemas.microsoft.com/office/drawing/2014/main" id="{F9C83DF1-FD44-0DFB-4D56-8392175A2F38}"/>
              </a:ext>
            </a:extLst>
          </p:cNvPr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1" name="AutoShape 25">
            <a:extLst>
              <a:ext uri="{FF2B5EF4-FFF2-40B4-BE49-F238E27FC236}">
                <a16:creationId xmlns:a16="http://schemas.microsoft.com/office/drawing/2014/main" id="{C87EC049-8A4B-0725-8D2E-E4014CE03357}"/>
              </a:ext>
            </a:extLst>
          </p:cNvPr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14" name="Freeform 26">
            <a:extLst>
              <a:ext uri="{FF2B5EF4-FFF2-40B4-BE49-F238E27FC236}">
                <a16:creationId xmlns:a16="http://schemas.microsoft.com/office/drawing/2014/main" id="{03A13DC1-BF27-7B1A-C5A9-D82547AAF181}"/>
              </a:ext>
            </a:extLst>
          </p:cNvPr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7" name="TextBox 30">
            <a:extLst>
              <a:ext uri="{FF2B5EF4-FFF2-40B4-BE49-F238E27FC236}">
                <a16:creationId xmlns:a16="http://schemas.microsoft.com/office/drawing/2014/main" id="{5C354ADB-BDBB-1F53-7BAD-12A878867EF7}"/>
              </a:ext>
            </a:extLst>
          </p:cNvPr>
          <p:cNvSpPr txBox="1"/>
          <p:nvPr/>
        </p:nvSpPr>
        <p:spPr>
          <a:xfrm>
            <a:off x="2532885" y="1646648"/>
            <a:ext cx="13854132" cy="441531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¿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Cuánto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más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estamos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dispuestos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pagar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por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la “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innovación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”?</a:t>
            </a:r>
            <a:endParaRPr lang="en-US" sz="2400" b="1">
              <a:solidFill>
                <a:schemeClr val="accent1"/>
              </a:solidFill>
              <a:latin typeface="Montserrat Bold"/>
              <a:ea typeface="Montserrat Bold"/>
              <a:cs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195889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6AAC43-B8FF-F45A-57BB-778A6414D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443C790-B14C-8B85-92AF-473C51857BC1}"/>
              </a:ext>
            </a:extLst>
          </p:cNvPr>
          <p:cNvCxnSpPr>
            <a:cxnSpLocks/>
          </p:cNvCxnSpPr>
          <p:nvPr/>
        </p:nvCxnSpPr>
        <p:spPr>
          <a:xfrm>
            <a:off x="2329841" y="2319868"/>
            <a:ext cx="0" cy="64170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857E79C6-F790-6BF4-1A6F-F8FE44B0C637}"/>
              </a:ext>
            </a:extLst>
          </p:cNvPr>
          <p:cNvCxnSpPr>
            <a:cxnSpLocks/>
          </p:cNvCxnSpPr>
          <p:nvPr/>
        </p:nvCxnSpPr>
        <p:spPr>
          <a:xfrm flipH="1">
            <a:off x="2329841" y="8758826"/>
            <a:ext cx="103527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Arco 10">
            <a:extLst>
              <a:ext uri="{FF2B5EF4-FFF2-40B4-BE49-F238E27FC236}">
                <a16:creationId xmlns:a16="http://schemas.microsoft.com/office/drawing/2014/main" id="{6166FCB0-65CD-B67D-0DEA-69BCBBFE025B}"/>
              </a:ext>
            </a:extLst>
          </p:cNvPr>
          <p:cNvSpPr/>
          <p:nvPr/>
        </p:nvSpPr>
        <p:spPr>
          <a:xfrm rot="16200000">
            <a:off x="5105530" y="177065"/>
            <a:ext cx="11514059" cy="17022584"/>
          </a:xfrm>
          <a:prstGeom prst="arc">
            <a:avLst>
              <a:gd name="adj1" fmla="val 16200000"/>
              <a:gd name="adj2" fmla="val 122835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sz="4050"/>
          </a:p>
        </p:txBody>
      </p:sp>
      <p:pic>
        <p:nvPicPr>
          <p:cNvPr id="14" name="Imagen 13" descr="Imagen que contiene interior, café, tabla, hecho de madera&#10;&#10;El contenido generado por IA puede ser incorrecto.">
            <a:extLst>
              <a:ext uri="{FF2B5EF4-FFF2-40B4-BE49-F238E27FC236}">
                <a16:creationId xmlns:a16="http://schemas.microsoft.com/office/drawing/2014/main" id="{BA4C58F5-AD07-74BD-FFBC-D35D007DE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803" y="8148052"/>
            <a:ext cx="1388597" cy="1221548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898CC6A6-2182-2648-5304-0EB7B2EC2A84}"/>
              </a:ext>
            </a:extLst>
          </p:cNvPr>
          <p:cNvSpPr/>
          <p:nvPr/>
        </p:nvSpPr>
        <p:spPr>
          <a:xfrm>
            <a:off x="861428" y="1873622"/>
            <a:ext cx="1446989" cy="7814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800">
                <a:solidFill>
                  <a:schemeClr val="tx1"/>
                </a:solidFill>
              </a:rPr>
              <a:t>Beneficio Adicional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8875EAAC-FDB6-BD0C-EC91-ECED7FCF9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114" y="8061389"/>
            <a:ext cx="1388592" cy="1231392"/>
          </a:xfrm>
          <a:prstGeom prst="rect">
            <a:avLst/>
          </a:prstGeom>
        </p:spPr>
      </p:pic>
      <p:sp>
        <p:nvSpPr>
          <p:cNvPr id="23" name="Rectángulo 22">
            <a:extLst>
              <a:ext uri="{FF2B5EF4-FFF2-40B4-BE49-F238E27FC236}">
                <a16:creationId xmlns:a16="http://schemas.microsoft.com/office/drawing/2014/main" id="{844A06AA-F1AB-7B9F-7070-0B736F86110F}"/>
              </a:ext>
            </a:extLst>
          </p:cNvPr>
          <p:cNvSpPr/>
          <p:nvPr/>
        </p:nvSpPr>
        <p:spPr>
          <a:xfrm>
            <a:off x="11465954" y="8748011"/>
            <a:ext cx="2433296" cy="7814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800">
                <a:solidFill>
                  <a:schemeClr val="tx1"/>
                </a:solidFill>
              </a:rPr>
              <a:t>Costo adicional</a:t>
            </a:r>
          </a:p>
        </p:txBody>
      </p:sp>
      <p:pic>
        <p:nvPicPr>
          <p:cNvPr id="26" name="Picture 4" descr="Cuáles son las medidas de equipaje de mano para viajar a Latinoamérica,  Estados Unidos y Europa? - Infobae">
            <a:extLst>
              <a:ext uri="{FF2B5EF4-FFF2-40B4-BE49-F238E27FC236}">
                <a16:creationId xmlns:a16="http://schemas.microsoft.com/office/drawing/2014/main" id="{119733E0-B038-1E9E-0BBC-BA8D318C4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2736" y="2245225"/>
            <a:ext cx="2439476" cy="1372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FAA7AA4E-58A4-6D16-780E-E0A0926FB7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4947" y="2590798"/>
            <a:ext cx="1470321" cy="1669139"/>
          </a:xfrm>
          <a:prstGeom prst="rect">
            <a:avLst/>
          </a:prstGeom>
        </p:spPr>
      </p:pic>
      <p:sp>
        <p:nvSpPr>
          <p:cNvPr id="33" name="Rectángulo 32">
            <a:extLst>
              <a:ext uri="{FF2B5EF4-FFF2-40B4-BE49-F238E27FC236}">
                <a16:creationId xmlns:a16="http://schemas.microsoft.com/office/drawing/2014/main" id="{582942F9-C1C8-29CA-C4F8-5FF50849C11A}"/>
              </a:ext>
            </a:extLst>
          </p:cNvPr>
          <p:cNvSpPr/>
          <p:nvPr/>
        </p:nvSpPr>
        <p:spPr>
          <a:xfrm>
            <a:off x="4975325" y="5261387"/>
            <a:ext cx="9774821" cy="212803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s-E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800">
                <a:solidFill>
                  <a:schemeClr val="bg1"/>
                </a:solidFill>
                <a:latin typeface="Aptos"/>
              </a:rPr>
              <a:t>El valor de una tecnología sanitaria no depende exclusivamente del efecto que produce por sí misma, sino, sobre todo, del beneficio adicional que supone en comparación con las tecnologías disponibles.</a:t>
            </a:r>
          </a:p>
        </p:txBody>
      </p:sp>
      <p:sp>
        <p:nvSpPr>
          <p:cNvPr id="6" name="Freeform 23">
            <a:extLst>
              <a:ext uri="{FF2B5EF4-FFF2-40B4-BE49-F238E27FC236}">
                <a16:creationId xmlns:a16="http://schemas.microsoft.com/office/drawing/2014/main" id="{250537DC-D2DB-EAE8-EB82-0B2EA93F7DF7}"/>
              </a:ext>
            </a:extLst>
          </p:cNvPr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9" name="Freeform 24">
            <a:extLst>
              <a:ext uri="{FF2B5EF4-FFF2-40B4-BE49-F238E27FC236}">
                <a16:creationId xmlns:a16="http://schemas.microsoft.com/office/drawing/2014/main" id="{522995D9-D169-3827-6237-11683196A9D1}"/>
              </a:ext>
            </a:extLst>
          </p:cNvPr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2" name="AutoShape 25">
            <a:extLst>
              <a:ext uri="{FF2B5EF4-FFF2-40B4-BE49-F238E27FC236}">
                <a16:creationId xmlns:a16="http://schemas.microsoft.com/office/drawing/2014/main" id="{DD1A380F-3B10-D2E7-6E83-5EA7D45FF7EC}"/>
              </a:ext>
            </a:extLst>
          </p:cNvPr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15" name="Freeform 26">
            <a:extLst>
              <a:ext uri="{FF2B5EF4-FFF2-40B4-BE49-F238E27FC236}">
                <a16:creationId xmlns:a16="http://schemas.microsoft.com/office/drawing/2014/main" id="{BF8979A8-EE93-9B32-CBFF-702A8E84F00E}"/>
              </a:ext>
            </a:extLst>
          </p:cNvPr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8" name="TextBox 30">
            <a:extLst>
              <a:ext uri="{FF2B5EF4-FFF2-40B4-BE49-F238E27FC236}">
                <a16:creationId xmlns:a16="http://schemas.microsoft.com/office/drawing/2014/main" id="{4F6F0B19-CD7F-E1D9-DF94-27C056A491D8}"/>
              </a:ext>
            </a:extLst>
          </p:cNvPr>
          <p:cNvSpPr txBox="1"/>
          <p:nvPr/>
        </p:nvSpPr>
        <p:spPr>
          <a:xfrm>
            <a:off x="2532885" y="1646648"/>
            <a:ext cx="13854132" cy="441531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¿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Cuánto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más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estamos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dispuestos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pagar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por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la “</a:t>
            </a:r>
            <a:r>
              <a:rPr lang="en-US" sz="2400" b="1" err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innovación</a:t>
            </a:r>
            <a:r>
              <a:rPr lang="en-US" sz="2400" b="1">
                <a:solidFill>
                  <a:schemeClr val="accent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”?</a:t>
            </a:r>
            <a:endParaRPr lang="en-US" sz="2400" b="1">
              <a:solidFill>
                <a:schemeClr val="accent1"/>
              </a:solidFill>
              <a:latin typeface="Montserrat Bold"/>
              <a:ea typeface="Montserrat Bold"/>
              <a:cs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70553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83FF3D9-82DA-6BF5-492F-0E3489D2E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135" y="2157038"/>
            <a:ext cx="10102014" cy="749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08750C3-BDD9-7876-3FCC-E018498EBD9D}"/>
              </a:ext>
            </a:extLst>
          </p:cNvPr>
          <p:cNvSpPr/>
          <p:nvPr/>
        </p:nvSpPr>
        <p:spPr>
          <a:xfrm>
            <a:off x="15791456" y="5589203"/>
            <a:ext cx="2231858" cy="97225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700" dirty="0">
                <a:solidFill>
                  <a:schemeClr val="tx1"/>
                </a:solidFill>
              </a:rPr>
              <a:t>Productor de tecnología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C413C92-405A-3701-5D39-493941C864EC}"/>
              </a:ext>
            </a:extLst>
          </p:cNvPr>
          <p:cNvSpPr/>
          <p:nvPr/>
        </p:nvSpPr>
        <p:spPr>
          <a:xfrm>
            <a:off x="8017179" y="7534400"/>
            <a:ext cx="2415294" cy="80348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700" dirty="0">
                <a:solidFill>
                  <a:schemeClr val="tx1"/>
                </a:solidFill>
              </a:rPr>
              <a:t>Financiadores</a:t>
            </a: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B87C221F-FC7F-5572-B90D-1938D8374C11}"/>
              </a:ext>
            </a:extLst>
          </p:cNvPr>
          <p:cNvCxnSpPr>
            <a:cxnSpLocks/>
          </p:cNvCxnSpPr>
          <p:nvPr/>
        </p:nvCxnSpPr>
        <p:spPr>
          <a:xfrm flipV="1">
            <a:off x="9139124" y="5998807"/>
            <a:ext cx="949367" cy="1346474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1702740F-E473-57E2-D246-C343555DCDF9}"/>
              </a:ext>
            </a:extLst>
          </p:cNvPr>
          <p:cNvCxnSpPr>
            <a:cxnSpLocks/>
          </p:cNvCxnSpPr>
          <p:nvPr/>
        </p:nvCxnSpPr>
        <p:spPr>
          <a:xfrm flipH="1" flipV="1">
            <a:off x="14322479" y="6065512"/>
            <a:ext cx="1360695" cy="2901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>
            <a:extLst>
              <a:ext uri="{FF2B5EF4-FFF2-40B4-BE49-F238E27FC236}">
                <a16:creationId xmlns:a16="http://schemas.microsoft.com/office/drawing/2014/main" id="{106051BC-4DF5-7383-15AA-A8BAF1536684}"/>
              </a:ext>
            </a:extLst>
          </p:cNvPr>
          <p:cNvSpPr/>
          <p:nvPr/>
        </p:nvSpPr>
        <p:spPr>
          <a:xfrm>
            <a:off x="11561230" y="1004367"/>
            <a:ext cx="2761250" cy="71965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700" dirty="0">
                <a:solidFill>
                  <a:schemeClr val="tx1"/>
                </a:solidFill>
              </a:rPr>
              <a:t>Prescriptor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2566F2E1-F6A8-2E03-4D3F-B876CB4B5B50}"/>
              </a:ext>
            </a:extLst>
          </p:cNvPr>
          <p:cNvSpPr/>
          <p:nvPr/>
        </p:nvSpPr>
        <p:spPr>
          <a:xfrm>
            <a:off x="15568319" y="2126885"/>
            <a:ext cx="2409888" cy="119112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700" dirty="0">
                <a:solidFill>
                  <a:schemeClr val="tx1"/>
                </a:solidFill>
              </a:rPr>
              <a:t>Asociaciones de Pacientes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341FC07F-2D4D-A959-0074-A8E9F2637C6C}"/>
              </a:ext>
            </a:extLst>
          </p:cNvPr>
          <p:cNvSpPr/>
          <p:nvPr/>
        </p:nvSpPr>
        <p:spPr>
          <a:xfrm>
            <a:off x="309791" y="5338122"/>
            <a:ext cx="3799575" cy="119112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550" dirty="0">
                <a:solidFill>
                  <a:schemeClr val="tx1"/>
                </a:solidFill>
              </a:rPr>
              <a:t>Agencia de ETS</a:t>
            </a:r>
          </a:p>
        </p:txBody>
      </p: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E0AB85F1-FAA5-BCA9-52CB-A33A3346F130}"/>
              </a:ext>
            </a:extLst>
          </p:cNvPr>
          <p:cNvCxnSpPr>
            <a:cxnSpLocks/>
          </p:cNvCxnSpPr>
          <p:nvPr/>
        </p:nvCxnSpPr>
        <p:spPr>
          <a:xfrm flipV="1">
            <a:off x="2229708" y="4721602"/>
            <a:ext cx="0" cy="53729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4" name="Picture 6" descr="Reglas del Fútbol: Protocolo del VAR (Principios) - El Fútbol es Sagrado">
            <a:extLst>
              <a:ext uri="{FF2B5EF4-FFF2-40B4-BE49-F238E27FC236}">
                <a16:creationId xmlns:a16="http://schemas.microsoft.com/office/drawing/2014/main" id="{398E9123-1F17-E0F6-8C86-2296C3107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94" y="2617772"/>
            <a:ext cx="3799577" cy="198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ángulo 26">
            <a:extLst>
              <a:ext uri="{FF2B5EF4-FFF2-40B4-BE49-F238E27FC236}">
                <a16:creationId xmlns:a16="http://schemas.microsoft.com/office/drawing/2014/main" id="{E3B90A7C-45B8-9513-DFFD-ED3D0B69ED91}"/>
              </a:ext>
            </a:extLst>
          </p:cNvPr>
          <p:cNvSpPr/>
          <p:nvPr/>
        </p:nvSpPr>
        <p:spPr>
          <a:xfrm>
            <a:off x="1763859" y="8109497"/>
            <a:ext cx="2765946" cy="119112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700" dirty="0">
                <a:solidFill>
                  <a:schemeClr val="tx1"/>
                </a:solidFill>
              </a:rPr>
              <a:t>Agencia Regulatoria</a:t>
            </a:r>
          </a:p>
        </p:txBody>
      </p: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1A6E39EE-C29E-FFCF-908C-3B56A2B07286}"/>
              </a:ext>
            </a:extLst>
          </p:cNvPr>
          <p:cNvCxnSpPr>
            <a:cxnSpLocks/>
          </p:cNvCxnSpPr>
          <p:nvPr/>
        </p:nvCxnSpPr>
        <p:spPr>
          <a:xfrm flipV="1">
            <a:off x="3342631" y="6655589"/>
            <a:ext cx="1421876" cy="13838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de flecha 29">
            <a:extLst>
              <a:ext uri="{FF2B5EF4-FFF2-40B4-BE49-F238E27FC236}">
                <a16:creationId xmlns:a16="http://schemas.microsoft.com/office/drawing/2014/main" id="{481B128E-347E-021D-54D6-6E4ABE8F228D}"/>
              </a:ext>
            </a:extLst>
          </p:cNvPr>
          <p:cNvCxnSpPr>
            <a:cxnSpLocks/>
          </p:cNvCxnSpPr>
          <p:nvPr/>
        </p:nvCxnSpPr>
        <p:spPr>
          <a:xfrm flipH="1">
            <a:off x="9613807" y="1433947"/>
            <a:ext cx="1940885" cy="131825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de flecha 33">
            <a:extLst>
              <a:ext uri="{FF2B5EF4-FFF2-40B4-BE49-F238E27FC236}">
                <a16:creationId xmlns:a16="http://schemas.microsoft.com/office/drawing/2014/main" id="{4961AF1E-D502-3C34-BD4B-5B5B9447E180}"/>
              </a:ext>
            </a:extLst>
          </p:cNvPr>
          <p:cNvCxnSpPr>
            <a:cxnSpLocks/>
          </p:cNvCxnSpPr>
          <p:nvPr/>
        </p:nvCxnSpPr>
        <p:spPr>
          <a:xfrm flipH="1">
            <a:off x="15041360" y="2752196"/>
            <a:ext cx="53624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3E072B3F-4B13-4705-16C0-28D2CBE1DB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5460" y="2126885"/>
            <a:ext cx="1485900" cy="37719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C71B8E8-79B1-B5B4-B4BD-FA89AA78AB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20537" y="8000271"/>
            <a:ext cx="886613" cy="2250633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F29CDA4D-7EE3-F16B-B257-1FD32D49F6A6}"/>
              </a:ext>
            </a:extLst>
          </p:cNvPr>
          <p:cNvSpPr/>
          <p:nvPr/>
        </p:nvSpPr>
        <p:spPr>
          <a:xfrm>
            <a:off x="13824284" y="9544738"/>
            <a:ext cx="1425743" cy="760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700"/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7E78A236-D56D-10E3-C633-CD2AA2DEFE27}"/>
              </a:ext>
            </a:extLst>
          </p:cNvPr>
          <p:cNvCxnSpPr>
            <a:cxnSpLocks/>
          </p:cNvCxnSpPr>
          <p:nvPr/>
        </p:nvCxnSpPr>
        <p:spPr>
          <a:xfrm flipH="1">
            <a:off x="15041360" y="8337884"/>
            <a:ext cx="641814" cy="38764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id="{E1517491-4428-0B86-62C6-51C6B9938CE0}"/>
              </a:ext>
            </a:extLst>
          </p:cNvPr>
          <p:cNvSpPr/>
          <p:nvPr/>
        </p:nvSpPr>
        <p:spPr>
          <a:xfrm>
            <a:off x="15277937" y="7277624"/>
            <a:ext cx="2745377" cy="10380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700" dirty="0">
                <a:solidFill>
                  <a:schemeClr val="tx1"/>
                </a:solidFill>
              </a:rPr>
              <a:t>Sociedades Científicas</a:t>
            </a:r>
          </a:p>
        </p:txBody>
      </p:sp>
      <p:sp>
        <p:nvSpPr>
          <p:cNvPr id="25" name="Título 3">
            <a:extLst>
              <a:ext uri="{FF2B5EF4-FFF2-40B4-BE49-F238E27FC236}">
                <a16:creationId xmlns:a16="http://schemas.microsoft.com/office/drawing/2014/main" id="{F6A4DE87-D003-CDD0-52E8-59848B436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794" y="144247"/>
            <a:ext cx="8667953" cy="1842176"/>
          </a:xfrm>
          <a:solidFill>
            <a:schemeClr val="tx2">
              <a:lumMod val="90000"/>
              <a:lumOff val="1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s-ES" sz="3900" dirty="0">
                <a:solidFill>
                  <a:schemeClr val="bg1"/>
                </a:solidFill>
              </a:rPr>
              <a:t>En un contexto de múltiples actores con intereses diferentes, ¿de qué manera se pueden tomar mejores decisiones?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FC15797-814E-0EBF-3AA6-C092A6BD824B}"/>
              </a:ext>
            </a:extLst>
          </p:cNvPr>
          <p:cNvSpPr txBox="1"/>
          <p:nvPr/>
        </p:nvSpPr>
        <p:spPr>
          <a:xfrm>
            <a:off x="14908875" y="9653026"/>
            <a:ext cx="2612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Esteban </a:t>
            </a:r>
            <a:r>
              <a:rPr lang="es-AR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Lifschitz</a:t>
            </a:r>
            <a:endParaRPr lang="es-AR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61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9" grpId="0" animBg="1"/>
      <p:bldP spid="22" grpId="0" animBg="1"/>
      <p:bldP spid="17" grpId="0" animBg="1"/>
      <p:bldP spid="2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076105"/>
            <a:ext cx="16230600" cy="986492"/>
            <a:chOff x="0" y="0"/>
            <a:chExt cx="4274726" cy="2598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59817"/>
            </a:xfrm>
            <a:custGeom>
              <a:avLst/>
              <a:gdLst/>
              <a:ahLst/>
              <a:cxnLst/>
              <a:rect l="l" t="t" r="r" b="b"/>
              <a:pathLst>
                <a:path w="4274726" h="259817">
                  <a:moveTo>
                    <a:pt x="5724" y="0"/>
                  </a:moveTo>
                  <a:lnTo>
                    <a:pt x="4269002" y="0"/>
                  </a:lnTo>
                  <a:cubicBezTo>
                    <a:pt x="4272163" y="0"/>
                    <a:pt x="4274726" y="2563"/>
                    <a:pt x="4274726" y="5724"/>
                  </a:cubicBezTo>
                  <a:lnTo>
                    <a:pt x="4274726" y="254093"/>
                  </a:lnTo>
                  <a:cubicBezTo>
                    <a:pt x="4274726" y="257254"/>
                    <a:pt x="4272163" y="259817"/>
                    <a:pt x="4269002" y="259817"/>
                  </a:cubicBezTo>
                  <a:lnTo>
                    <a:pt x="5724" y="259817"/>
                  </a:lnTo>
                  <a:cubicBezTo>
                    <a:pt x="2563" y="259817"/>
                    <a:pt x="0" y="257254"/>
                    <a:pt x="0" y="254093"/>
                  </a:cubicBezTo>
                  <a:lnTo>
                    <a:pt x="0" y="5724"/>
                  </a:lnTo>
                  <a:cubicBezTo>
                    <a:pt x="0" y="2563"/>
                    <a:pt x="2563" y="0"/>
                    <a:pt x="5724" y="0"/>
                  </a:cubicBezTo>
                  <a:close/>
                </a:path>
              </a:pathLst>
            </a:custGeom>
            <a:solidFill>
              <a:srgbClr val="2F5F98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979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064042" y="3309636"/>
            <a:ext cx="12159915" cy="47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Qué estamos haciendo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4171112"/>
            <a:ext cx="3119209" cy="3932491"/>
            <a:chOff x="0" y="0"/>
            <a:chExt cx="821520" cy="10357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21520" cy="1035718"/>
            </a:xfrm>
            <a:custGeom>
              <a:avLst/>
              <a:gdLst/>
              <a:ahLst/>
              <a:cxnLst/>
              <a:rect l="l" t="t" r="r" b="b"/>
              <a:pathLst>
                <a:path w="821520" h="1035718">
                  <a:moveTo>
                    <a:pt x="27302" y="0"/>
                  </a:moveTo>
                  <a:lnTo>
                    <a:pt x="794218" y="0"/>
                  </a:lnTo>
                  <a:cubicBezTo>
                    <a:pt x="809297" y="0"/>
                    <a:pt x="821520" y="12224"/>
                    <a:pt x="821520" y="27302"/>
                  </a:cubicBezTo>
                  <a:lnTo>
                    <a:pt x="821520" y="1008416"/>
                  </a:lnTo>
                  <a:cubicBezTo>
                    <a:pt x="821520" y="1015657"/>
                    <a:pt x="818644" y="1022601"/>
                    <a:pt x="813524" y="1027721"/>
                  </a:cubicBezTo>
                  <a:cubicBezTo>
                    <a:pt x="808403" y="1032841"/>
                    <a:pt x="801459" y="1035718"/>
                    <a:pt x="794218" y="1035718"/>
                  </a:cubicBezTo>
                  <a:lnTo>
                    <a:pt x="27302" y="1035718"/>
                  </a:lnTo>
                  <a:cubicBezTo>
                    <a:pt x="12224" y="1035718"/>
                    <a:pt x="0" y="1023494"/>
                    <a:pt x="0" y="1008416"/>
                  </a:cubicBezTo>
                  <a:lnTo>
                    <a:pt x="0" y="27302"/>
                  </a:lnTo>
                  <a:cubicBezTo>
                    <a:pt x="0" y="12224"/>
                    <a:pt x="12224" y="0"/>
                    <a:pt x="27302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21520" cy="10738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291091" y="4171112"/>
            <a:ext cx="3119209" cy="3932491"/>
            <a:chOff x="0" y="0"/>
            <a:chExt cx="821520" cy="103571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21520" cy="1035718"/>
            </a:xfrm>
            <a:custGeom>
              <a:avLst/>
              <a:gdLst/>
              <a:ahLst/>
              <a:cxnLst/>
              <a:rect l="l" t="t" r="r" b="b"/>
              <a:pathLst>
                <a:path w="821520" h="1035718">
                  <a:moveTo>
                    <a:pt x="27302" y="0"/>
                  </a:moveTo>
                  <a:lnTo>
                    <a:pt x="794218" y="0"/>
                  </a:lnTo>
                  <a:cubicBezTo>
                    <a:pt x="809297" y="0"/>
                    <a:pt x="821520" y="12224"/>
                    <a:pt x="821520" y="27302"/>
                  </a:cubicBezTo>
                  <a:lnTo>
                    <a:pt x="821520" y="1008416"/>
                  </a:lnTo>
                  <a:cubicBezTo>
                    <a:pt x="821520" y="1015657"/>
                    <a:pt x="818644" y="1022601"/>
                    <a:pt x="813524" y="1027721"/>
                  </a:cubicBezTo>
                  <a:cubicBezTo>
                    <a:pt x="808403" y="1032841"/>
                    <a:pt x="801459" y="1035718"/>
                    <a:pt x="794218" y="1035718"/>
                  </a:cubicBezTo>
                  <a:lnTo>
                    <a:pt x="27302" y="1035718"/>
                  </a:lnTo>
                  <a:cubicBezTo>
                    <a:pt x="12224" y="1035718"/>
                    <a:pt x="0" y="1023494"/>
                    <a:pt x="0" y="1008416"/>
                  </a:cubicBezTo>
                  <a:lnTo>
                    <a:pt x="0" y="27302"/>
                  </a:lnTo>
                  <a:cubicBezTo>
                    <a:pt x="0" y="12224"/>
                    <a:pt x="12224" y="0"/>
                    <a:pt x="27302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21520" cy="10738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14237" y="5344591"/>
            <a:ext cx="3861782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4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Programa</a:t>
            </a:r>
            <a:endParaRPr lang="en-US" sz="2400" b="1" err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  <a:p>
            <a:pPr algn="ctr">
              <a:lnSpc>
                <a:spcPts val="2520"/>
              </a:lnSpc>
            </a:pPr>
            <a:r>
              <a:rPr lang="en-US" sz="24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Médico</a:t>
            </a:r>
            <a:endParaRPr lang="en-US" sz="2400" b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  <a:p>
            <a:pPr algn="ctr">
              <a:lnSpc>
                <a:spcPts val="2520"/>
              </a:lnSpc>
            </a:pPr>
            <a:r>
              <a:rPr lang="en-US" sz="24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Obligatorio</a:t>
            </a:r>
            <a:r>
              <a:rPr lang="en-US" sz="24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en-US" sz="2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4224262" y="5339976"/>
            <a:ext cx="3252866" cy="1781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4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Implementación</a:t>
            </a:r>
            <a:endParaRPr lang="en-US" sz="2400" b="1" err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24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 SIGMAC</a:t>
            </a:r>
            <a:endParaRPr lang="en-US" sz="2400" b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24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Eficiencia</a:t>
            </a:r>
            <a:r>
              <a:rPr lang="en-US" sz="2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r>
              <a:rPr lang="en-US" sz="24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2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 la 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24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compra</a:t>
            </a:r>
            <a:r>
              <a:rPr lang="en-US" sz="2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 de</a:t>
            </a:r>
            <a:endParaRPr lang="en-US" sz="2400">
              <a:solidFill>
                <a:srgbClr val="545454"/>
              </a:solidFill>
              <a:latin typeface="Montserrat"/>
              <a:ea typeface="Montserrat"/>
              <a:cs typeface="Montserrat"/>
            </a:endParaRP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24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Medicamentos</a:t>
            </a:r>
            <a:endParaRPr lang="en-US" sz="2400" err="1">
              <a:solidFill>
                <a:srgbClr val="545454"/>
              </a:solidFill>
              <a:latin typeface="Montserrat"/>
              <a:ea typeface="Montserrat"/>
              <a:cs typeface="Montserrat"/>
            </a:endParaRP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2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de alto </a:t>
            </a:r>
            <a:r>
              <a:rPr lang="en-US" sz="24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costo</a:t>
            </a:r>
            <a:r>
              <a:rPr lang="en-US" sz="2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lang="en-US" sz="2400">
              <a:solidFill>
                <a:srgbClr val="545454"/>
              </a:solidFill>
              <a:latin typeface="Montserrat"/>
              <a:ea typeface="Montserrat"/>
              <a:cs typeface="Montserrat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10856227" y="4161587"/>
            <a:ext cx="3119209" cy="3932491"/>
            <a:chOff x="0" y="0"/>
            <a:chExt cx="821520" cy="103571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21520" cy="1035718"/>
            </a:xfrm>
            <a:custGeom>
              <a:avLst/>
              <a:gdLst/>
              <a:ahLst/>
              <a:cxnLst/>
              <a:rect l="l" t="t" r="r" b="b"/>
              <a:pathLst>
                <a:path w="821520" h="1035718">
                  <a:moveTo>
                    <a:pt x="27302" y="0"/>
                  </a:moveTo>
                  <a:lnTo>
                    <a:pt x="794218" y="0"/>
                  </a:lnTo>
                  <a:cubicBezTo>
                    <a:pt x="809297" y="0"/>
                    <a:pt x="821520" y="12224"/>
                    <a:pt x="821520" y="27302"/>
                  </a:cubicBezTo>
                  <a:lnTo>
                    <a:pt x="821520" y="1008416"/>
                  </a:lnTo>
                  <a:cubicBezTo>
                    <a:pt x="821520" y="1015657"/>
                    <a:pt x="818644" y="1022601"/>
                    <a:pt x="813524" y="1027721"/>
                  </a:cubicBezTo>
                  <a:cubicBezTo>
                    <a:pt x="808403" y="1032841"/>
                    <a:pt x="801459" y="1035718"/>
                    <a:pt x="794218" y="1035718"/>
                  </a:cubicBezTo>
                  <a:lnTo>
                    <a:pt x="27302" y="1035718"/>
                  </a:lnTo>
                  <a:cubicBezTo>
                    <a:pt x="12224" y="1035718"/>
                    <a:pt x="0" y="1023494"/>
                    <a:pt x="0" y="1008416"/>
                  </a:cubicBezTo>
                  <a:lnTo>
                    <a:pt x="0" y="27302"/>
                  </a:lnTo>
                  <a:cubicBezTo>
                    <a:pt x="0" y="12224"/>
                    <a:pt x="12224" y="0"/>
                    <a:pt x="27302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21520" cy="10738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140091" y="4152062"/>
            <a:ext cx="3119209" cy="3932491"/>
            <a:chOff x="0" y="0"/>
            <a:chExt cx="821520" cy="103571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21520" cy="1035718"/>
            </a:xfrm>
            <a:custGeom>
              <a:avLst/>
              <a:gdLst/>
              <a:ahLst/>
              <a:cxnLst/>
              <a:rect l="l" t="t" r="r" b="b"/>
              <a:pathLst>
                <a:path w="821520" h="1035718">
                  <a:moveTo>
                    <a:pt x="27302" y="0"/>
                  </a:moveTo>
                  <a:lnTo>
                    <a:pt x="794218" y="0"/>
                  </a:lnTo>
                  <a:cubicBezTo>
                    <a:pt x="809297" y="0"/>
                    <a:pt x="821520" y="12224"/>
                    <a:pt x="821520" y="27302"/>
                  </a:cubicBezTo>
                  <a:lnTo>
                    <a:pt x="821520" y="1008416"/>
                  </a:lnTo>
                  <a:cubicBezTo>
                    <a:pt x="821520" y="1015657"/>
                    <a:pt x="818644" y="1022601"/>
                    <a:pt x="813524" y="1027721"/>
                  </a:cubicBezTo>
                  <a:cubicBezTo>
                    <a:pt x="808403" y="1032841"/>
                    <a:pt x="801459" y="1035718"/>
                    <a:pt x="794218" y="1035718"/>
                  </a:cubicBezTo>
                  <a:lnTo>
                    <a:pt x="27302" y="1035718"/>
                  </a:lnTo>
                  <a:cubicBezTo>
                    <a:pt x="12224" y="1035718"/>
                    <a:pt x="0" y="1023494"/>
                    <a:pt x="0" y="1008416"/>
                  </a:cubicBezTo>
                  <a:lnTo>
                    <a:pt x="0" y="27302"/>
                  </a:lnTo>
                  <a:cubicBezTo>
                    <a:pt x="0" y="12224"/>
                    <a:pt x="12224" y="0"/>
                    <a:pt x="27302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21520" cy="10738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0872063" y="5312098"/>
            <a:ext cx="3180462" cy="1531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4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Fondo </a:t>
            </a:r>
            <a:r>
              <a:rPr lang="en-US" sz="24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Solidario</a:t>
            </a:r>
            <a:endParaRPr lang="en-US" sz="2400" b="1" err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  <a:p>
            <a:pPr algn="ctr">
              <a:lnSpc>
                <a:spcPts val="2520"/>
              </a:lnSpc>
            </a:pPr>
            <a:r>
              <a:rPr lang="en-US" sz="24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 </a:t>
            </a:r>
            <a:r>
              <a:rPr lang="en-US" sz="24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Redistribución</a:t>
            </a:r>
            <a:endParaRPr lang="en-US" sz="2400" b="1" err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  <a:p>
            <a:pPr algn="ctr">
              <a:lnSpc>
                <a:spcPts val="2520"/>
              </a:lnSpc>
            </a:pPr>
            <a:r>
              <a:rPr lang="en-US" sz="24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(FSR)</a:t>
            </a:r>
            <a:endParaRPr lang="en-US" sz="2400" b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  <a:p>
            <a:pPr algn="ctr">
              <a:lnSpc>
                <a:spcPts val="2239"/>
              </a:lnSpc>
            </a:pPr>
            <a:r>
              <a:rPr lang="en-US" sz="24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Eficientización</a:t>
            </a:r>
            <a:endParaRPr lang="en-US" sz="2400" err="1">
              <a:solidFill>
                <a:srgbClr val="545454"/>
              </a:solidFill>
              <a:latin typeface="Montserrat"/>
              <a:ea typeface="Montserrat"/>
              <a:cs typeface="Montserrat"/>
            </a:endParaRP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2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y </a:t>
            </a:r>
            <a:r>
              <a:rPr lang="en-US" sz="24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transparencia</a:t>
            </a:r>
            <a:r>
              <a:rPr lang="en-US" sz="2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lang="en-US" sz="2400">
              <a:solidFill>
                <a:srgbClr val="545454"/>
              </a:solidFill>
              <a:latin typeface="Montserrat"/>
              <a:ea typeface="Montserrat"/>
              <a:cs typeface="Montserrat"/>
            </a:endParaRPr>
          </a:p>
        </p:txBody>
      </p:sp>
      <p:grpSp>
        <p:nvGrpSpPr>
          <p:cNvPr id="21" name="Group 21"/>
          <p:cNvGrpSpPr/>
          <p:nvPr/>
        </p:nvGrpSpPr>
        <p:grpSpPr>
          <a:xfrm>
            <a:off x="7575093" y="4161587"/>
            <a:ext cx="3119209" cy="3932491"/>
            <a:chOff x="0" y="0"/>
            <a:chExt cx="821520" cy="103571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21520" cy="1035718"/>
            </a:xfrm>
            <a:custGeom>
              <a:avLst/>
              <a:gdLst/>
              <a:ahLst/>
              <a:cxnLst/>
              <a:rect l="l" t="t" r="r" b="b"/>
              <a:pathLst>
                <a:path w="821520" h="1035718">
                  <a:moveTo>
                    <a:pt x="27302" y="0"/>
                  </a:moveTo>
                  <a:lnTo>
                    <a:pt x="794218" y="0"/>
                  </a:lnTo>
                  <a:cubicBezTo>
                    <a:pt x="809297" y="0"/>
                    <a:pt x="821520" y="12224"/>
                    <a:pt x="821520" y="27302"/>
                  </a:cubicBezTo>
                  <a:lnTo>
                    <a:pt x="821520" y="1008416"/>
                  </a:lnTo>
                  <a:cubicBezTo>
                    <a:pt x="821520" y="1015657"/>
                    <a:pt x="818644" y="1022601"/>
                    <a:pt x="813524" y="1027721"/>
                  </a:cubicBezTo>
                  <a:cubicBezTo>
                    <a:pt x="808403" y="1032841"/>
                    <a:pt x="801459" y="1035718"/>
                    <a:pt x="794218" y="1035718"/>
                  </a:cubicBezTo>
                  <a:lnTo>
                    <a:pt x="27302" y="1035718"/>
                  </a:lnTo>
                  <a:cubicBezTo>
                    <a:pt x="12224" y="1035718"/>
                    <a:pt x="0" y="1023494"/>
                    <a:pt x="0" y="1008416"/>
                  </a:cubicBezTo>
                  <a:lnTo>
                    <a:pt x="0" y="27302"/>
                  </a:lnTo>
                  <a:cubicBezTo>
                    <a:pt x="0" y="12224"/>
                    <a:pt x="12224" y="0"/>
                    <a:pt x="27302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821520" cy="10738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7414003" y="5308520"/>
            <a:ext cx="3459993" cy="1603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4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Promoción</a:t>
            </a:r>
            <a:r>
              <a:rPr lang="en-US" sz="24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</a:t>
            </a:r>
          </a:p>
          <a:p>
            <a:pPr algn="ctr">
              <a:lnSpc>
                <a:spcPts val="2520"/>
              </a:lnSpc>
            </a:pPr>
            <a:r>
              <a:rPr lang="en-US" sz="24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normativas</a:t>
            </a:r>
            <a:r>
              <a:rPr lang="en-US" sz="24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para</a:t>
            </a:r>
            <a:endParaRPr lang="en-US" sz="2400" b="1" err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  <a:p>
            <a:pPr algn="ctr">
              <a:lnSpc>
                <a:spcPts val="2520"/>
              </a:lnSpc>
            </a:pPr>
            <a:r>
              <a:rPr lang="en-US" sz="24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el</a:t>
            </a:r>
            <a:r>
              <a:rPr lang="en-US" sz="24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 </a:t>
            </a:r>
            <a:r>
              <a:rPr lang="en-US" sz="24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uso</a:t>
            </a:r>
            <a:r>
              <a:rPr lang="en-US" sz="24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eficiente</a:t>
            </a:r>
            <a:endParaRPr lang="en-US" sz="2400" b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  <a:p>
            <a:pPr algn="ctr">
              <a:lnSpc>
                <a:spcPts val="2520"/>
              </a:lnSpc>
            </a:pPr>
            <a:r>
              <a:rPr lang="en-US" sz="24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 la </a:t>
            </a:r>
            <a:r>
              <a:rPr lang="en-US" sz="24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tecnología</a:t>
            </a:r>
          </a:p>
          <a:p>
            <a:pPr algn="ctr">
              <a:lnSpc>
                <a:spcPts val="2520"/>
              </a:lnSpc>
            </a:pPr>
            <a:r>
              <a:rPr lang="en-US" sz="24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</a:t>
            </a:r>
            <a:r>
              <a:rPr lang="en-US" sz="24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salud</a:t>
            </a:r>
            <a:r>
              <a:rPr lang="en-US" sz="24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endParaRPr lang="en-US" sz="2400" b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4366864" y="5339976"/>
            <a:ext cx="2665663" cy="12109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400" b="1" err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Mecanismo</a:t>
            </a:r>
            <a:endParaRPr lang="en-US" sz="2400" b="1" err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  <a:p>
            <a:pPr algn="ctr">
              <a:lnSpc>
                <a:spcPts val="2520"/>
              </a:lnSpc>
            </a:pPr>
            <a:r>
              <a:rPr lang="en-US" sz="2400" b="1">
                <a:solidFill>
                  <a:srgbClr val="545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 Integración</a:t>
            </a:r>
            <a:endParaRPr lang="en-US" sz="2400" b="1">
              <a:solidFill>
                <a:srgbClr val="545454"/>
              </a:solidFill>
              <a:latin typeface="Montserrat Bold"/>
              <a:ea typeface="Montserrat Bold"/>
              <a:cs typeface="Montserrat Bold"/>
            </a:endParaRPr>
          </a:p>
          <a:p>
            <a:pPr algn="ctr">
              <a:lnSpc>
                <a:spcPts val="2239"/>
              </a:lnSpc>
            </a:pPr>
            <a:r>
              <a:rPr lang="en-US" sz="240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Fiscalización</a:t>
            </a:r>
            <a:endParaRPr lang="en-US" sz="2400" err="1">
              <a:solidFill>
                <a:srgbClr val="545454"/>
              </a:solidFill>
              <a:latin typeface="Montserrat"/>
              <a:ea typeface="Montserrat"/>
              <a:cs typeface="Montserrat"/>
            </a:endParaRP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240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y control.</a:t>
            </a:r>
            <a:endParaRPr lang="en-US" sz="2400">
              <a:solidFill>
                <a:srgbClr val="54545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6" name="Freeform 26"/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27" name="Freeform 27"/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28" name="AutoShape 28"/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29" name="Freeform 29"/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195082"/>
            <a:ext cx="16230600" cy="4365201"/>
            <a:chOff x="0" y="0"/>
            <a:chExt cx="4274726" cy="11496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1149683"/>
            </a:xfrm>
            <a:custGeom>
              <a:avLst/>
              <a:gdLst/>
              <a:ahLst/>
              <a:cxnLst/>
              <a:rect l="l" t="t" r="r" b="b"/>
              <a:pathLst>
                <a:path w="4274726" h="1149683">
                  <a:moveTo>
                    <a:pt x="7632" y="0"/>
                  </a:moveTo>
                  <a:lnTo>
                    <a:pt x="4267094" y="0"/>
                  </a:lnTo>
                  <a:cubicBezTo>
                    <a:pt x="4271309" y="0"/>
                    <a:pt x="4274726" y="3417"/>
                    <a:pt x="4274726" y="7632"/>
                  </a:cubicBezTo>
                  <a:lnTo>
                    <a:pt x="4274726" y="1142051"/>
                  </a:lnTo>
                  <a:cubicBezTo>
                    <a:pt x="4274726" y="1146266"/>
                    <a:pt x="4271309" y="1149683"/>
                    <a:pt x="4267094" y="1149683"/>
                  </a:cubicBezTo>
                  <a:lnTo>
                    <a:pt x="7632" y="1149683"/>
                  </a:lnTo>
                  <a:cubicBezTo>
                    <a:pt x="3417" y="1149683"/>
                    <a:pt x="0" y="1146266"/>
                    <a:pt x="0" y="1142051"/>
                  </a:cubicBezTo>
                  <a:lnTo>
                    <a:pt x="0" y="7632"/>
                  </a:lnTo>
                  <a:cubicBezTo>
                    <a:pt x="0" y="3417"/>
                    <a:pt x="3417" y="0"/>
                    <a:pt x="7632" y="0"/>
                  </a:cubicBezTo>
                  <a:close/>
                </a:path>
              </a:pathLst>
            </a:custGeom>
            <a:solidFill>
              <a:srgbClr val="2C8BBA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11877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833599" y="3792722"/>
            <a:ext cx="14620801" cy="3103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799">
                <a:solidFill>
                  <a:srgbClr val="F1F1F3"/>
                </a:solidFill>
                <a:latin typeface="Montserrat"/>
                <a:ea typeface="Montserrat"/>
                <a:cs typeface="Montserrat"/>
                <a:sym typeface="Montserrat"/>
              </a:rPr>
              <a:t>Hoy la </a:t>
            </a:r>
            <a:r>
              <a:rPr lang="en-US" sz="2799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Superintendencia de Servicios de Salud</a:t>
            </a:r>
            <a:r>
              <a:rPr lang="en-US" sz="2799">
                <a:solidFill>
                  <a:srgbClr val="F1F1F3"/>
                </a:solidFill>
                <a:latin typeface="Montserrat"/>
                <a:ea typeface="Montserrat"/>
                <a:cs typeface="Montserrat"/>
                <a:sym typeface="Montserrat"/>
              </a:rPr>
              <a:t> trabaja para </a:t>
            </a:r>
            <a:r>
              <a:rPr lang="en-US" sz="2799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corregir</a:t>
            </a:r>
          </a:p>
          <a:p>
            <a:pPr algn="ctr">
              <a:lnSpc>
                <a:spcPts val="4199"/>
              </a:lnSpc>
            </a:pPr>
            <a:r>
              <a:rPr lang="en-US" sz="2799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décadas de ineficiencia con el objetivo de tener un sistema de salud sustentable, basado en la solidaridad, equidad y competitividad.</a:t>
            </a:r>
          </a:p>
          <a:p>
            <a:pPr algn="ctr">
              <a:lnSpc>
                <a:spcPts val="4199"/>
              </a:lnSpc>
            </a:pPr>
            <a:endParaRPr lang="en-US" sz="2799" b="1">
              <a:solidFill>
                <a:srgbClr val="F1F1F3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199"/>
              </a:lnSpc>
            </a:pPr>
            <a:r>
              <a:rPr lang="en-US" sz="2799">
                <a:solidFill>
                  <a:srgbClr val="F1F1F3"/>
                </a:solidFill>
                <a:latin typeface="Montserrat"/>
                <a:ea typeface="Montserrat"/>
                <a:cs typeface="Montserrat"/>
                <a:sym typeface="Montserrat"/>
              </a:rPr>
              <a:t>El objetivo es </a:t>
            </a:r>
            <a:r>
              <a:rPr lang="en-US" sz="2799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modificar la gestión ineficiente del Estado y</a:t>
            </a:r>
          </a:p>
          <a:p>
            <a:pPr algn="ctr">
              <a:lnSpc>
                <a:spcPts val="4199"/>
              </a:lnSpc>
            </a:pPr>
            <a:r>
              <a:rPr lang="en-US" sz="2799" b="1">
                <a:solidFill>
                  <a:srgbClr val="F1F1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una cultura de actuar de los privados </a:t>
            </a:r>
            <a:r>
              <a:rPr lang="en-US" sz="2799">
                <a:solidFill>
                  <a:srgbClr val="F1F1F3"/>
                </a:solidFill>
                <a:latin typeface="Montserrat"/>
                <a:ea typeface="Montserrat"/>
                <a:cs typeface="Montserrat"/>
                <a:sym typeface="Montserrat"/>
              </a:rPr>
              <a:t>que lleva años en la Argentina.</a:t>
            </a:r>
          </a:p>
        </p:txBody>
      </p:sp>
      <p:sp>
        <p:nvSpPr>
          <p:cNvPr id="6" name="Freeform 6"/>
          <p:cNvSpPr/>
          <p:nvPr/>
        </p:nvSpPr>
        <p:spPr>
          <a:xfrm>
            <a:off x="1028700" y="751014"/>
            <a:ext cx="2436597" cy="555372"/>
          </a:xfrm>
          <a:custGeom>
            <a:avLst/>
            <a:gdLst/>
            <a:ahLst/>
            <a:cxnLst/>
            <a:rect l="l" t="t" r="r" b="b"/>
            <a:pathLst>
              <a:path w="2436597" h="555372">
                <a:moveTo>
                  <a:pt x="0" y="0"/>
                </a:moveTo>
                <a:lnTo>
                  <a:pt x="2436597" y="0"/>
                </a:lnTo>
                <a:lnTo>
                  <a:pt x="2436597" y="555372"/>
                </a:lnTo>
                <a:lnTo>
                  <a:pt x="0" y="5553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42" t="-156851" b="-195229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7" name="Freeform 7"/>
          <p:cNvSpPr/>
          <p:nvPr/>
        </p:nvSpPr>
        <p:spPr>
          <a:xfrm>
            <a:off x="15539388" y="557583"/>
            <a:ext cx="1719912" cy="942234"/>
          </a:xfrm>
          <a:custGeom>
            <a:avLst/>
            <a:gdLst/>
            <a:ahLst/>
            <a:cxnLst/>
            <a:rect l="l" t="t" r="r" b="b"/>
            <a:pathLst>
              <a:path w="1719912" h="942234">
                <a:moveTo>
                  <a:pt x="0" y="0"/>
                </a:moveTo>
                <a:lnTo>
                  <a:pt x="1719912" y="0"/>
                </a:lnTo>
                <a:lnTo>
                  <a:pt x="1719912" y="942234"/>
                </a:lnTo>
                <a:lnTo>
                  <a:pt x="0" y="9422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0731" b="-41803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8" name="AutoShape 8"/>
          <p:cNvSpPr/>
          <p:nvPr/>
        </p:nvSpPr>
        <p:spPr>
          <a:xfrm>
            <a:off x="3540588" y="1071283"/>
            <a:ext cx="8788826" cy="0"/>
          </a:xfrm>
          <a:prstGeom prst="line">
            <a:avLst/>
          </a:prstGeom>
          <a:ln w="9525" cap="flat">
            <a:solidFill>
              <a:srgbClr val="2E305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9" name="Freeform 9"/>
          <p:cNvSpPr/>
          <p:nvPr/>
        </p:nvSpPr>
        <p:spPr>
          <a:xfrm>
            <a:off x="12361562" y="592323"/>
            <a:ext cx="3097623" cy="1023239"/>
          </a:xfrm>
          <a:custGeom>
            <a:avLst/>
            <a:gdLst/>
            <a:ahLst/>
            <a:cxnLst/>
            <a:rect l="l" t="t" r="r" b="b"/>
            <a:pathLst>
              <a:path w="3097623" h="1023239">
                <a:moveTo>
                  <a:pt x="0" y="0"/>
                </a:moveTo>
                <a:lnTo>
                  <a:pt x="3097623" y="0"/>
                </a:lnTo>
                <a:lnTo>
                  <a:pt x="3097623" y="1023239"/>
                </a:lnTo>
                <a:lnTo>
                  <a:pt x="0" y="10232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D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60174" y="4475680"/>
            <a:ext cx="4912186" cy="1335640"/>
          </a:xfrm>
          <a:custGeom>
            <a:avLst/>
            <a:gdLst/>
            <a:ahLst/>
            <a:cxnLst/>
            <a:rect l="l" t="t" r="r" b="b"/>
            <a:pathLst>
              <a:path w="4912186" h="1335640">
                <a:moveTo>
                  <a:pt x="0" y="0"/>
                </a:moveTo>
                <a:lnTo>
                  <a:pt x="4912185" y="0"/>
                </a:lnTo>
                <a:lnTo>
                  <a:pt x="4912185" y="1335640"/>
                </a:lnTo>
                <a:lnTo>
                  <a:pt x="0" y="13356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3" name="AutoShape 3"/>
          <p:cNvSpPr/>
          <p:nvPr/>
        </p:nvSpPr>
        <p:spPr>
          <a:xfrm flipV="1">
            <a:off x="9824621" y="3727015"/>
            <a:ext cx="0" cy="2832971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AR"/>
          </a:p>
        </p:txBody>
      </p:sp>
      <p:sp>
        <p:nvSpPr>
          <p:cNvPr id="4" name="Freeform 4"/>
          <p:cNvSpPr/>
          <p:nvPr/>
        </p:nvSpPr>
        <p:spPr>
          <a:xfrm>
            <a:off x="10277059" y="3997572"/>
            <a:ext cx="3550768" cy="1994723"/>
          </a:xfrm>
          <a:custGeom>
            <a:avLst/>
            <a:gdLst/>
            <a:ahLst/>
            <a:cxnLst/>
            <a:rect l="l" t="t" r="r" b="b"/>
            <a:pathLst>
              <a:path w="3550768" h="1994723">
                <a:moveTo>
                  <a:pt x="0" y="0"/>
                </a:moveTo>
                <a:lnTo>
                  <a:pt x="3550767" y="0"/>
                </a:lnTo>
                <a:lnTo>
                  <a:pt x="3550767" y="1994723"/>
                </a:lnTo>
                <a:lnTo>
                  <a:pt x="0" y="19947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7635" b="-40372"/>
            </a:stretch>
          </a:blipFill>
        </p:spPr>
        <p:txBody>
          <a:bodyPr/>
          <a:lstStyle/>
          <a:p>
            <a:endParaRPr lang="es-A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Diagrama, Mapa  El contenido generado por IA puede ser incorrecto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A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86956" y="4260123"/>
            <a:ext cx="3312487" cy="970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>
                <a:solidFill>
                  <a:srgbClr val="026A8B"/>
                </a:solidFill>
                <a:latin typeface="Nunito Bold"/>
                <a:ea typeface="Nunito Bold"/>
                <a:cs typeface="Nunito Bold"/>
                <a:sym typeface="Nunito Bold"/>
              </a:rPr>
              <a:t>¡Gracias!</a:t>
            </a:r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1407</Words>
  <Application>Microsoft Office PowerPoint</Application>
  <PresentationFormat>Personalizado</PresentationFormat>
  <Paragraphs>236</Paragraphs>
  <Slides>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43" baseType="lpstr">
      <vt:lpstr>Nunito</vt:lpstr>
      <vt:lpstr>Montserrat</vt:lpstr>
      <vt:lpstr>Arial</vt:lpstr>
      <vt:lpstr>Calibri</vt:lpstr>
      <vt:lpstr>Montserrat Bold</vt:lpstr>
      <vt:lpstr>Montserrat Italics</vt:lpstr>
      <vt:lpstr>Lora Bold</vt:lpstr>
      <vt:lpstr>Montserrat Bold Italics</vt:lpstr>
      <vt:lpstr>Nunito Bold</vt:lpstr>
      <vt:lpstr>Aptos</vt:lpstr>
      <vt:lpstr>Lora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En un contexto de múltiples actores con intereses diferentes, ¿de qué manera se pueden tomar mejores decisiones? 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CORTO PRESENTACIÓN STIV COSSPRA 2025</dc:title>
  <cp:lastModifiedBy>Claudio Stivelman</cp:lastModifiedBy>
  <cp:revision>39</cp:revision>
  <dcterms:created xsi:type="dcterms:W3CDTF">2006-08-16T00:00:00Z</dcterms:created>
  <dcterms:modified xsi:type="dcterms:W3CDTF">2025-11-05T12:54:00Z</dcterms:modified>
  <dc:identifier>DAG2tED93b4</dc:identifier>
</cp:coreProperties>
</file>