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3" r:id="rId9"/>
    <p:sldId id="262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9" d="100"/>
          <a:sy n="79" d="100"/>
        </p:scale>
        <p:origin x="7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LF-003\mclaveri\Mauricio\Presentaciones\2025\(2025.10.23)_COSSPRA\Procees35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Hoja1!$A$8:$A$10</c:f>
              <c:strCache>
                <c:ptCount val="3"/>
                <c:pt idx="0">
                  <c:v>Cadena farmacéutica</c:v>
                </c:pt>
                <c:pt idx="1">
                  <c:v>Afiliado</c:v>
                </c:pt>
                <c:pt idx="2">
                  <c:v>Obra Social</c:v>
                </c:pt>
              </c:strCache>
            </c:strRef>
          </c:cat>
          <c:val>
            <c:numRef>
              <c:f>Hoja1!$B$8:$B$10</c:f>
              <c:numCache>
                <c:formatCode>General</c:formatCode>
                <c:ptCount val="3"/>
                <c:pt idx="0">
                  <c:v>8804</c:v>
                </c:pt>
                <c:pt idx="1">
                  <c:v>14964</c:v>
                </c:pt>
                <c:pt idx="2">
                  <c:v>11032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7995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9886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425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2346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119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222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993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038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1015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038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753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83AD6-A22B-4CC1-9382-12C11B580BE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1F6A8-A562-456C-B3B9-2AABFA2AC7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445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337092" y="1376434"/>
            <a:ext cx="71560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3600" b="1" dirty="0" smtClean="0"/>
          </a:p>
          <a:p>
            <a:pPr algn="ctr"/>
            <a:endParaRPr lang="es-ES" sz="3600" b="1" dirty="0" smtClean="0"/>
          </a:p>
          <a:p>
            <a:pPr algn="ctr"/>
            <a:r>
              <a:rPr lang="es-ES" sz="3600" b="1" dirty="0" smtClean="0"/>
              <a:t>La cadena de valor farmacéutica y el financiamiento del acceso a los medicamentos en la Argentina</a:t>
            </a:r>
            <a:endParaRPr lang="es-ES" sz="3600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4188000" y="4428329"/>
            <a:ext cx="34542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 smtClean="0"/>
              <a:t>Claudio </a:t>
            </a:r>
            <a:r>
              <a:rPr lang="es-ES" sz="2400" b="1" dirty="0" err="1" smtClean="0"/>
              <a:t>Riganti</a:t>
            </a:r>
            <a:endParaRPr lang="es-ES" sz="2400" b="1" dirty="0" smtClean="0"/>
          </a:p>
          <a:p>
            <a:pPr algn="ctr"/>
            <a:r>
              <a:rPr lang="es-ES" sz="2400" dirty="0" smtClean="0"/>
              <a:t>Gerente de Obras Sociales</a:t>
            </a:r>
            <a:endParaRPr lang="es-ES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140" y="641934"/>
            <a:ext cx="2286000" cy="8096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238658" y="1451559"/>
            <a:ext cx="5612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i="1" dirty="0"/>
              <a:t>IV Congreso </a:t>
            </a:r>
            <a:r>
              <a:rPr lang="es-ES" b="1" i="1" dirty="0" smtClean="0"/>
              <a:t>Nacional – Salta 5 y 6 de noviembre de 2025</a:t>
            </a:r>
            <a:endParaRPr lang="es-ES" b="1" i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004" y="5313619"/>
            <a:ext cx="17335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6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12" y="3850715"/>
            <a:ext cx="1269789" cy="120115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44577" y="269824"/>
            <a:ext cx="4615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solidFill>
                  <a:schemeClr val="bg2">
                    <a:lumMod val="25000"/>
                  </a:schemeClr>
                </a:solidFill>
              </a:rPr>
              <a:t>Cadena de valor farmacéutica</a:t>
            </a:r>
            <a:endParaRPr lang="es-E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674268" y="2506957"/>
            <a:ext cx="1523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354</a:t>
            </a:r>
          </a:p>
          <a:p>
            <a:pPr algn="ctr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s-ES" sz="2000" b="1" dirty="0" smtClean="0">
                <a:solidFill>
                  <a:schemeClr val="accent1">
                    <a:lumMod val="75000"/>
                  </a:schemeClr>
                </a:solidFill>
              </a:rPr>
              <a:t>aboratorios</a:t>
            </a:r>
            <a:endParaRPr lang="es-E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413585" y="5102963"/>
            <a:ext cx="204524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196</a:t>
            </a:r>
          </a:p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Plantas industriales</a:t>
            </a:r>
          </a:p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(186 nacionales)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9597466" y="3501849"/>
            <a:ext cx="12468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14.200</a:t>
            </a:r>
          </a:p>
          <a:p>
            <a:pPr algn="ctr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Farmacias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031959" y="3501849"/>
            <a:ext cx="13453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458</a:t>
            </a:r>
          </a:p>
          <a:p>
            <a:pPr algn="ctr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Droguerías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489" y="1333109"/>
            <a:ext cx="1105611" cy="112275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2733" y="2435774"/>
            <a:ext cx="996346" cy="100864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005" y="2496962"/>
            <a:ext cx="1160082" cy="1004887"/>
          </a:xfrm>
          <a:prstGeom prst="rect">
            <a:avLst/>
          </a:prstGeom>
        </p:spPr>
      </p:pic>
      <p:sp>
        <p:nvSpPr>
          <p:cNvPr id="12" name="Rectángulo redondeado 11"/>
          <p:cNvSpPr/>
          <p:nvPr/>
        </p:nvSpPr>
        <p:spPr>
          <a:xfrm>
            <a:off x="938463" y="962526"/>
            <a:ext cx="2983832" cy="5582653"/>
          </a:xfrm>
          <a:prstGeom prst="roundRect">
            <a:avLst/>
          </a:prstGeom>
          <a:noFill/>
          <a:ln w="3810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derecha 12"/>
          <p:cNvSpPr/>
          <p:nvPr/>
        </p:nvSpPr>
        <p:spPr>
          <a:xfrm>
            <a:off x="4716379" y="2746738"/>
            <a:ext cx="770021" cy="133344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derecha 13"/>
          <p:cNvSpPr/>
          <p:nvPr/>
        </p:nvSpPr>
        <p:spPr>
          <a:xfrm>
            <a:off x="8228564" y="2746737"/>
            <a:ext cx="770021" cy="133344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0799" y="128008"/>
            <a:ext cx="1332301" cy="83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61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44577" y="269824"/>
            <a:ext cx="7511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28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s-ES" dirty="0"/>
              <a:t>Características del medicamento en la Argentina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37279" y="1125388"/>
            <a:ext cx="578575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Altos estándares de calidad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s-ES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Exportaciones de medicamentos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s-ES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Precio uniforme en todo el 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país</a:t>
            </a:r>
            <a:endParaRPr lang="es-ES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s-ES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Distribución 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capilar del medicamento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s-ES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Dispensa 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del medicamento por 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farmacia</a:t>
            </a:r>
            <a:endParaRPr lang="es-ES" sz="24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672787" y="1172237"/>
            <a:ext cx="463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/>
            <a:r>
              <a:rPr lang="es-ES" sz="1800" dirty="0"/>
              <a:t>La ANMAT es miembro </a:t>
            </a:r>
            <a:r>
              <a:rPr lang="es-ES" sz="1800" dirty="0" err="1"/>
              <a:t>PIC’s</a:t>
            </a:r>
            <a:r>
              <a:rPr lang="es-ES" sz="1800" dirty="0"/>
              <a:t>, ICMRA e ICH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759888" y="2549585"/>
            <a:ext cx="171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A 116 países</a:t>
            </a:r>
            <a:endParaRPr lang="es-A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672787" y="2102346"/>
            <a:ext cx="3651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i="1" dirty="0" smtClean="0">
                <a:solidFill>
                  <a:srgbClr val="D6A300"/>
                </a:solidFill>
              </a:rPr>
              <a:t> + US</a:t>
            </a:r>
            <a:r>
              <a:rPr lang="es-AR" sz="2000" b="1" i="1" dirty="0">
                <a:solidFill>
                  <a:srgbClr val="D6A300"/>
                </a:solidFill>
              </a:rPr>
              <a:t>$ </a:t>
            </a:r>
            <a:r>
              <a:rPr lang="es-AR" sz="2000" b="1" i="1" dirty="0" smtClean="0">
                <a:solidFill>
                  <a:srgbClr val="D6A300"/>
                </a:solidFill>
              </a:rPr>
              <a:t>1.100 millones</a:t>
            </a:r>
            <a:endParaRPr lang="es-ES" sz="1600" i="1" dirty="0">
              <a:solidFill>
                <a:srgbClr val="D6A3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755847" y="4614955"/>
            <a:ext cx="4813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Abastecimiento regular a la totalidad de las farmacias</a:t>
            </a:r>
            <a:endParaRPr lang="es-A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758446" y="3523869"/>
            <a:ext cx="4813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En las 14.200 farmacias</a:t>
            </a:r>
            <a:endParaRPr lang="es-A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755847" y="5921083"/>
            <a:ext cx="4813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A cargo de un profesional farmacéutico</a:t>
            </a:r>
            <a:endParaRPr lang="es-A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4884821" y="1356903"/>
            <a:ext cx="1636295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V="1">
            <a:off x="5215808" y="3732599"/>
            <a:ext cx="1401564" cy="1203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V="1">
            <a:off x="5411259" y="2549585"/>
            <a:ext cx="1109857" cy="3086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>
            <a:off x="5948414" y="4938120"/>
            <a:ext cx="771337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>
            <a:off x="6323030" y="6105749"/>
            <a:ext cx="432817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n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799" y="128008"/>
            <a:ext cx="1332301" cy="83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1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44577" y="269824"/>
            <a:ext cx="4816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28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s-ES" dirty="0"/>
              <a:t>Accesibilidad del medicamento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864901" y="1473034"/>
            <a:ext cx="4054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800" dirty="0" smtClean="0"/>
              <a:t>Medicamentos ambulatorios de prescripción</a:t>
            </a:r>
            <a:endParaRPr lang="es-ES" sz="1800" dirty="0"/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799" y="128008"/>
            <a:ext cx="1332301" cy="834518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1864901" y="2349427"/>
            <a:ext cx="4054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800" dirty="0" smtClean="0"/>
              <a:t>38% PAMI</a:t>
            </a:r>
            <a:endParaRPr lang="es-ES" sz="18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6349272" y="1424905"/>
            <a:ext cx="4054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/>
            <a:r>
              <a:rPr lang="es-ES" sz="2400" dirty="0" smtClean="0">
                <a:solidFill>
                  <a:srgbClr val="009999"/>
                </a:solidFill>
              </a:rPr>
              <a:t>37</a:t>
            </a:r>
            <a:r>
              <a:rPr lang="es-ES" sz="2000" dirty="0" smtClean="0">
                <a:solidFill>
                  <a:srgbClr val="009999"/>
                </a:solidFill>
              </a:rPr>
              <a:t> millones de unidades x mes </a:t>
            </a:r>
            <a:endParaRPr lang="es-ES" sz="2000" dirty="0">
              <a:solidFill>
                <a:srgbClr val="009999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6349272" y="2301299"/>
            <a:ext cx="4054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/>
            <a:r>
              <a:rPr lang="es-ES" sz="2400" dirty="0" smtClean="0">
                <a:solidFill>
                  <a:srgbClr val="009999"/>
                </a:solidFill>
              </a:rPr>
              <a:t>14</a:t>
            </a:r>
            <a:r>
              <a:rPr lang="es-ES" sz="2000" dirty="0" smtClean="0">
                <a:solidFill>
                  <a:srgbClr val="009999"/>
                </a:solidFill>
              </a:rPr>
              <a:t> millones de unidades x mes </a:t>
            </a:r>
            <a:endParaRPr lang="es-ES" sz="2000" dirty="0">
              <a:solidFill>
                <a:srgbClr val="009999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1621877" y="3651220"/>
            <a:ext cx="4054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z="2000" dirty="0" smtClean="0">
                <a:solidFill>
                  <a:schemeClr val="accent1"/>
                </a:solidFill>
              </a:rPr>
              <a:t>Población entre 4 y 65 años</a:t>
            </a:r>
            <a:endParaRPr lang="es-ES" sz="2000" dirty="0">
              <a:solidFill>
                <a:schemeClr val="accent1"/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6113048" y="3643375"/>
            <a:ext cx="4054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z="2000" dirty="0" smtClean="0">
                <a:solidFill>
                  <a:schemeClr val="accent1"/>
                </a:solidFill>
              </a:rPr>
              <a:t>Población mayor a 65 años</a:t>
            </a:r>
            <a:endParaRPr lang="es-ES" sz="2000" dirty="0">
              <a:solidFill>
                <a:schemeClr val="accent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843750" y="4293403"/>
            <a:ext cx="361804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dirty="0" smtClean="0"/>
              <a:t>74,6%</a:t>
            </a:r>
          </a:p>
          <a:p>
            <a:pPr algn="ctr"/>
            <a:r>
              <a:rPr lang="es-ES" dirty="0" smtClean="0"/>
              <a:t>Con cobertura de la Seguridad Social</a:t>
            </a:r>
            <a:endParaRPr lang="es-E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6404600" y="4291319"/>
            <a:ext cx="364561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dirty="0" smtClean="0"/>
              <a:t>96,3%</a:t>
            </a:r>
          </a:p>
          <a:p>
            <a:pPr algn="ctr"/>
            <a:r>
              <a:rPr lang="es-ES" dirty="0" smtClean="0"/>
              <a:t>Con cobertura de la Seguridad Social</a:t>
            </a:r>
            <a:endParaRPr lang="es-ES" dirty="0"/>
          </a:p>
        </p:txBody>
      </p:sp>
      <p:cxnSp>
        <p:nvCxnSpPr>
          <p:cNvPr id="15" name="Conector recto 14"/>
          <p:cNvCxnSpPr/>
          <p:nvPr/>
        </p:nvCxnSpPr>
        <p:spPr>
          <a:xfrm flipH="1">
            <a:off x="5955632" y="3416969"/>
            <a:ext cx="2" cy="188184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/>
          <p:cNvSpPr txBox="1"/>
          <p:nvPr/>
        </p:nvSpPr>
        <p:spPr>
          <a:xfrm>
            <a:off x="4555011" y="5610029"/>
            <a:ext cx="325331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2"/>
                </a:solidFill>
              </a:rPr>
              <a:t>83% </a:t>
            </a:r>
            <a:r>
              <a:rPr lang="es-ES" b="1" dirty="0" smtClean="0">
                <a:solidFill>
                  <a:schemeClr val="accent2"/>
                </a:solidFill>
              </a:rPr>
              <a:t>de la población con cobertura de la Seguridad Social</a:t>
            </a:r>
            <a:endParaRPr lang="es-ES" b="1" dirty="0">
              <a:solidFill>
                <a:schemeClr val="accent2"/>
              </a:solidFill>
            </a:endParaRPr>
          </a:p>
        </p:txBody>
      </p:sp>
      <p:cxnSp>
        <p:nvCxnSpPr>
          <p:cNvPr id="41" name="Conector recto 40"/>
          <p:cNvCxnSpPr/>
          <p:nvPr/>
        </p:nvCxnSpPr>
        <p:spPr>
          <a:xfrm>
            <a:off x="5390770" y="1708485"/>
            <a:ext cx="87768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>
            <a:off x="3312309" y="2534093"/>
            <a:ext cx="29718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lecha derecha 51"/>
          <p:cNvSpPr/>
          <p:nvPr/>
        </p:nvSpPr>
        <p:spPr>
          <a:xfrm>
            <a:off x="3705732" y="5670187"/>
            <a:ext cx="589547" cy="67045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Rectángulo redondeado 52"/>
          <p:cNvSpPr/>
          <p:nvPr/>
        </p:nvSpPr>
        <p:spPr>
          <a:xfrm>
            <a:off x="1419726" y="1082841"/>
            <a:ext cx="8747961" cy="2057400"/>
          </a:xfrm>
          <a:prstGeom prst="round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645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44577" y="269824"/>
            <a:ext cx="6235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28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s-ES" dirty="0" smtClean="0"/>
              <a:t>Accesibilidad: comparación con la región</a:t>
            </a:r>
            <a:endParaRPr lang="es-ES" dirty="0"/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799" y="128008"/>
            <a:ext cx="1332301" cy="834518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2349611" y="1381534"/>
            <a:ext cx="6899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Consumo mensual por habitante </a:t>
            </a:r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(en unidades)</a:t>
            </a:r>
            <a:endParaRPr lang="es-A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770820" y="2478501"/>
            <a:ext cx="350128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Uruguay		0,87</a:t>
            </a:r>
          </a:p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Argentina		0,81</a:t>
            </a:r>
          </a:p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Chile			0,76</a:t>
            </a:r>
          </a:p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Colombia		0,73</a:t>
            </a:r>
          </a:p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Brasil			0,71</a:t>
            </a:r>
            <a:endParaRPr lang="es-E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7120870" y="2478500"/>
            <a:ext cx="350128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Paraguay		0,68</a:t>
            </a:r>
          </a:p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Ecuador		0,63</a:t>
            </a:r>
          </a:p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Perú			0,61</a:t>
            </a:r>
          </a:p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Bolivia			0,47</a:t>
            </a:r>
          </a:p>
          <a:p>
            <a:pPr>
              <a:spcBef>
                <a:spcPts val="3600"/>
              </a:spcBef>
            </a:pPr>
            <a:r>
              <a:rPr lang="es-ES" sz="2400" b="1" dirty="0" smtClean="0">
                <a:solidFill>
                  <a:schemeClr val="accent1">
                    <a:lumMod val="50000"/>
                  </a:schemeClr>
                </a:solidFill>
              </a:rPr>
              <a:t>Venezuela		s/d</a:t>
            </a:r>
            <a:endParaRPr lang="es-E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053" y="3230065"/>
            <a:ext cx="720000" cy="72000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103" y="4853789"/>
            <a:ext cx="720000" cy="7200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053" y="5668544"/>
            <a:ext cx="720000" cy="72000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621" y="4041927"/>
            <a:ext cx="720000" cy="72000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053" y="4853789"/>
            <a:ext cx="720000" cy="72000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4782" y="3230065"/>
            <a:ext cx="720000" cy="72000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2103" y="2413646"/>
            <a:ext cx="720000" cy="729114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2103" y="4044820"/>
            <a:ext cx="720000" cy="720000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2053" y="2418203"/>
            <a:ext cx="720000" cy="720000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2103" y="5668544"/>
            <a:ext cx="720000" cy="720000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5799223" y="2413646"/>
            <a:ext cx="0" cy="3850506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667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44577" y="269824"/>
            <a:ext cx="5125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/>
              <a:t>Medicamentos y seguridad social</a:t>
            </a:r>
            <a:endParaRPr lang="es-ES" sz="28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2126703" y="2608842"/>
            <a:ext cx="2154963" cy="12618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8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387 </a:t>
            </a:r>
            <a:endParaRPr lang="es-ES" dirty="0" smtClean="0"/>
          </a:p>
          <a:p>
            <a:r>
              <a:rPr lang="es-ES" sz="2400" b="0" dirty="0" smtClean="0"/>
              <a:t>convenios </a:t>
            </a:r>
            <a:r>
              <a:rPr lang="es-ES" sz="2400" b="0" dirty="0"/>
              <a:t>vigentes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890150" y="1689356"/>
            <a:ext cx="4378378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Descuento comercial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Auditoría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Conectividad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Trazabilidad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Control de desvíos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Implementación de protocolos</a:t>
            </a:r>
          </a:p>
        </p:txBody>
      </p:sp>
      <p:sp>
        <p:nvSpPr>
          <p:cNvPr id="5" name="Abrir llave 4"/>
          <p:cNvSpPr/>
          <p:nvPr/>
        </p:nvSpPr>
        <p:spPr>
          <a:xfrm>
            <a:off x="4281666" y="1594749"/>
            <a:ext cx="329783" cy="3290071"/>
          </a:xfrm>
          <a:prstGeom prst="leftBrace">
            <a:avLst>
              <a:gd name="adj1" fmla="val 41168"/>
              <a:gd name="adj2" fmla="val 5000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446211" y="5630781"/>
            <a:ext cx="4887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24.600.000 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</a:rPr>
              <a:t>unidades mensuales</a:t>
            </a:r>
            <a:endParaRPr lang="es-E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799" y="128008"/>
            <a:ext cx="1332301" cy="834518"/>
          </a:xfrm>
          <a:prstGeom prst="rect">
            <a:avLst/>
          </a:prstGeom>
        </p:spPr>
      </p:pic>
      <p:sp>
        <p:nvSpPr>
          <p:cNvPr id="8" name="Flecha abajo 7"/>
          <p:cNvSpPr/>
          <p:nvPr/>
        </p:nvSpPr>
        <p:spPr>
          <a:xfrm>
            <a:off x="2899606" y="3930885"/>
            <a:ext cx="733926" cy="1639737"/>
          </a:xfrm>
          <a:prstGeom prst="downArrow">
            <a:avLst>
              <a:gd name="adj1" fmla="val 33606"/>
              <a:gd name="adj2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734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44577" y="269824"/>
            <a:ext cx="708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/>
              <a:t>Financiamiento del medicamento ambulatorio</a:t>
            </a:r>
            <a:endParaRPr lang="es-ES" sz="28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619713" y="2063687"/>
            <a:ext cx="307160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accent1">
                    <a:lumMod val="75000"/>
                  </a:schemeClr>
                </a:solidFill>
              </a:rPr>
              <a:t>Descuento promedio a obras sociales de COSSPRA;</a:t>
            </a:r>
          </a:p>
          <a:p>
            <a:pPr algn="ctr"/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s/ PVP</a:t>
            </a:r>
          </a:p>
          <a:p>
            <a:pPr algn="ctr"/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industria+farmacias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algn="ctr"/>
            <a:endParaRPr lang="es-E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</a:rPr>
              <a:t>25,3%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708968" y="2340686"/>
            <a:ext cx="26551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Cobertura promedio obra social</a:t>
            </a:r>
            <a:r>
              <a:rPr lang="es-ES" dirty="0" smtClean="0"/>
              <a:t>:</a:t>
            </a:r>
          </a:p>
          <a:p>
            <a:endParaRPr lang="es-ES" dirty="0" smtClean="0"/>
          </a:p>
          <a:p>
            <a:endParaRPr lang="es-ES" dirty="0"/>
          </a:p>
          <a:p>
            <a:r>
              <a:rPr lang="es-ES" sz="3200" b="1" dirty="0" smtClean="0"/>
              <a:t>57%</a:t>
            </a:r>
            <a:endParaRPr lang="es-ES" sz="32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8557741" y="2463797"/>
            <a:ext cx="27519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 smtClean="0"/>
              <a:t>Copago </a:t>
            </a:r>
            <a:r>
              <a:rPr lang="es-ES" dirty="0"/>
              <a:t>a cargo del afiliado:</a:t>
            </a:r>
          </a:p>
          <a:p>
            <a:endParaRPr lang="es-ES" sz="3200" b="1" dirty="0" smtClean="0"/>
          </a:p>
          <a:p>
            <a:endParaRPr lang="es-ES" sz="3200" b="1" dirty="0" smtClean="0"/>
          </a:p>
          <a:p>
            <a:r>
              <a:rPr lang="es-ES" sz="3200" b="1" dirty="0" smtClean="0"/>
              <a:t>43</a:t>
            </a:r>
            <a:r>
              <a:rPr lang="es-ES" sz="3200" b="1" dirty="0"/>
              <a:t>%</a:t>
            </a:r>
          </a:p>
        </p:txBody>
      </p:sp>
      <p:cxnSp>
        <p:nvCxnSpPr>
          <p:cNvPr id="6" name="Conector recto 5"/>
          <p:cNvCxnSpPr/>
          <p:nvPr/>
        </p:nvCxnSpPr>
        <p:spPr>
          <a:xfrm>
            <a:off x="4223086" y="1407695"/>
            <a:ext cx="0" cy="412683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912777" y="1415711"/>
            <a:ext cx="0" cy="412683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799" y="128008"/>
            <a:ext cx="1332301" cy="83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20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44577" y="269824"/>
            <a:ext cx="708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/>
              <a:t>Financiamiento del medicamento ambulatorio</a:t>
            </a:r>
            <a:endParaRPr lang="es-ES" sz="28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3552669" y="1093167"/>
            <a:ext cx="442839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Precio promedio medicamento ambulatorio:</a:t>
            </a:r>
          </a:p>
          <a:p>
            <a:pPr algn="ctr"/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$ 34.800 </a:t>
            </a: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</a:rPr>
              <a:t>(PVP)</a:t>
            </a:r>
            <a:endParaRPr lang="es-E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72385" y="1111912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u="sng" dirty="0" smtClean="0">
                <a:solidFill>
                  <a:schemeClr val="accent1">
                    <a:lumMod val="75000"/>
                  </a:schemeClr>
                </a:solidFill>
              </a:rPr>
              <a:t>Ejemplo:</a:t>
            </a:r>
            <a:endParaRPr lang="es-ES" sz="20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9967951"/>
              </p:ext>
            </p:extLst>
          </p:nvPr>
        </p:nvGraphicFramePr>
        <p:xfrm>
          <a:off x="3658470" y="2415464"/>
          <a:ext cx="4900112" cy="4045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ángulo 6"/>
          <p:cNvSpPr/>
          <p:nvPr/>
        </p:nvSpPr>
        <p:spPr>
          <a:xfrm>
            <a:off x="2371260" y="2579359"/>
            <a:ext cx="23927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chemeClr val="accent2"/>
                </a:solidFill>
              </a:rPr>
              <a:t>A cargo de la OS</a:t>
            </a:r>
          </a:p>
          <a:p>
            <a:pPr algn="ctr"/>
            <a:r>
              <a:rPr lang="es-ES" sz="2800" b="1" dirty="0">
                <a:solidFill>
                  <a:schemeClr val="accent2"/>
                </a:solidFill>
              </a:rPr>
              <a:t>$ 11.032</a:t>
            </a:r>
          </a:p>
          <a:p>
            <a:pPr algn="ctr"/>
            <a:r>
              <a:rPr lang="es-ES" sz="2800" b="1" dirty="0">
                <a:solidFill>
                  <a:schemeClr val="accent2"/>
                </a:solidFill>
              </a:rPr>
              <a:t>(</a:t>
            </a:r>
            <a:r>
              <a:rPr lang="es-ES" sz="2800" b="1" dirty="0" smtClean="0">
                <a:solidFill>
                  <a:schemeClr val="accent2"/>
                </a:solidFill>
              </a:rPr>
              <a:t>31,7%)</a:t>
            </a:r>
            <a:endParaRPr lang="es-ES" sz="2800" b="1" dirty="0">
              <a:solidFill>
                <a:schemeClr val="accent2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763965" y="4827436"/>
            <a:ext cx="304300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Afiliado</a:t>
            </a: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$ </a:t>
            </a:r>
            <a:r>
              <a:rPr lang="es-ES" sz="2400" b="1" dirty="0">
                <a:solidFill>
                  <a:schemeClr val="bg1"/>
                </a:solidFill>
              </a:rPr>
              <a:t>14.964</a:t>
            </a: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(43%)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828399" y="2960163"/>
            <a:ext cx="21004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Cadena farmacéutica</a:t>
            </a:r>
          </a:p>
          <a:p>
            <a:r>
              <a:rPr lang="es-ES" sz="2400" b="1" dirty="0" smtClean="0">
                <a:solidFill>
                  <a:schemeClr val="bg1"/>
                </a:solidFill>
              </a:rPr>
              <a:t>$ 8.804</a:t>
            </a:r>
          </a:p>
          <a:p>
            <a:r>
              <a:rPr lang="es-ES" sz="2400" b="1" dirty="0" smtClean="0">
                <a:solidFill>
                  <a:schemeClr val="bg1"/>
                </a:solidFill>
              </a:rPr>
              <a:t>(25,3%)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0799" y="128008"/>
            <a:ext cx="1332301" cy="83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04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redondeado 21"/>
          <p:cNvSpPr/>
          <p:nvPr/>
        </p:nvSpPr>
        <p:spPr>
          <a:xfrm>
            <a:off x="3934326" y="5642810"/>
            <a:ext cx="3765885" cy="85424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272254" y="173570"/>
            <a:ext cx="10483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Comentarios </a:t>
            </a:r>
            <a:r>
              <a:rPr lang="es-ES" sz="2800" b="1" dirty="0" smtClean="0"/>
              <a:t>finales: P</a:t>
            </a:r>
            <a:r>
              <a:rPr lang="es-ES" sz="2800" b="1" dirty="0" smtClean="0"/>
              <a:t>RECIO Vs</a:t>
            </a:r>
            <a:r>
              <a:rPr lang="es-ES" sz="2800" b="1" dirty="0"/>
              <a:t>. </a:t>
            </a:r>
            <a:r>
              <a:rPr lang="es-ES" sz="2800" b="1" dirty="0" smtClean="0"/>
              <a:t>VALOR </a:t>
            </a:r>
            <a:r>
              <a:rPr lang="es-ES" sz="2800" b="1" dirty="0"/>
              <a:t>del medicamento</a:t>
            </a:r>
            <a:endParaRPr lang="es-ES" sz="28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799" y="128008"/>
            <a:ext cx="1332301" cy="834518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719139" y="1142999"/>
            <a:ext cx="5758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z="2400" dirty="0" smtClean="0">
                <a:solidFill>
                  <a:schemeClr val="accent1"/>
                </a:solidFill>
              </a:rPr>
              <a:t>Antihipertensivo más recetado en la Argentina</a:t>
            </a:r>
            <a:endParaRPr lang="es-ES" sz="2400" dirty="0">
              <a:solidFill>
                <a:schemeClr val="accent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596065" y="2253185"/>
            <a:ext cx="3192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LOSARTÁN 50 mg X 30 c</a:t>
            </a:r>
            <a:endParaRPr lang="es-ES" sz="2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120" y="1925051"/>
            <a:ext cx="1433714" cy="1117934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2999910" y="3668624"/>
            <a:ext cx="57590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/>
            <a:r>
              <a:rPr lang="es-ES" sz="2000" dirty="0" smtClean="0"/>
              <a:t>Precio venta al público		   $ 28.340</a:t>
            </a:r>
          </a:p>
          <a:p>
            <a:pPr algn="l"/>
            <a:endParaRPr lang="es-ES" sz="2000" dirty="0" smtClean="0"/>
          </a:p>
          <a:p>
            <a:pPr algn="l"/>
            <a:r>
              <a:rPr lang="es-ES" sz="2000" dirty="0" smtClean="0"/>
              <a:t>Descuento seguridad social	70%  ($14.838)</a:t>
            </a:r>
          </a:p>
          <a:p>
            <a:pPr algn="l"/>
            <a:endParaRPr lang="es-ES" sz="2000" dirty="0"/>
          </a:p>
          <a:p>
            <a:pPr algn="l"/>
            <a:r>
              <a:rPr lang="es-ES" sz="2000" dirty="0" smtClean="0"/>
              <a:t>A pagar por el paciente		30%  ($8.502)</a:t>
            </a:r>
          </a:p>
          <a:p>
            <a:pPr algn="l"/>
            <a:endParaRPr lang="es-ES" sz="2000" dirty="0" smtClean="0"/>
          </a:p>
          <a:p>
            <a:pPr algn="l"/>
            <a:endParaRPr lang="es-ES" sz="2000" dirty="0"/>
          </a:p>
          <a:p>
            <a:r>
              <a:rPr lang="es-ES" sz="2800" dirty="0" smtClean="0">
                <a:solidFill>
                  <a:schemeClr val="bg1"/>
                </a:solidFill>
              </a:rPr>
              <a:t>Por día      $ 283</a:t>
            </a:r>
            <a:endParaRPr lang="es-ES" sz="2800" dirty="0">
              <a:solidFill>
                <a:schemeClr val="bg1"/>
              </a:solidFill>
            </a:endParaRPr>
          </a:p>
        </p:txBody>
      </p:sp>
      <p:cxnSp>
        <p:nvCxnSpPr>
          <p:cNvPr id="13" name="Conector recto 12"/>
          <p:cNvCxnSpPr/>
          <p:nvPr/>
        </p:nvCxnSpPr>
        <p:spPr>
          <a:xfrm>
            <a:off x="5715000" y="3861133"/>
            <a:ext cx="10347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6100011" y="4487778"/>
            <a:ext cx="5293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715000" y="5103708"/>
            <a:ext cx="9144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redondeado 20"/>
          <p:cNvSpPr/>
          <p:nvPr/>
        </p:nvSpPr>
        <p:spPr>
          <a:xfrm>
            <a:off x="2719139" y="878305"/>
            <a:ext cx="5883440" cy="237022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45103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311</Words>
  <Application>Microsoft Office PowerPoint</Application>
  <PresentationFormat>Panorámica</PresentationFormat>
  <Paragraphs>104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Mauricio Claverí</dc:creator>
  <cp:lastModifiedBy>Mauricio Claverí</cp:lastModifiedBy>
  <cp:revision>44</cp:revision>
  <dcterms:created xsi:type="dcterms:W3CDTF">2025-10-27T18:16:07Z</dcterms:created>
  <dcterms:modified xsi:type="dcterms:W3CDTF">2025-11-03T20:07:25Z</dcterms:modified>
</cp:coreProperties>
</file>