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3" r:id="rId6"/>
    <p:sldId id="261" r:id="rId7"/>
    <p:sldId id="264" r:id="rId8"/>
    <p:sldId id="265" r:id="rId9"/>
    <p:sldId id="262" r:id="rId10"/>
    <p:sldId id="266" r:id="rId11"/>
    <p:sldId id="267" r:id="rId12"/>
    <p:sldId id="268"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6A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32" d="100"/>
          <a:sy n="132" d="100"/>
        </p:scale>
        <p:origin x="106" y="18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CFF950-276A-8AB0-7469-9CC84E6749A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8842BF62-4335-5DFE-DC10-FB9C51673B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956F1D2B-6FB2-3553-3E68-6455D16486B6}"/>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5" name="Marcador de pie de página 4">
            <a:extLst>
              <a:ext uri="{FF2B5EF4-FFF2-40B4-BE49-F238E27FC236}">
                <a16:creationId xmlns:a16="http://schemas.microsoft.com/office/drawing/2014/main" id="{FC213EA3-74CE-43A5-4128-5CA4505BD53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AF29F4C-E51C-0421-2F8D-CDF9B069950E}"/>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909367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AFD1E-7B10-896B-BD79-A5DAC1E728C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4651B2B-9F5E-B999-03AF-C11B950C35D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D7B0BBE-09D7-E926-082A-AFDEDF128A1C}"/>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5" name="Marcador de pie de página 4">
            <a:extLst>
              <a:ext uri="{FF2B5EF4-FFF2-40B4-BE49-F238E27FC236}">
                <a16:creationId xmlns:a16="http://schemas.microsoft.com/office/drawing/2014/main" id="{10EC539E-387F-57E4-CD48-04C702EB29D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29495B7-8293-1AD0-7729-C1432326276F}"/>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4137524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9FC0C7-3556-2E89-2AEE-3D8B21D4A2D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E05BDFF-2439-59BF-790B-5AFBF63D2D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4D502A2-42D6-F91E-0F14-4A67413DD1A5}"/>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5" name="Marcador de pie de página 4">
            <a:extLst>
              <a:ext uri="{FF2B5EF4-FFF2-40B4-BE49-F238E27FC236}">
                <a16:creationId xmlns:a16="http://schemas.microsoft.com/office/drawing/2014/main" id="{93D4F1AD-2630-58B6-C50C-49A40C80DEF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EB13D91-2087-B2F4-CC7E-F9933F9E0EF0}"/>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3808462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9DD75-2BD3-CE09-D079-0A0435E0317F}"/>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C92F0C2-99C1-D537-CFC1-A970E8D59BB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EF3EAD0B-B94B-8D07-4E28-F6E2CA5D504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B79AA598-F059-7D20-4947-DE41A3299A26}"/>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6" name="Marcador de pie de página 5">
            <a:extLst>
              <a:ext uri="{FF2B5EF4-FFF2-40B4-BE49-F238E27FC236}">
                <a16:creationId xmlns:a16="http://schemas.microsoft.com/office/drawing/2014/main" id="{CFE7735F-953F-2A18-DDFD-42FC598CA23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4C468EDA-2309-9BF2-909B-A5B770082692}"/>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210591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74DB19-9219-703E-C0B3-F7AC5098C76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4654D4F-1944-8AE5-5639-C1BD70744E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C40420F-56EA-1A9A-8203-33B15812DD2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DDE7B931-5040-3943-2AD8-9BA289A685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8A2DCA8-9EDC-7E1A-086B-22CD77346C0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D9ECD0C9-7FD2-8F7C-61E4-7B40879D36DB}"/>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8" name="Marcador de pie de página 7">
            <a:extLst>
              <a:ext uri="{FF2B5EF4-FFF2-40B4-BE49-F238E27FC236}">
                <a16:creationId xmlns:a16="http://schemas.microsoft.com/office/drawing/2014/main" id="{2EDC97C7-0472-AF71-97A3-6DD1AC9F4CD3}"/>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BB595E8B-7B9C-51C1-FA38-5E40710BB182}"/>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352900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704D59-811D-ADD8-F17E-20E95BC3A40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F927E5F5-FD23-CD23-401A-D681D6F16B6A}"/>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4" name="Marcador de pie de página 3">
            <a:extLst>
              <a:ext uri="{FF2B5EF4-FFF2-40B4-BE49-F238E27FC236}">
                <a16:creationId xmlns:a16="http://schemas.microsoft.com/office/drawing/2014/main" id="{E403DF5A-FD68-6224-210E-B4B6756B7EEC}"/>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B2E2CDE7-096E-3D25-1B2A-9F3D0E292D11}"/>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855925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9BBD8EF-507B-1F2F-3ECC-AA7988F25724}"/>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3" name="Marcador de pie de página 2">
            <a:extLst>
              <a:ext uri="{FF2B5EF4-FFF2-40B4-BE49-F238E27FC236}">
                <a16:creationId xmlns:a16="http://schemas.microsoft.com/office/drawing/2014/main" id="{737C564D-C601-4B09-0CEC-18900C1EDDBC}"/>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08630B0E-E0A2-8912-C129-4512E0A35C9D}"/>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50964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5CD84D-0D40-2B73-3E06-54DF68F562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7B1718BE-2345-6B9E-D66D-8B19E4BA51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0729B5C8-BB27-C415-5AD3-F81E5AB99C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612661E-3008-7BB4-93A6-6ED79EB6D12A}"/>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6" name="Marcador de pie de página 5">
            <a:extLst>
              <a:ext uri="{FF2B5EF4-FFF2-40B4-BE49-F238E27FC236}">
                <a16:creationId xmlns:a16="http://schemas.microsoft.com/office/drawing/2014/main" id="{76CB0ED3-9D38-3EA4-B7CB-F7DF20715B3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9AC6D54D-9BB8-100B-CA99-08E18B196E16}"/>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327209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E22C70-6C0C-CA7B-C4A1-54DF22B3576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C94EEC8-1BA4-E6AE-38B0-F1217F953C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D05648EE-78C0-5881-602F-E88796B62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3DD44B7-8383-67F2-BFFA-3D2C87A0FBC3}"/>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6" name="Marcador de pie de página 5">
            <a:extLst>
              <a:ext uri="{FF2B5EF4-FFF2-40B4-BE49-F238E27FC236}">
                <a16:creationId xmlns:a16="http://schemas.microsoft.com/office/drawing/2014/main" id="{41C07851-0961-864C-AE0F-64ADC4BAB40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8A519BF-027F-6502-CC67-C84EDF3BB59E}"/>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2000595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7F0227-11FD-1EB2-46DA-9B58BE1A443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F1CECAC-EEAE-6F51-10CD-8CF82F3948B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C5AFB312-8E94-E2C0-8484-0ED927ED9B25}"/>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5" name="Marcador de pie de página 4">
            <a:extLst>
              <a:ext uri="{FF2B5EF4-FFF2-40B4-BE49-F238E27FC236}">
                <a16:creationId xmlns:a16="http://schemas.microsoft.com/office/drawing/2014/main" id="{8188E48E-4B3B-967C-6306-B55782A8D85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6B15BAC-D343-08DE-6E49-658205652036}"/>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64227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33FAE2-0859-BEB1-63B4-75914D818D5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48213E34-CAF0-5749-3A14-6E84D467E7C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307EBC9-774E-E19F-96CF-6AEA84924E55}"/>
              </a:ext>
            </a:extLst>
          </p:cNvPr>
          <p:cNvSpPr>
            <a:spLocks noGrp="1"/>
          </p:cNvSpPr>
          <p:nvPr>
            <p:ph type="dt" sz="half" idx="10"/>
          </p:nvPr>
        </p:nvSpPr>
        <p:spPr/>
        <p:txBody>
          <a:bodyPr/>
          <a:lstStyle/>
          <a:p>
            <a:fld id="{A02A009A-9B62-48CE-A745-CA8387111E41}" type="datetimeFigureOut">
              <a:rPr lang="en-US" smtClean="0"/>
              <a:pPr/>
              <a:t>11/5/2025</a:t>
            </a:fld>
            <a:endParaRPr lang="en-US"/>
          </a:p>
        </p:txBody>
      </p:sp>
      <p:sp>
        <p:nvSpPr>
          <p:cNvPr id="5" name="Marcador de pie de página 4">
            <a:extLst>
              <a:ext uri="{FF2B5EF4-FFF2-40B4-BE49-F238E27FC236}">
                <a16:creationId xmlns:a16="http://schemas.microsoft.com/office/drawing/2014/main" id="{93907197-542A-27FF-861D-3FDB81D8B44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4EB5AE0-ADC8-1A60-307D-1A825E3A0A82}"/>
              </a:ext>
            </a:extLst>
          </p:cNvPr>
          <p:cNvSpPr>
            <a:spLocks noGrp="1"/>
          </p:cNvSpPr>
          <p:nvPr>
            <p:ph type="sldNum" sz="quarter" idx="12"/>
          </p:nvPr>
        </p:nvSpPr>
        <p:spPr/>
        <p:txBody>
          <a:bodyPr/>
          <a:lstStyle/>
          <a:p>
            <a:fld id="{C35D0B8E-A69D-469D-9E52-C4CC0ED8B7BB}" type="slidenum">
              <a:rPr lang="en-US" smtClean="0"/>
              <a:pPr/>
              <a:t>‹Nº›</a:t>
            </a:fld>
            <a:endParaRPr lang="en-US"/>
          </a:p>
        </p:txBody>
      </p:sp>
    </p:spTree>
    <p:extLst>
      <p:ext uri="{BB962C8B-B14F-4D97-AF65-F5344CB8AC3E}">
        <p14:creationId xmlns:p14="http://schemas.microsoft.com/office/powerpoint/2010/main" val="827677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D6C007-0A09-6320-358B-9D6F75F91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8F833F0-D0FB-238D-C08A-F9178816A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7133C0C-05D5-0DFC-5376-6EAA36789C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009A-9B62-48CE-A745-CA8387111E41}" type="datetimeFigureOut">
              <a:rPr lang="en-US" smtClean="0"/>
              <a:pPr/>
              <a:t>11/5/2025</a:t>
            </a:fld>
            <a:endParaRPr lang="en-US"/>
          </a:p>
        </p:txBody>
      </p:sp>
      <p:sp>
        <p:nvSpPr>
          <p:cNvPr id="5" name="Marcador de pie de página 4">
            <a:extLst>
              <a:ext uri="{FF2B5EF4-FFF2-40B4-BE49-F238E27FC236}">
                <a16:creationId xmlns:a16="http://schemas.microsoft.com/office/drawing/2014/main" id="{E78F2FDE-0DC6-378B-6C16-3A3D0A1A9B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E6C9DBCF-CA80-517F-83A3-C864830269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5D0B8E-A69D-469D-9E52-C4CC0ED8B7BB}" type="slidenum">
              <a:rPr lang="en-US" smtClean="0"/>
              <a:pPr/>
              <a:t>‹Nº›</a:t>
            </a:fld>
            <a:endParaRPr lang="en-US"/>
          </a:p>
        </p:txBody>
      </p:sp>
    </p:spTree>
    <p:extLst>
      <p:ext uri="{BB962C8B-B14F-4D97-AF65-F5344CB8AC3E}">
        <p14:creationId xmlns:p14="http://schemas.microsoft.com/office/powerpoint/2010/main" val="537971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Gráfico&#10;&#10;El contenido generado por IA puede ser incorrecto.">
            <a:extLst>
              <a:ext uri="{FF2B5EF4-FFF2-40B4-BE49-F238E27FC236}">
                <a16:creationId xmlns:a16="http://schemas.microsoft.com/office/drawing/2014/main" id="{AFABEED9-F6F1-0483-BA74-016BF74C533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B2AA9DDD-1C9A-3C33-853D-5A806E8BFE64}"/>
              </a:ext>
            </a:extLst>
          </p:cNvPr>
          <p:cNvSpPr txBox="1"/>
          <p:nvPr/>
        </p:nvSpPr>
        <p:spPr>
          <a:xfrm>
            <a:off x="905625" y="557061"/>
            <a:ext cx="9723540" cy="1446550"/>
          </a:xfrm>
          <a:prstGeom prst="rect">
            <a:avLst/>
          </a:prstGeom>
          <a:noFill/>
        </p:spPr>
        <p:txBody>
          <a:bodyPr wrap="square" rtlCol="0">
            <a:spAutoFit/>
          </a:bodyPr>
          <a:lstStyle/>
          <a:p>
            <a:r>
              <a:rPr lang="es-ES" sz="4400" b="1" dirty="0">
                <a:solidFill>
                  <a:srgbClr val="026A8B"/>
                </a:solidFill>
                <a:latin typeface="Nunito Bold" pitchFamily="2" charset="0"/>
              </a:rPr>
              <a:t>Lecciones aprendidas de </a:t>
            </a:r>
            <a:r>
              <a:rPr lang="es-ES" sz="4400" b="1" dirty="0" err="1">
                <a:solidFill>
                  <a:srgbClr val="026A8B"/>
                </a:solidFill>
                <a:latin typeface="Nunito Bold" pitchFamily="2" charset="0"/>
              </a:rPr>
              <a:t>Kaiser</a:t>
            </a:r>
            <a:r>
              <a:rPr lang="es-ES" sz="4400" b="1" dirty="0">
                <a:solidFill>
                  <a:srgbClr val="026A8B"/>
                </a:solidFill>
                <a:latin typeface="Nunito Bold" pitchFamily="2" charset="0"/>
              </a:rPr>
              <a:t> </a:t>
            </a:r>
            <a:r>
              <a:rPr lang="es-ES" sz="4400" b="1" dirty="0" err="1">
                <a:solidFill>
                  <a:srgbClr val="026A8B"/>
                </a:solidFill>
                <a:latin typeface="Nunito Bold" pitchFamily="2" charset="0"/>
              </a:rPr>
              <a:t>Permanent</a:t>
            </a:r>
            <a:r>
              <a:rPr lang="es-ES" sz="4400" b="1" dirty="0">
                <a:solidFill>
                  <a:srgbClr val="026A8B"/>
                </a:solidFill>
                <a:latin typeface="Nunito Bold" pitchFamily="2" charset="0"/>
              </a:rPr>
              <a:t> para las Obras Sociales e Institutos Provinciales </a:t>
            </a:r>
            <a:endParaRPr lang="en-US" sz="4400" b="1" dirty="0">
              <a:solidFill>
                <a:srgbClr val="026A8B"/>
              </a:solidFill>
              <a:latin typeface="Nunito Bold" pitchFamily="2" charset="0"/>
            </a:endParaRPr>
          </a:p>
        </p:txBody>
      </p:sp>
      <p:sp>
        <p:nvSpPr>
          <p:cNvPr id="7" name="CuadroTexto 6">
            <a:extLst>
              <a:ext uri="{FF2B5EF4-FFF2-40B4-BE49-F238E27FC236}">
                <a16:creationId xmlns:a16="http://schemas.microsoft.com/office/drawing/2014/main" id="{DFF2570D-31BE-3C3C-DAE3-C5BD08401077}"/>
              </a:ext>
            </a:extLst>
          </p:cNvPr>
          <p:cNvSpPr txBox="1"/>
          <p:nvPr/>
        </p:nvSpPr>
        <p:spPr>
          <a:xfrm>
            <a:off x="604682" y="2930464"/>
            <a:ext cx="9663580" cy="646331"/>
          </a:xfrm>
          <a:prstGeom prst="rect">
            <a:avLst/>
          </a:prstGeom>
          <a:noFill/>
        </p:spPr>
        <p:txBody>
          <a:bodyPr wrap="square" rtlCol="0">
            <a:spAutoFit/>
          </a:bodyPr>
          <a:lstStyle/>
          <a:p>
            <a:r>
              <a:rPr lang="es-ES" sz="2400" b="1" i="1" dirty="0">
                <a:solidFill>
                  <a:schemeClr val="tx1">
                    <a:lumMod val="95000"/>
                    <a:lumOff val="5000"/>
                  </a:schemeClr>
                </a:solidFill>
                <a:latin typeface="Segoe Script" pitchFamily="34" charset="0"/>
              </a:rPr>
              <a:t>CARLOS VASSALLO SELLA </a:t>
            </a:r>
            <a:r>
              <a:rPr lang="es-ES" sz="3600" b="1" i="1" dirty="0">
                <a:solidFill>
                  <a:schemeClr val="tx1">
                    <a:lumMod val="95000"/>
                    <a:lumOff val="5000"/>
                  </a:schemeClr>
                </a:solidFill>
                <a:latin typeface="Nunito" pitchFamily="2" charset="0"/>
              </a:rPr>
              <a:t>- </a:t>
            </a:r>
            <a:r>
              <a:rPr lang="es-ES" sz="3600" b="1" dirty="0">
                <a:solidFill>
                  <a:schemeClr val="tx1">
                    <a:lumMod val="95000"/>
                    <a:lumOff val="5000"/>
                  </a:schemeClr>
                </a:solidFill>
                <a:latin typeface="Nunito" pitchFamily="2" charset="0"/>
              </a:rPr>
              <a:t>UNL / Universidad de </a:t>
            </a:r>
            <a:r>
              <a:rPr lang="es-ES" sz="3600" b="1" dirty="0" err="1">
                <a:solidFill>
                  <a:schemeClr val="tx1">
                    <a:lumMod val="95000"/>
                    <a:lumOff val="5000"/>
                  </a:schemeClr>
                </a:solidFill>
                <a:latin typeface="Nunito" pitchFamily="2" charset="0"/>
              </a:rPr>
              <a:t>Bologna</a:t>
            </a:r>
            <a:r>
              <a:rPr lang="es-ES" sz="3600" b="1" dirty="0">
                <a:solidFill>
                  <a:schemeClr val="tx1">
                    <a:lumMod val="95000"/>
                    <a:lumOff val="5000"/>
                  </a:schemeClr>
                </a:solidFill>
                <a:latin typeface="Nunito" pitchFamily="2" charset="0"/>
              </a:rPr>
              <a:t>  </a:t>
            </a:r>
            <a:endParaRPr lang="en-US" sz="3600" b="1" dirty="0">
              <a:solidFill>
                <a:schemeClr val="tx1">
                  <a:lumMod val="95000"/>
                  <a:lumOff val="5000"/>
                </a:schemeClr>
              </a:solidFill>
              <a:latin typeface="Nunito" pitchFamily="2" charset="0"/>
            </a:endParaRPr>
          </a:p>
        </p:txBody>
      </p:sp>
    </p:spTree>
    <p:extLst>
      <p:ext uri="{BB962C8B-B14F-4D97-AF65-F5344CB8AC3E}">
        <p14:creationId xmlns:p14="http://schemas.microsoft.com/office/powerpoint/2010/main" val="1813175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509665" y="269823"/>
            <a:ext cx="11122702" cy="1079291"/>
          </a:xfrm>
          <a:solidFill>
            <a:schemeClr val="accent4">
              <a:lumMod val="40000"/>
              <a:lumOff val="60000"/>
            </a:schemeClr>
          </a:solidFill>
        </p:spPr>
        <p:txBody>
          <a:bodyPr>
            <a:normAutofit/>
          </a:bodyPr>
          <a:lstStyle/>
          <a:p>
            <a:r>
              <a:rPr lang="es-ES" sz="3100" b="1" dirty="0"/>
              <a:t>1. Gobernanza clínica basada en datos (</a:t>
            </a:r>
            <a:r>
              <a:rPr lang="es-ES" sz="3100" b="1" dirty="0" err="1"/>
              <a:t>Population</a:t>
            </a:r>
            <a:r>
              <a:rPr lang="es-ES" sz="3100" b="1" dirty="0"/>
              <a:t> </a:t>
            </a:r>
            <a:r>
              <a:rPr lang="es-ES" sz="3100" b="1" dirty="0" err="1"/>
              <a:t>Health</a:t>
            </a:r>
            <a:r>
              <a:rPr lang="es-ES" sz="3100" b="1" dirty="0"/>
              <a:t> Management)</a:t>
            </a:r>
            <a:endParaRPr lang="es-ES" sz="3100" dirty="0"/>
          </a:p>
        </p:txBody>
      </p:sp>
      <p:sp>
        <p:nvSpPr>
          <p:cNvPr id="5" name="4 Marcador de contenido"/>
          <p:cNvSpPr>
            <a:spLocks noGrp="1"/>
          </p:cNvSpPr>
          <p:nvPr>
            <p:ph idx="1"/>
          </p:nvPr>
        </p:nvSpPr>
        <p:spPr>
          <a:xfrm>
            <a:off x="269824" y="1439057"/>
            <a:ext cx="11182662" cy="3702570"/>
          </a:xfrm>
        </p:spPr>
        <p:txBody>
          <a:bodyPr>
            <a:normAutofit fontScale="77500" lnSpcReduction="20000"/>
          </a:bodyPr>
          <a:lstStyle/>
          <a:p>
            <a:pPr>
              <a:buNone/>
            </a:pPr>
            <a:r>
              <a:rPr lang="es-ES" b="1" dirty="0"/>
              <a:t>Qué hace KP:</a:t>
            </a:r>
            <a:endParaRPr lang="es-ES" dirty="0"/>
          </a:p>
          <a:p>
            <a:pPr lvl="0">
              <a:buFont typeface="Wingdings" pitchFamily="2" charset="2"/>
              <a:buChar char="q"/>
            </a:pPr>
            <a:r>
              <a:rPr lang="es-ES" dirty="0"/>
              <a:t>Gestiona por </a:t>
            </a:r>
            <a:r>
              <a:rPr lang="es-ES" i="1" dirty="0"/>
              <a:t>paneles de población</a:t>
            </a:r>
            <a:r>
              <a:rPr lang="es-ES" dirty="0"/>
              <a:t> asignados: cada médico sabe a qué pacientes “sirve”, con indicadores de cobertura, adherencia, </a:t>
            </a:r>
            <a:r>
              <a:rPr lang="es-ES" dirty="0" err="1"/>
              <a:t>outcomes</a:t>
            </a:r>
            <a:r>
              <a:rPr lang="es-ES" dirty="0"/>
              <a:t>.</a:t>
            </a:r>
          </a:p>
          <a:p>
            <a:pPr lvl="0">
              <a:buFont typeface="Wingdings" pitchFamily="2" charset="2"/>
              <a:buChar char="q"/>
            </a:pPr>
            <a:r>
              <a:rPr lang="es-ES" dirty="0"/>
              <a:t>Usa </a:t>
            </a:r>
            <a:r>
              <a:rPr lang="es-ES" i="1" dirty="0" err="1"/>
              <a:t>HealthConnect</a:t>
            </a:r>
            <a:r>
              <a:rPr lang="es-ES" dirty="0"/>
              <a:t> (historia clínica electrónica unificada) para seguimiento, alertas y gestión predictiva.</a:t>
            </a:r>
          </a:p>
          <a:p>
            <a:pPr lvl="0"/>
            <a:endParaRPr lang="es-ES" dirty="0"/>
          </a:p>
          <a:p>
            <a:pPr>
              <a:buNone/>
            </a:pPr>
            <a:r>
              <a:rPr lang="es-ES" b="1" dirty="0"/>
              <a:t>Aplicación local:</a:t>
            </a:r>
            <a:endParaRPr lang="es-ES" dirty="0"/>
          </a:p>
          <a:p>
            <a:pPr lvl="0">
              <a:buFont typeface="Wingdings" pitchFamily="2" charset="2"/>
              <a:buChar char="q"/>
            </a:pPr>
            <a:r>
              <a:rPr lang="es-ES" dirty="0"/>
              <a:t>Cada fondo provincial podría implementar un </a:t>
            </a:r>
            <a:r>
              <a:rPr lang="es-ES" b="1" dirty="0"/>
              <a:t>“panel de población cubierta”</a:t>
            </a:r>
            <a:r>
              <a:rPr lang="es-ES" dirty="0"/>
              <a:t>, nominalizado y estratificado por riesgo.</a:t>
            </a:r>
          </a:p>
          <a:p>
            <a:pPr lvl="0">
              <a:buFont typeface="Wingdings" pitchFamily="2" charset="2"/>
              <a:buChar char="q"/>
            </a:pPr>
            <a:r>
              <a:rPr lang="es-ES" dirty="0"/>
              <a:t>Desarrollar una </a:t>
            </a:r>
            <a:r>
              <a:rPr lang="es-ES" b="1" dirty="0"/>
              <a:t>unidad de analítica poblacional</a:t>
            </a:r>
            <a:r>
              <a:rPr lang="es-ES" dirty="0"/>
              <a:t> (puede apoyarse en registros públicos, SISA, SUMAR, etc.) que permita focalizar programas y medir impacto.</a:t>
            </a:r>
          </a:p>
          <a:p>
            <a:endParaRPr lang="es-ES" dirty="0"/>
          </a:p>
        </p:txBody>
      </p:sp>
      <p:sp>
        <p:nvSpPr>
          <p:cNvPr id="6" name="5 Rectángulo"/>
          <p:cNvSpPr/>
          <p:nvPr/>
        </p:nvSpPr>
        <p:spPr>
          <a:xfrm>
            <a:off x="529652" y="5324379"/>
            <a:ext cx="8614348" cy="830997"/>
          </a:xfrm>
          <a:prstGeom prst="rect">
            <a:avLst/>
          </a:prstGeom>
          <a:solidFill>
            <a:schemeClr val="accent3">
              <a:lumMod val="40000"/>
              <a:lumOff val="60000"/>
            </a:schemeClr>
          </a:solidFill>
        </p:spPr>
        <p:txBody>
          <a:bodyPr wrap="square">
            <a:spAutoFit/>
          </a:bodyPr>
          <a:lstStyle/>
          <a:p>
            <a:pPr lvl="0">
              <a:buFont typeface="Wingdings" pitchFamily="2" charset="2"/>
              <a:buChar char="q"/>
            </a:pPr>
            <a:r>
              <a:rPr lang="es-ES" sz="2400" dirty="0"/>
              <a:t>Objetivo: pasar de financiar prestaciones a </a:t>
            </a:r>
            <a:r>
              <a:rPr lang="es-ES" sz="2400" b="1" dirty="0"/>
              <a:t>gestionar riesgos poblacionales.</a:t>
            </a:r>
            <a:endParaRPr lang="es-ES" sz="2400" dirty="0"/>
          </a:p>
        </p:txBody>
      </p:sp>
    </p:spTree>
    <p:extLst>
      <p:ext uri="{BB962C8B-B14F-4D97-AF65-F5344CB8AC3E}">
        <p14:creationId xmlns:p14="http://schemas.microsoft.com/office/powerpoint/2010/main" val="137464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823210" y="410097"/>
            <a:ext cx="10515600" cy="789118"/>
          </a:xfrm>
          <a:solidFill>
            <a:schemeClr val="accent1">
              <a:lumMod val="40000"/>
              <a:lumOff val="60000"/>
            </a:schemeClr>
          </a:solidFill>
        </p:spPr>
        <p:txBody>
          <a:bodyPr>
            <a:normAutofit fontScale="90000"/>
          </a:bodyPr>
          <a:lstStyle/>
          <a:p>
            <a:br>
              <a:rPr lang="es-ES" sz="3100" b="1" dirty="0"/>
            </a:br>
            <a:r>
              <a:rPr lang="es-ES" sz="3100" b="1" dirty="0"/>
              <a:t>2. Integración virtual antes que física</a:t>
            </a:r>
            <a:br>
              <a:rPr lang="es-ES" dirty="0"/>
            </a:br>
            <a:endParaRPr lang="es-ES" dirty="0"/>
          </a:p>
        </p:txBody>
      </p:sp>
      <p:sp>
        <p:nvSpPr>
          <p:cNvPr id="5" name="4 Marcador de contenido"/>
          <p:cNvSpPr>
            <a:spLocks noGrp="1"/>
          </p:cNvSpPr>
          <p:nvPr>
            <p:ph idx="1"/>
          </p:nvPr>
        </p:nvSpPr>
        <p:spPr>
          <a:xfrm>
            <a:off x="524656" y="1304145"/>
            <a:ext cx="10829144" cy="3972394"/>
          </a:xfrm>
        </p:spPr>
        <p:txBody>
          <a:bodyPr>
            <a:normAutofit fontScale="85000" lnSpcReduction="10000"/>
          </a:bodyPr>
          <a:lstStyle/>
          <a:p>
            <a:pPr>
              <a:buNone/>
            </a:pPr>
            <a:r>
              <a:rPr lang="es-ES" b="1" dirty="0"/>
              <a:t>Qué hace KP:</a:t>
            </a:r>
            <a:endParaRPr lang="es-ES" dirty="0"/>
          </a:p>
          <a:p>
            <a:pPr lvl="0">
              <a:buFont typeface="Wingdings" pitchFamily="2" charset="2"/>
              <a:buChar char="q"/>
            </a:pPr>
            <a:r>
              <a:rPr lang="es-ES" dirty="0"/>
              <a:t>No todos los servicios están en el mismo edificio, pero todo el sistema está conectado digitalmente.</a:t>
            </a:r>
          </a:p>
          <a:p>
            <a:pPr lvl="0">
              <a:buFont typeface="Wingdings" pitchFamily="2" charset="2"/>
              <a:buChar char="q"/>
            </a:pPr>
            <a:r>
              <a:rPr lang="es-ES" dirty="0"/>
              <a:t>El 60 % de las consultas se resuelven por telemedicina o mensajería segura.</a:t>
            </a:r>
          </a:p>
          <a:p>
            <a:pPr>
              <a:buNone/>
            </a:pPr>
            <a:endParaRPr lang="es-ES" b="1" dirty="0"/>
          </a:p>
          <a:p>
            <a:pPr>
              <a:buNone/>
            </a:pPr>
            <a:r>
              <a:rPr lang="es-ES" b="1" dirty="0"/>
              <a:t>Aplicación local:</a:t>
            </a:r>
            <a:endParaRPr lang="es-ES" dirty="0"/>
          </a:p>
          <a:p>
            <a:pPr lvl="0">
              <a:buFont typeface="Wingdings" pitchFamily="2" charset="2"/>
              <a:buChar char="q"/>
            </a:pPr>
            <a:r>
              <a:rPr lang="es-ES" dirty="0"/>
              <a:t>Sin necesidad de construir hospitales propios, los fondos provinciales pueden crear </a:t>
            </a:r>
            <a:r>
              <a:rPr lang="es-ES" b="1" dirty="0"/>
              <a:t>“redes virtuales integradas”</a:t>
            </a:r>
            <a:r>
              <a:rPr lang="es-ES" dirty="0"/>
              <a:t> que conecten prestadores públicos, privados y municipales mediante interoperabilidad mínima (HC digital compartida, plataforma de derivaciones, receta electrónica).</a:t>
            </a:r>
          </a:p>
          <a:p>
            <a:endParaRPr lang="es-ES" dirty="0"/>
          </a:p>
        </p:txBody>
      </p:sp>
      <p:sp>
        <p:nvSpPr>
          <p:cNvPr id="6" name="5 Rectángulo"/>
          <p:cNvSpPr/>
          <p:nvPr/>
        </p:nvSpPr>
        <p:spPr>
          <a:xfrm>
            <a:off x="419725" y="5579212"/>
            <a:ext cx="8634333" cy="830997"/>
          </a:xfrm>
          <a:prstGeom prst="rect">
            <a:avLst/>
          </a:prstGeom>
          <a:solidFill>
            <a:schemeClr val="accent3">
              <a:lumMod val="60000"/>
              <a:lumOff val="40000"/>
            </a:schemeClr>
          </a:solidFill>
        </p:spPr>
        <p:txBody>
          <a:bodyPr wrap="square">
            <a:spAutoFit/>
          </a:bodyPr>
          <a:lstStyle/>
          <a:p>
            <a:pPr lvl="0"/>
            <a:r>
              <a:rPr lang="es-ES" sz="2400" dirty="0"/>
              <a:t>El fondo </a:t>
            </a:r>
            <a:r>
              <a:rPr lang="es-ES" sz="2400" b="1" dirty="0"/>
              <a:t>“integra sin ser propietario”</a:t>
            </a:r>
            <a:r>
              <a:rPr lang="es-ES" sz="2400" dirty="0"/>
              <a:t>, y se convierte en </a:t>
            </a:r>
            <a:r>
              <a:rPr lang="es-ES" sz="2400" b="1" dirty="0"/>
              <a:t>gestor de red</a:t>
            </a:r>
            <a:r>
              <a:rPr lang="es-ES" sz="2400" dirty="0"/>
              <a:t>, no solo pagador.</a:t>
            </a:r>
          </a:p>
        </p:txBody>
      </p:sp>
    </p:spTree>
    <p:extLst>
      <p:ext uri="{BB962C8B-B14F-4D97-AF65-F5344CB8AC3E}">
        <p14:creationId xmlns:p14="http://schemas.microsoft.com/office/powerpoint/2010/main" val="1374642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838200" y="365125"/>
            <a:ext cx="10515600" cy="894049"/>
          </a:xfrm>
          <a:solidFill>
            <a:schemeClr val="accent4">
              <a:lumMod val="60000"/>
              <a:lumOff val="40000"/>
            </a:schemeClr>
          </a:solidFill>
        </p:spPr>
        <p:txBody>
          <a:bodyPr>
            <a:normAutofit/>
          </a:bodyPr>
          <a:lstStyle/>
          <a:p>
            <a:r>
              <a:rPr lang="es-ES" sz="2800" b="1" dirty="0"/>
              <a:t>3. Contratación basada en valor y desempeño</a:t>
            </a:r>
            <a:endParaRPr lang="es-ES" sz="2800" dirty="0"/>
          </a:p>
        </p:txBody>
      </p:sp>
      <p:sp>
        <p:nvSpPr>
          <p:cNvPr id="5" name="4 Marcador de contenido"/>
          <p:cNvSpPr>
            <a:spLocks noGrp="1"/>
          </p:cNvSpPr>
          <p:nvPr>
            <p:ph idx="1"/>
          </p:nvPr>
        </p:nvSpPr>
        <p:spPr>
          <a:xfrm>
            <a:off x="434715" y="1439056"/>
            <a:ext cx="10919085" cy="4737907"/>
          </a:xfrm>
        </p:spPr>
        <p:txBody>
          <a:bodyPr>
            <a:normAutofit lnSpcReduction="10000"/>
          </a:bodyPr>
          <a:lstStyle/>
          <a:p>
            <a:pPr>
              <a:buNone/>
            </a:pPr>
            <a:r>
              <a:rPr lang="es-ES" b="1" dirty="0"/>
              <a:t>Qué hace KP:</a:t>
            </a:r>
            <a:endParaRPr lang="es-ES" dirty="0"/>
          </a:p>
          <a:p>
            <a:pPr lvl="0">
              <a:buFont typeface="Wingdings" pitchFamily="2" charset="2"/>
              <a:buChar char="q"/>
            </a:pPr>
            <a:r>
              <a:rPr lang="es-ES" dirty="0"/>
              <a:t>Financia y mide por resultados (control de diabetes, vacunación, readmisiones, etc.).</a:t>
            </a:r>
          </a:p>
          <a:p>
            <a:pPr lvl="0">
              <a:buFont typeface="Wingdings" pitchFamily="2" charset="2"/>
              <a:buChar char="q"/>
            </a:pPr>
            <a:r>
              <a:rPr lang="es-ES" dirty="0"/>
              <a:t>Bonifica equipos y centros con mejores </a:t>
            </a:r>
            <a:r>
              <a:rPr lang="es-ES" dirty="0" err="1"/>
              <a:t>outcomes</a:t>
            </a:r>
            <a:r>
              <a:rPr lang="es-ES" dirty="0"/>
              <a:t>.</a:t>
            </a:r>
          </a:p>
          <a:p>
            <a:pPr>
              <a:buNone/>
            </a:pPr>
            <a:endParaRPr lang="es-ES" b="1" dirty="0"/>
          </a:p>
          <a:p>
            <a:pPr>
              <a:buNone/>
            </a:pPr>
            <a:r>
              <a:rPr lang="es-ES" b="1" dirty="0"/>
              <a:t>Aplicación local:</a:t>
            </a:r>
            <a:endParaRPr lang="es-ES" dirty="0"/>
          </a:p>
          <a:p>
            <a:pPr lvl="0">
              <a:buFont typeface="Wingdings" pitchFamily="2" charset="2"/>
              <a:buChar char="q"/>
            </a:pPr>
            <a:r>
              <a:rPr lang="es-ES" dirty="0"/>
              <a:t>Introducir </a:t>
            </a:r>
            <a:r>
              <a:rPr lang="es-ES" b="1" dirty="0"/>
              <a:t>“contratos con incentivos”</a:t>
            </a:r>
            <a:r>
              <a:rPr lang="es-ES" dirty="0"/>
              <a:t> (</a:t>
            </a:r>
            <a:r>
              <a:rPr lang="es-ES" dirty="0" err="1"/>
              <a:t>pay</a:t>
            </a:r>
            <a:r>
              <a:rPr lang="es-ES" dirty="0"/>
              <a:t>-</a:t>
            </a:r>
            <a:r>
              <a:rPr lang="es-ES" dirty="0" err="1"/>
              <a:t>for</a:t>
            </a:r>
            <a:r>
              <a:rPr lang="es-ES" dirty="0"/>
              <a:t>-performance) a efectores públicos y privados, usando indicadores simples de proceso y resultado.</a:t>
            </a:r>
          </a:p>
          <a:p>
            <a:pPr lvl="0">
              <a:buFont typeface="Wingdings" pitchFamily="2" charset="2"/>
              <a:buChar char="q"/>
            </a:pPr>
            <a:r>
              <a:rPr lang="es-ES" dirty="0"/>
              <a:t>Ejemplo: % de hipertensos controlados, tasa de internaciones evitables, cobertura de PAP y mamografía, etc.</a:t>
            </a:r>
          </a:p>
          <a:p>
            <a:endParaRPr lang="es-ES" dirty="0"/>
          </a:p>
        </p:txBody>
      </p:sp>
    </p:spTree>
    <p:extLst>
      <p:ext uri="{BB962C8B-B14F-4D97-AF65-F5344CB8AC3E}">
        <p14:creationId xmlns:p14="http://schemas.microsoft.com/office/powerpoint/2010/main" val="1374642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849078"/>
          </a:xfrm>
          <a:solidFill>
            <a:schemeClr val="accent4">
              <a:lumMod val="60000"/>
              <a:lumOff val="40000"/>
            </a:schemeClr>
          </a:solidFill>
        </p:spPr>
        <p:txBody>
          <a:bodyPr>
            <a:normAutofit/>
          </a:bodyPr>
          <a:lstStyle/>
          <a:p>
            <a:r>
              <a:rPr lang="es-ES" sz="2800" b="1" dirty="0"/>
              <a:t>4. Segmentación inteligente de la población</a:t>
            </a:r>
            <a:endParaRPr lang="es-ES" sz="2800" dirty="0"/>
          </a:p>
        </p:txBody>
      </p:sp>
      <p:sp>
        <p:nvSpPr>
          <p:cNvPr id="3" name="2 Marcador de contenido"/>
          <p:cNvSpPr>
            <a:spLocks noGrp="1"/>
          </p:cNvSpPr>
          <p:nvPr>
            <p:ph idx="1"/>
          </p:nvPr>
        </p:nvSpPr>
        <p:spPr>
          <a:xfrm>
            <a:off x="433464" y="1424066"/>
            <a:ext cx="11258863" cy="3987383"/>
          </a:xfrm>
        </p:spPr>
        <p:txBody>
          <a:bodyPr>
            <a:normAutofit lnSpcReduction="10000"/>
          </a:bodyPr>
          <a:lstStyle/>
          <a:p>
            <a:pPr>
              <a:buNone/>
            </a:pPr>
            <a:r>
              <a:rPr lang="es-ES" b="1" dirty="0"/>
              <a:t>Qué hace KP:</a:t>
            </a:r>
            <a:endParaRPr lang="es-ES" dirty="0"/>
          </a:p>
          <a:p>
            <a:pPr lvl="0">
              <a:buFont typeface="Wingdings" pitchFamily="2" charset="2"/>
              <a:buChar char="q"/>
            </a:pPr>
            <a:r>
              <a:rPr lang="es-ES" dirty="0"/>
              <a:t>Clasifica población en </a:t>
            </a:r>
            <a:r>
              <a:rPr lang="es-ES" i="1" dirty="0"/>
              <a:t>estratos de riesgo</a:t>
            </a:r>
            <a:r>
              <a:rPr lang="es-ES" dirty="0"/>
              <a:t>: sano, riesgo intermedio, crónico complejo, terminal.</a:t>
            </a:r>
          </a:p>
          <a:p>
            <a:pPr lvl="0">
              <a:buFont typeface="Wingdings" pitchFamily="2" charset="2"/>
              <a:buChar char="q"/>
            </a:pPr>
            <a:r>
              <a:rPr lang="es-ES" dirty="0"/>
              <a:t>Asigna recursos y modelos de atención diferenciados.</a:t>
            </a:r>
          </a:p>
          <a:p>
            <a:pPr>
              <a:buNone/>
            </a:pPr>
            <a:endParaRPr lang="es-ES" b="1" dirty="0"/>
          </a:p>
          <a:p>
            <a:pPr>
              <a:buNone/>
            </a:pPr>
            <a:r>
              <a:rPr lang="es-ES" b="1" dirty="0"/>
              <a:t>Aplicación local:</a:t>
            </a:r>
            <a:endParaRPr lang="es-ES" dirty="0"/>
          </a:p>
          <a:p>
            <a:pPr lvl="0">
              <a:buFont typeface="Wingdings" pitchFamily="2" charset="2"/>
              <a:buChar char="q"/>
            </a:pPr>
            <a:r>
              <a:rPr lang="es-ES" dirty="0"/>
              <a:t>Adoptar </a:t>
            </a:r>
            <a:r>
              <a:rPr lang="es-ES" b="1" dirty="0"/>
              <a:t>estratificación por riesgo sanitario y socioeconómico</a:t>
            </a:r>
            <a:r>
              <a:rPr lang="es-ES" dirty="0"/>
              <a:t>, para priorizar gestión de casos y programas proactivos (seguimiento de crónicos, visitas domiciliarias, equipos comunitarios).</a:t>
            </a:r>
          </a:p>
          <a:p>
            <a:pPr lvl="0">
              <a:buNone/>
            </a:pPr>
            <a:endParaRPr lang="es-ES" dirty="0"/>
          </a:p>
          <a:p>
            <a:endParaRPr lang="es-ES" dirty="0"/>
          </a:p>
        </p:txBody>
      </p:sp>
      <p:sp>
        <p:nvSpPr>
          <p:cNvPr id="4" name="3 Rectángulo"/>
          <p:cNvSpPr/>
          <p:nvPr/>
        </p:nvSpPr>
        <p:spPr>
          <a:xfrm>
            <a:off x="779489" y="5612780"/>
            <a:ext cx="8439463" cy="461665"/>
          </a:xfrm>
          <a:prstGeom prst="rect">
            <a:avLst/>
          </a:prstGeom>
          <a:solidFill>
            <a:schemeClr val="accent3">
              <a:lumMod val="60000"/>
              <a:lumOff val="40000"/>
            </a:schemeClr>
          </a:solidFill>
        </p:spPr>
        <p:txBody>
          <a:bodyPr wrap="square">
            <a:spAutoFit/>
          </a:bodyPr>
          <a:lstStyle/>
          <a:p>
            <a:r>
              <a:rPr lang="es-ES" sz="2400" dirty="0"/>
              <a:t>Permite reasignar recursos y reducir gasto improductivo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838200" y="365125"/>
            <a:ext cx="10515600" cy="879059"/>
          </a:xfrm>
          <a:solidFill>
            <a:schemeClr val="accent4">
              <a:lumMod val="60000"/>
              <a:lumOff val="40000"/>
            </a:schemeClr>
          </a:solidFill>
        </p:spPr>
        <p:txBody>
          <a:bodyPr>
            <a:normAutofit fontScale="90000"/>
          </a:bodyPr>
          <a:lstStyle/>
          <a:p>
            <a:r>
              <a:rPr lang="es-ES" sz="3100" b="1" dirty="0"/>
              <a:t>5. “Panel Management” y equipos de atención proactivos</a:t>
            </a:r>
            <a:br>
              <a:rPr lang="es-ES" dirty="0"/>
            </a:br>
            <a:endParaRPr lang="es-ES" dirty="0"/>
          </a:p>
        </p:txBody>
      </p:sp>
      <p:sp>
        <p:nvSpPr>
          <p:cNvPr id="5" name="4 Marcador de contenido"/>
          <p:cNvSpPr>
            <a:spLocks noGrp="1"/>
          </p:cNvSpPr>
          <p:nvPr>
            <p:ph idx="1"/>
          </p:nvPr>
        </p:nvSpPr>
        <p:spPr>
          <a:xfrm>
            <a:off x="329784" y="1394085"/>
            <a:ext cx="11024016" cy="4347148"/>
          </a:xfrm>
        </p:spPr>
        <p:txBody>
          <a:bodyPr>
            <a:normAutofit lnSpcReduction="10000"/>
          </a:bodyPr>
          <a:lstStyle/>
          <a:p>
            <a:pPr>
              <a:buNone/>
            </a:pPr>
            <a:r>
              <a:rPr lang="es-ES" b="1" dirty="0"/>
              <a:t>Qué hace KP:</a:t>
            </a:r>
            <a:endParaRPr lang="es-ES" dirty="0"/>
          </a:p>
          <a:p>
            <a:pPr lvl="0">
              <a:buFont typeface="Wingdings" pitchFamily="2" charset="2"/>
              <a:buChar char="q"/>
            </a:pPr>
            <a:r>
              <a:rPr lang="es-ES" dirty="0"/>
              <a:t> Equipos interdisciplinarios gestionan activamente sus paneles: llaman al paciente que no vino, ajustan medicación, coordinan turnos.</a:t>
            </a:r>
          </a:p>
          <a:p>
            <a:pPr>
              <a:buNone/>
            </a:pPr>
            <a:r>
              <a:rPr lang="es-ES" b="1" dirty="0"/>
              <a:t>Aplicación local:</a:t>
            </a:r>
            <a:endParaRPr lang="es-ES" dirty="0"/>
          </a:p>
          <a:p>
            <a:pPr lvl="0">
              <a:buFont typeface="Wingdings" pitchFamily="2" charset="2"/>
              <a:buChar char="q"/>
            </a:pPr>
            <a:r>
              <a:rPr lang="es-ES" dirty="0"/>
              <a:t>Implementar </a:t>
            </a:r>
            <a:r>
              <a:rPr lang="es-ES" b="1" dirty="0"/>
              <a:t>equipos territoriales de gestión de pacientes</a:t>
            </a:r>
            <a:r>
              <a:rPr lang="es-ES" dirty="0"/>
              <a:t> financiados por las OOSS e Institutos Provinciales , con indicadores de seguimiento.</a:t>
            </a:r>
          </a:p>
          <a:p>
            <a:pPr lvl="0">
              <a:buFont typeface="Wingdings" pitchFamily="2" charset="2"/>
              <a:buChar char="q"/>
            </a:pPr>
            <a:r>
              <a:rPr lang="es-ES" dirty="0"/>
              <a:t>Reorientar APS provincial hacia un modelo </a:t>
            </a:r>
            <a:r>
              <a:rPr lang="es-ES" b="1" dirty="0"/>
              <a:t>proactivo</a:t>
            </a:r>
            <a:r>
              <a:rPr lang="es-ES" dirty="0"/>
              <a:t> con foco en continuidad y prevención.</a:t>
            </a:r>
          </a:p>
          <a:p>
            <a:endParaRPr lang="es-ES" dirty="0"/>
          </a:p>
        </p:txBody>
      </p:sp>
    </p:spTree>
    <p:extLst>
      <p:ext uri="{BB962C8B-B14F-4D97-AF65-F5344CB8AC3E}">
        <p14:creationId xmlns:p14="http://schemas.microsoft.com/office/powerpoint/2010/main" val="1374642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329784" y="365126"/>
            <a:ext cx="11024016" cy="1043950"/>
          </a:xfrm>
          <a:solidFill>
            <a:schemeClr val="accent4">
              <a:lumMod val="60000"/>
              <a:lumOff val="40000"/>
            </a:schemeClr>
          </a:solidFill>
        </p:spPr>
        <p:txBody>
          <a:bodyPr>
            <a:normAutofit/>
          </a:bodyPr>
          <a:lstStyle/>
          <a:p>
            <a:r>
              <a:rPr lang="es-ES" sz="2800" b="1" dirty="0"/>
              <a:t>6. Sistema de información integral y tableros en tiempo real</a:t>
            </a:r>
            <a:endParaRPr lang="es-ES" sz="2800" dirty="0"/>
          </a:p>
        </p:txBody>
      </p:sp>
      <p:sp>
        <p:nvSpPr>
          <p:cNvPr id="5" name="4 Marcador de contenido"/>
          <p:cNvSpPr>
            <a:spLocks noGrp="1"/>
          </p:cNvSpPr>
          <p:nvPr>
            <p:ph idx="1"/>
          </p:nvPr>
        </p:nvSpPr>
        <p:spPr>
          <a:xfrm>
            <a:off x="389744" y="1558977"/>
            <a:ext cx="10964056" cy="3792512"/>
          </a:xfrm>
        </p:spPr>
        <p:txBody>
          <a:bodyPr>
            <a:normAutofit fontScale="92500" lnSpcReduction="10000"/>
          </a:bodyPr>
          <a:lstStyle/>
          <a:p>
            <a:pPr>
              <a:buNone/>
            </a:pPr>
            <a:r>
              <a:rPr lang="es-ES" b="1" dirty="0"/>
              <a:t>Qué hace KP:</a:t>
            </a:r>
            <a:endParaRPr lang="es-ES" dirty="0"/>
          </a:p>
          <a:p>
            <a:pPr lvl="0">
              <a:buFont typeface="Wingdings" pitchFamily="2" charset="2"/>
              <a:buChar char="q"/>
            </a:pPr>
            <a:r>
              <a:rPr lang="es-ES" dirty="0"/>
              <a:t>Consolida clínica, costos y satisfacción en un tablero de control </a:t>
            </a:r>
          </a:p>
          <a:p>
            <a:pPr lvl="0">
              <a:buFont typeface="Wingdings" pitchFamily="2" charset="2"/>
              <a:buChar char="q"/>
            </a:pPr>
            <a:r>
              <a:rPr lang="es-ES" dirty="0"/>
              <a:t>Cada unidad puede comparar desempeño con </a:t>
            </a:r>
            <a:r>
              <a:rPr lang="es-ES" dirty="0" err="1"/>
              <a:t>benchmark</a:t>
            </a:r>
            <a:r>
              <a:rPr lang="es-ES" dirty="0"/>
              <a:t> interno.</a:t>
            </a:r>
          </a:p>
          <a:p>
            <a:pPr>
              <a:buNone/>
            </a:pPr>
            <a:endParaRPr lang="es-ES" b="1" dirty="0"/>
          </a:p>
          <a:p>
            <a:pPr>
              <a:buNone/>
            </a:pPr>
            <a:r>
              <a:rPr lang="es-ES" b="1" dirty="0"/>
              <a:t>Aplicación local:</a:t>
            </a:r>
            <a:endParaRPr lang="es-ES" dirty="0"/>
          </a:p>
          <a:p>
            <a:pPr lvl="0">
              <a:buFont typeface="Wingdings" pitchFamily="2" charset="2"/>
              <a:buChar char="q"/>
            </a:pPr>
            <a:r>
              <a:rPr lang="es-ES" dirty="0"/>
              <a:t>Una  “caja de herramientas</a:t>
            </a:r>
            <a:r>
              <a:rPr lang="es-ES" b="1" dirty="0"/>
              <a:t>”</a:t>
            </a:r>
            <a:r>
              <a:rPr lang="es-ES" dirty="0"/>
              <a:t> provincial que unifique padrones, prestaciones, farmacia, resultados y gasto.</a:t>
            </a:r>
          </a:p>
          <a:p>
            <a:pPr lvl="0">
              <a:buFont typeface="Wingdings" pitchFamily="2" charset="2"/>
              <a:buChar char="q"/>
            </a:pPr>
            <a:r>
              <a:rPr lang="es-ES" dirty="0"/>
              <a:t>Tablero público con indicadores básicos: acceso, oportunidad, calidad y costo per cápita.</a:t>
            </a:r>
          </a:p>
          <a:p>
            <a:endParaRPr lang="es-ES" dirty="0"/>
          </a:p>
        </p:txBody>
      </p:sp>
      <p:sp>
        <p:nvSpPr>
          <p:cNvPr id="6" name="5 Rectángulo"/>
          <p:cNvSpPr/>
          <p:nvPr/>
        </p:nvSpPr>
        <p:spPr>
          <a:xfrm>
            <a:off x="224852" y="5519252"/>
            <a:ext cx="9143999" cy="830997"/>
          </a:xfrm>
          <a:prstGeom prst="rect">
            <a:avLst/>
          </a:prstGeom>
          <a:solidFill>
            <a:schemeClr val="accent3">
              <a:lumMod val="60000"/>
              <a:lumOff val="40000"/>
            </a:schemeClr>
          </a:solidFill>
        </p:spPr>
        <p:txBody>
          <a:bodyPr wrap="square">
            <a:spAutoFit/>
          </a:bodyPr>
          <a:lstStyle/>
          <a:p>
            <a:pPr lvl="0"/>
            <a:r>
              <a:rPr lang="es-ES" sz="2400" dirty="0"/>
              <a:t>Primer paso hacia la </a:t>
            </a:r>
            <a:r>
              <a:rPr lang="es-ES" sz="2400" i="1" dirty="0"/>
              <a:t>transparencia y rendición de cuentas sanitarias.</a:t>
            </a:r>
            <a:endParaRPr lang="es-ES" sz="2400" dirty="0"/>
          </a:p>
        </p:txBody>
      </p:sp>
    </p:spTree>
    <p:extLst>
      <p:ext uri="{BB962C8B-B14F-4D97-AF65-F5344CB8AC3E}">
        <p14:creationId xmlns:p14="http://schemas.microsoft.com/office/powerpoint/2010/main" val="1374642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838199" y="365126"/>
            <a:ext cx="10809157" cy="864068"/>
          </a:xfrm>
          <a:solidFill>
            <a:schemeClr val="accent4">
              <a:lumMod val="40000"/>
              <a:lumOff val="60000"/>
            </a:schemeClr>
          </a:solidFill>
        </p:spPr>
        <p:txBody>
          <a:bodyPr>
            <a:normAutofit fontScale="90000"/>
          </a:bodyPr>
          <a:lstStyle/>
          <a:p>
            <a:r>
              <a:rPr lang="es-ES" sz="3100" b="1" dirty="0"/>
              <a:t>7. Cultura organizacional y liderazgo médico</a:t>
            </a:r>
            <a:br>
              <a:rPr lang="es-ES" dirty="0"/>
            </a:br>
            <a:endParaRPr lang="es-ES" dirty="0"/>
          </a:p>
        </p:txBody>
      </p:sp>
      <p:sp>
        <p:nvSpPr>
          <p:cNvPr id="5" name="4 Marcador de contenido"/>
          <p:cNvSpPr>
            <a:spLocks noGrp="1"/>
          </p:cNvSpPr>
          <p:nvPr>
            <p:ph idx="1"/>
          </p:nvPr>
        </p:nvSpPr>
        <p:spPr>
          <a:xfrm>
            <a:off x="494675" y="1229193"/>
            <a:ext cx="10859125" cy="4947770"/>
          </a:xfrm>
        </p:spPr>
        <p:txBody>
          <a:bodyPr>
            <a:normAutofit lnSpcReduction="10000"/>
          </a:bodyPr>
          <a:lstStyle/>
          <a:p>
            <a:pPr>
              <a:buNone/>
            </a:pPr>
            <a:r>
              <a:rPr lang="es-ES" b="1" dirty="0"/>
              <a:t>Qué hace KP:</a:t>
            </a:r>
            <a:endParaRPr lang="es-ES" dirty="0"/>
          </a:p>
          <a:p>
            <a:pPr lvl="0">
              <a:buFont typeface="Wingdings" pitchFamily="2" charset="2"/>
              <a:buChar char="q"/>
            </a:pPr>
            <a:r>
              <a:rPr lang="es-ES" dirty="0"/>
              <a:t>Fuerte liderazgo clínico dentro de la gestión administrativa: </a:t>
            </a:r>
            <a:r>
              <a:rPr lang="es-ES" i="1" dirty="0" err="1"/>
              <a:t>physician-led</a:t>
            </a:r>
            <a:r>
              <a:rPr lang="es-ES" i="1" dirty="0"/>
              <a:t> </a:t>
            </a:r>
            <a:r>
              <a:rPr lang="es-ES" i="1" dirty="0" err="1"/>
              <a:t>management</a:t>
            </a:r>
            <a:r>
              <a:rPr lang="es-ES" dirty="0"/>
              <a:t>.</a:t>
            </a:r>
          </a:p>
          <a:p>
            <a:pPr lvl="0">
              <a:buFont typeface="Wingdings" pitchFamily="2" charset="2"/>
              <a:buChar char="q"/>
            </a:pPr>
            <a:r>
              <a:rPr lang="es-ES" dirty="0"/>
              <a:t>Desarrolla liderazgo médico-gerencial (médicos que entienden gestión, gestores que entienden medicina).</a:t>
            </a:r>
          </a:p>
          <a:p>
            <a:pPr>
              <a:buNone/>
            </a:pPr>
            <a:endParaRPr lang="es-ES" b="1" dirty="0"/>
          </a:p>
          <a:p>
            <a:pPr>
              <a:buNone/>
            </a:pPr>
            <a:r>
              <a:rPr lang="es-ES" b="1" dirty="0"/>
              <a:t>Aplicación local:</a:t>
            </a:r>
            <a:endParaRPr lang="es-ES" dirty="0"/>
          </a:p>
          <a:p>
            <a:pPr lvl="0">
              <a:buFont typeface="Wingdings" pitchFamily="2" charset="2"/>
              <a:buChar char="q"/>
            </a:pPr>
            <a:r>
              <a:rPr lang="es-ES" dirty="0"/>
              <a:t>Crear un </a:t>
            </a:r>
            <a:r>
              <a:rPr lang="es-ES" b="1" dirty="0"/>
              <a:t>Programa Federal de Liderazgo Clínico</a:t>
            </a:r>
            <a:r>
              <a:rPr lang="es-ES" dirty="0"/>
              <a:t> para cuadros médicos de las OS e Institutos provinciales y hospitales públicos.</a:t>
            </a:r>
          </a:p>
          <a:p>
            <a:pPr lvl="0">
              <a:buFont typeface="Wingdings" pitchFamily="2" charset="2"/>
              <a:buChar char="q"/>
            </a:pPr>
            <a:r>
              <a:rPr lang="es-ES" dirty="0"/>
              <a:t>Promueve gestión basada en evidencia, innovación y </a:t>
            </a:r>
            <a:r>
              <a:rPr lang="es-ES" dirty="0" err="1"/>
              <a:t>accountability</a:t>
            </a:r>
            <a:r>
              <a:rPr lang="es-ES" dirty="0"/>
              <a:t> profesional.</a:t>
            </a:r>
          </a:p>
          <a:p>
            <a:endParaRPr lang="es-ES" dirty="0"/>
          </a:p>
        </p:txBody>
      </p:sp>
    </p:spTree>
    <p:extLst>
      <p:ext uri="{BB962C8B-B14F-4D97-AF65-F5344CB8AC3E}">
        <p14:creationId xmlns:p14="http://schemas.microsoft.com/office/powerpoint/2010/main" val="1374642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284813" y="365125"/>
            <a:ext cx="11362543" cy="1325563"/>
          </a:xfrm>
          <a:solidFill>
            <a:schemeClr val="accent4">
              <a:lumMod val="60000"/>
              <a:lumOff val="40000"/>
            </a:schemeClr>
          </a:solidFill>
        </p:spPr>
        <p:txBody>
          <a:bodyPr>
            <a:normAutofit/>
          </a:bodyPr>
          <a:lstStyle/>
          <a:p>
            <a:r>
              <a:rPr lang="es-ES" sz="2800" b="1" dirty="0"/>
              <a:t>8. Gestión financiera con enfoque de “pool único” y previsión</a:t>
            </a:r>
            <a:endParaRPr lang="es-ES" sz="2800" dirty="0"/>
          </a:p>
        </p:txBody>
      </p:sp>
      <p:sp>
        <p:nvSpPr>
          <p:cNvPr id="5" name="4 Marcador de contenido"/>
          <p:cNvSpPr>
            <a:spLocks noGrp="1"/>
          </p:cNvSpPr>
          <p:nvPr>
            <p:ph idx="1"/>
          </p:nvPr>
        </p:nvSpPr>
        <p:spPr>
          <a:xfrm>
            <a:off x="344774" y="1798820"/>
            <a:ext cx="11009026" cy="4378143"/>
          </a:xfrm>
        </p:spPr>
        <p:txBody>
          <a:bodyPr>
            <a:normAutofit fontScale="92500" lnSpcReduction="20000"/>
          </a:bodyPr>
          <a:lstStyle/>
          <a:p>
            <a:pPr>
              <a:buNone/>
            </a:pPr>
            <a:r>
              <a:rPr lang="es-ES" b="1" dirty="0"/>
              <a:t>Qué hace KP:</a:t>
            </a:r>
            <a:endParaRPr lang="es-ES" dirty="0"/>
          </a:p>
          <a:p>
            <a:pPr lvl="0">
              <a:buFont typeface="Wingdings" pitchFamily="2" charset="2"/>
              <a:buChar char="q"/>
            </a:pPr>
            <a:r>
              <a:rPr lang="es-ES" dirty="0"/>
              <a:t>Administra un fondo integrado que cubre toda la atención del afiliado, lo que permite planificar en horizontes plurianuales.</a:t>
            </a:r>
          </a:p>
          <a:p>
            <a:pPr lvl="0">
              <a:buFont typeface="Wingdings" pitchFamily="2" charset="2"/>
              <a:buChar char="q"/>
            </a:pPr>
            <a:r>
              <a:rPr lang="es-ES" dirty="0"/>
              <a:t>Reasegura riesgos catastróficos internamente.</a:t>
            </a:r>
          </a:p>
          <a:p>
            <a:endParaRPr lang="es-ES" b="1" dirty="0"/>
          </a:p>
          <a:p>
            <a:pPr>
              <a:buNone/>
            </a:pPr>
            <a:r>
              <a:rPr lang="es-ES" b="1" dirty="0"/>
              <a:t>Aplicación local:</a:t>
            </a:r>
            <a:endParaRPr lang="es-ES" dirty="0"/>
          </a:p>
          <a:p>
            <a:pPr lvl="0">
              <a:buFont typeface="Wingdings" pitchFamily="2" charset="2"/>
              <a:buChar char="q"/>
            </a:pPr>
            <a:r>
              <a:rPr lang="es-ES" dirty="0"/>
              <a:t>En lugar de pagar por evento, consolidar un </a:t>
            </a:r>
            <a:r>
              <a:rPr lang="es-ES" b="1" dirty="0"/>
              <a:t>“pool de riesgo provincial”</a:t>
            </a:r>
            <a:r>
              <a:rPr lang="es-ES" dirty="0"/>
              <a:t> para financiar en forma prospectiva (</a:t>
            </a:r>
            <a:r>
              <a:rPr lang="es-ES" dirty="0" err="1"/>
              <a:t>capitas</a:t>
            </a:r>
            <a:r>
              <a:rPr lang="es-ES" dirty="0"/>
              <a:t> ajustadas por riesgo).</a:t>
            </a:r>
          </a:p>
          <a:p>
            <a:pPr lvl="0">
              <a:buFont typeface="Wingdings" pitchFamily="2" charset="2"/>
              <a:buChar char="q"/>
            </a:pPr>
            <a:r>
              <a:rPr lang="es-ES" dirty="0"/>
              <a:t>Crear un </a:t>
            </a:r>
            <a:r>
              <a:rPr lang="es-ES" b="1" dirty="0"/>
              <a:t>fondo de alto costo interprovincial</a:t>
            </a:r>
            <a:r>
              <a:rPr lang="es-ES" dirty="0"/>
              <a:t> (mecanismo solidario entre obras sociales públicas) para terapias catastróficas, al estilo KP </a:t>
            </a:r>
            <a:r>
              <a:rPr lang="es-ES" i="1" dirty="0" err="1"/>
              <a:t>risk</a:t>
            </a:r>
            <a:r>
              <a:rPr lang="es-ES" i="1" dirty="0"/>
              <a:t> </a:t>
            </a:r>
            <a:r>
              <a:rPr lang="es-ES" i="1" dirty="0" err="1"/>
              <a:t>pooling</a:t>
            </a:r>
            <a:r>
              <a:rPr lang="es-ES" i="1" dirty="0"/>
              <a:t>.</a:t>
            </a:r>
            <a:endParaRPr lang="es-ES" dirty="0"/>
          </a:p>
          <a:p>
            <a:endParaRPr lang="es-ES" dirty="0"/>
          </a:p>
        </p:txBody>
      </p:sp>
    </p:spTree>
    <p:extLst>
      <p:ext uri="{BB962C8B-B14F-4D97-AF65-F5344CB8AC3E}">
        <p14:creationId xmlns:p14="http://schemas.microsoft.com/office/powerpoint/2010/main" val="1374642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838200" y="365126"/>
            <a:ext cx="10515600" cy="789118"/>
          </a:xfrm>
          <a:solidFill>
            <a:schemeClr val="accent4">
              <a:lumMod val="40000"/>
              <a:lumOff val="60000"/>
            </a:schemeClr>
          </a:solidFill>
        </p:spPr>
        <p:txBody>
          <a:bodyPr>
            <a:normAutofit fontScale="90000"/>
          </a:bodyPr>
          <a:lstStyle/>
          <a:p>
            <a:r>
              <a:rPr lang="es-ES" sz="3100" b="1" dirty="0"/>
              <a:t>9. Relación estable con prestadores y proveedores</a:t>
            </a:r>
            <a:br>
              <a:rPr lang="es-ES" dirty="0"/>
            </a:br>
            <a:endParaRPr lang="es-ES" dirty="0"/>
          </a:p>
        </p:txBody>
      </p:sp>
      <p:sp>
        <p:nvSpPr>
          <p:cNvPr id="5" name="4 Marcador de contenido"/>
          <p:cNvSpPr>
            <a:spLocks noGrp="1"/>
          </p:cNvSpPr>
          <p:nvPr>
            <p:ph idx="1"/>
          </p:nvPr>
        </p:nvSpPr>
        <p:spPr>
          <a:xfrm>
            <a:off x="389744" y="1259175"/>
            <a:ext cx="10964056" cy="3852472"/>
          </a:xfrm>
        </p:spPr>
        <p:txBody>
          <a:bodyPr>
            <a:normAutofit lnSpcReduction="10000"/>
          </a:bodyPr>
          <a:lstStyle/>
          <a:p>
            <a:pPr>
              <a:buNone/>
            </a:pPr>
            <a:r>
              <a:rPr lang="es-ES" b="1" dirty="0"/>
              <a:t>Qué hace KP:</a:t>
            </a:r>
            <a:endParaRPr lang="es-ES" dirty="0"/>
          </a:p>
          <a:p>
            <a:pPr lvl="0">
              <a:buFont typeface="Wingdings" pitchFamily="2" charset="2"/>
              <a:buChar char="q"/>
            </a:pPr>
            <a:r>
              <a:rPr lang="es-ES" dirty="0"/>
              <a:t>Acuerdos de largo plazo con prestadores, con métricas conjuntas y planificación compartida.</a:t>
            </a:r>
          </a:p>
          <a:p>
            <a:pPr lvl="0">
              <a:buFont typeface="Wingdings" pitchFamily="2" charset="2"/>
              <a:buChar char="q"/>
            </a:pPr>
            <a:r>
              <a:rPr lang="es-ES" dirty="0"/>
              <a:t>Relaciones de colaboración, no solo de transacciones</a:t>
            </a:r>
          </a:p>
          <a:p>
            <a:pPr>
              <a:buNone/>
            </a:pPr>
            <a:endParaRPr lang="es-ES" b="1" dirty="0"/>
          </a:p>
          <a:p>
            <a:pPr>
              <a:buNone/>
            </a:pPr>
            <a:r>
              <a:rPr lang="es-ES" b="1" dirty="0"/>
              <a:t>Aplicación local:</a:t>
            </a:r>
            <a:endParaRPr lang="es-ES" dirty="0"/>
          </a:p>
          <a:p>
            <a:pPr lvl="0">
              <a:buFont typeface="Wingdings" pitchFamily="2" charset="2"/>
              <a:buChar char="q"/>
            </a:pPr>
            <a:r>
              <a:rPr lang="es-ES" dirty="0"/>
              <a:t>Reemplazar licitaciones fragmentadas por </a:t>
            </a:r>
            <a:r>
              <a:rPr lang="es-ES" b="1" dirty="0"/>
              <a:t>contratos marco de 3–5 años</a:t>
            </a:r>
            <a:r>
              <a:rPr lang="es-ES" dirty="0"/>
              <a:t> con prestadores acreditados, ligados a metas de calidad.</a:t>
            </a:r>
          </a:p>
          <a:p>
            <a:endParaRPr lang="es-ES" dirty="0"/>
          </a:p>
        </p:txBody>
      </p:sp>
      <p:sp>
        <p:nvSpPr>
          <p:cNvPr id="6" name="5 Rectángulo"/>
          <p:cNvSpPr/>
          <p:nvPr/>
        </p:nvSpPr>
        <p:spPr>
          <a:xfrm>
            <a:off x="1069464" y="5402918"/>
            <a:ext cx="7280057" cy="523220"/>
          </a:xfrm>
          <a:prstGeom prst="rect">
            <a:avLst/>
          </a:prstGeom>
          <a:solidFill>
            <a:schemeClr val="accent3">
              <a:lumMod val="60000"/>
              <a:lumOff val="40000"/>
            </a:schemeClr>
          </a:solidFill>
        </p:spPr>
        <p:txBody>
          <a:bodyPr wrap="square">
            <a:spAutoFit/>
          </a:bodyPr>
          <a:lstStyle/>
          <a:p>
            <a:pPr lvl="0">
              <a:buNone/>
            </a:pPr>
            <a:r>
              <a:rPr lang="es-ES" sz="2800" dirty="0"/>
              <a:t>Permite previsibilidad y mejora continua.</a:t>
            </a:r>
          </a:p>
        </p:txBody>
      </p:sp>
    </p:spTree>
    <p:extLst>
      <p:ext uri="{BB962C8B-B14F-4D97-AF65-F5344CB8AC3E}">
        <p14:creationId xmlns:p14="http://schemas.microsoft.com/office/powerpoint/2010/main" val="1374642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3 Título"/>
          <p:cNvSpPr>
            <a:spLocks noGrp="1"/>
          </p:cNvSpPr>
          <p:nvPr>
            <p:ph type="title"/>
          </p:nvPr>
        </p:nvSpPr>
        <p:spPr>
          <a:xfrm>
            <a:off x="838200" y="365126"/>
            <a:ext cx="10515600" cy="834088"/>
          </a:xfrm>
          <a:solidFill>
            <a:schemeClr val="accent4">
              <a:lumMod val="60000"/>
              <a:lumOff val="40000"/>
            </a:schemeClr>
          </a:solidFill>
        </p:spPr>
        <p:txBody>
          <a:bodyPr>
            <a:normAutofit/>
          </a:bodyPr>
          <a:lstStyle/>
          <a:p>
            <a:r>
              <a:rPr lang="es-ES" sz="2800" b="1" dirty="0"/>
              <a:t>10. Prevención y bienestar como inversión</a:t>
            </a:r>
            <a:endParaRPr lang="es-ES" sz="2800" dirty="0"/>
          </a:p>
        </p:txBody>
      </p:sp>
      <p:sp>
        <p:nvSpPr>
          <p:cNvPr id="5" name="4 Marcador de contenido"/>
          <p:cNvSpPr>
            <a:spLocks noGrp="1"/>
          </p:cNvSpPr>
          <p:nvPr>
            <p:ph idx="1"/>
          </p:nvPr>
        </p:nvSpPr>
        <p:spPr>
          <a:xfrm>
            <a:off x="359764" y="1484027"/>
            <a:ext cx="11362544" cy="3927422"/>
          </a:xfrm>
        </p:spPr>
        <p:txBody>
          <a:bodyPr>
            <a:normAutofit lnSpcReduction="10000"/>
          </a:bodyPr>
          <a:lstStyle/>
          <a:p>
            <a:pPr>
              <a:buNone/>
            </a:pPr>
            <a:r>
              <a:rPr lang="es-ES" b="1" dirty="0"/>
              <a:t>Qué hace KP:</a:t>
            </a:r>
            <a:endParaRPr lang="es-ES" dirty="0"/>
          </a:p>
          <a:p>
            <a:pPr lvl="0">
              <a:buFont typeface="Wingdings" pitchFamily="2" charset="2"/>
              <a:buChar char="q"/>
            </a:pPr>
            <a:r>
              <a:rPr lang="es-ES" dirty="0"/>
              <a:t>Programas intensivos de promoción, estilo de vida, salud mental y bienestar laboral.</a:t>
            </a:r>
          </a:p>
          <a:p>
            <a:pPr lvl="0">
              <a:buFont typeface="Wingdings" pitchFamily="2" charset="2"/>
              <a:buChar char="q"/>
            </a:pPr>
            <a:r>
              <a:rPr lang="es-ES" dirty="0"/>
              <a:t>KPI: cada dólar en prevención ahorra más de tres en gasto médico directo.</a:t>
            </a:r>
          </a:p>
          <a:p>
            <a:pPr>
              <a:buNone/>
            </a:pPr>
            <a:r>
              <a:rPr lang="es-ES" b="1" dirty="0"/>
              <a:t>Aplicación local:</a:t>
            </a:r>
            <a:endParaRPr lang="es-ES" dirty="0"/>
          </a:p>
          <a:p>
            <a:pPr lvl="0">
              <a:buFont typeface="Wingdings" pitchFamily="2" charset="2"/>
              <a:buChar char="q"/>
            </a:pPr>
            <a:r>
              <a:rPr lang="es-ES" dirty="0"/>
              <a:t>Incluir incentivos explícitos a prevención: cobertura completa de controles preventivos, bonificaciones por participación en programas, campañas conjuntas con el sector educativo y municipios.</a:t>
            </a:r>
          </a:p>
          <a:p>
            <a:endParaRPr lang="es-ES" dirty="0"/>
          </a:p>
        </p:txBody>
      </p:sp>
      <p:sp>
        <p:nvSpPr>
          <p:cNvPr id="6" name="5 Rectángulo"/>
          <p:cNvSpPr/>
          <p:nvPr/>
        </p:nvSpPr>
        <p:spPr>
          <a:xfrm>
            <a:off x="419726" y="5549232"/>
            <a:ext cx="8694294" cy="830997"/>
          </a:xfrm>
          <a:prstGeom prst="rect">
            <a:avLst/>
          </a:prstGeom>
          <a:solidFill>
            <a:schemeClr val="accent3">
              <a:lumMod val="60000"/>
              <a:lumOff val="40000"/>
            </a:schemeClr>
          </a:solidFill>
        </p:spPr>
        <p:txBody>
          <a:bodyPr wrap="square">
            <a:spAutoFit/>
          </a:bodyPr>
          <a:lstStyle/>
          <a:p>
            <a:pPr lvl="0">
              <a:buNone/>
            </a:pPr>
            <a:r>
              <a:rPr lang="es-ES" sz="2400" dirty="0"/>
              <a:t>Posicionar a las OOSS e Institutos como </a:t>
            </a:r>
            <a:r>
              <a:rPr lang="es-ES" sz="2400" b="1" dirty="0"/>
              <a:t>garantes de salud poblacional</a:t>
            </a:r>
            <a:r>
              <a:rPr lang="es-ES" sz="2400" dirty="0"/>
              <a:t>, no solo pagadores de enfermedad.</a:t>
            </a:r>
          </a:p>
        </p:txBody>
      </p:sp>
    </p:spTree>
    <p:extLst>
      <p:ext uri="{BB962C8B-B14F-4D97-AF65-F5344CB8AC3E}">
        <p14:creationId xmlns:p14="http://schemas.microsoft.com/office/powerpoint/2010/main" val="1374642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6" name="5 Título"/>
          <p:cNvSpPr>
            <a:spLocks noGrp="1"/>
          </p:cNvSpPr>
          <p:nvPr>
            <p:ph type="title"/>
          </p:nvPr>
        </p:nvSpPr>
        <p:spPr>
          <a:xfrm>
            <a:off x="831850" y="584617"/>
            <a:ext cx="10845488" cy="914399"/>
          </a:xfrm>
          <a:solidFill>
            <a:schemeClr val="accent3">
              <a:lumMod val="40000"/>
              <a:lumOff val="60000"/>
            </a:schemeClr>
          </a:solidFill>
        </p:spPr>
        <p:txBody>
          <a:bodyPr>
            <a:normAutofit fontScale="90000"/>
          </a:bodyPr>
          <a:lstStyle/>
          <a:p>
            <a:r>
              <a:rPr lang="es-AR" dirty="0"/>
              <a:t>Conclusión estratégica </a:t>
            </a:r>
            <a:endParaRPr lang="es-ES" dirty="0"/>
          </a:p>
        </p:txBody>
      </p:sp>
      <p:sp>
        <p:nvSpPr>
          <p:cNvPr id="7" name="6 Marcador de texto"/>
          <p:cNvSpPr>
            <a:spLocks noGrp="1"/>
          </p:cNvSpPr>
          <p:nvPr>
            <p:ph type="body" idx="1"/>
          </p:nvPr>
        </p:nvSpPr>
        <p:spPr>
          <a:xfrm>
            <a:off x="854439" y="1783830"/>
            <a:ext cx="10822899" cy="4305820"/>
          </a:xfrm>
        </p:spPr>
        <p:txBody>
          <a:bodyPr>
            <a:normAutofit lnSpcReduction="10000"/>
          </a:bodyPr>
          <a:lstStyle/>
          <a:p>
            <a:pPr>
              <a:buFont typeface="Wingdings" pitchFamily="2" charset="2"/>
              <a:buChar char="ü"/>
            </a:pPr>
            <a:r>
              <a:rPr lang="es-ES" dirty="0">
                <a:solidFill>
                  <a:schemeClr val="tx1">
                    <a:lumMod val="95000"/>
                    <a:lumOff val="5000"/>
                  </a:schemeClr>
                </a:solidFill>
              </a:rPr>
              <a:t> </a:t>
            </a:r>
            <a:r>
              <a:rPr lang="es-ES" dirty="0" err="1">
                <a:solidFill>
                  <a:schemeClr val="tx1">
                    <a:lumMod val="95000"/>
                    <a:lumOff val="5000"/>
                  </a:schemeClr>
                </a:solidFill>
              </a:rPr>
              <a:t>Kaiser</a:t>
            </a:r>
            <a:r>
              <a:rPr lang="es-ES" dirty="0">
                <a:solidFill>
                  <a:schemeClr val="tx1">
                    <a:lumMod val="95000"/>
                    <a:lumOff val="5000"/>
                  </a:schemeClr>
                </a:solidFill>
              </a:rPr>
              <a:t> Permanente demuestra que </a:t>
            </a:r>
            <a:r>
              <a:rPr lang="es-ES" b="1" dirty="0">
                <a:solidFill>
                  <a:schemeClr val="tx1">
                    <a:lumMod val="95000"/>
                    <a:lumOff val="5000"/>
                  </a:schemeClr>
                </a:solidFill>
              </a:rPr>
              <a:t>gestionar la salud de la población</a:t>
            </a:r>
            <a:r>
              <a:rPr lang="es-ES" dirty="0">
                <a:solidFill>
                  <a:schemeClr val="tx1">
                    <a:lumMod val="95000"/>
                    <a:lumOff val="5000"/>
                  </a:schemeClr>
                </a:solidFill>
              </a:rPr>
              <a:t> —no solo financiar prestaciones— requiere integración, información, liderazgo médico y un modelo de incentivos proactivo.</a:t>
            </a:r>
          </a:p>
          <a:p>
            <a:pPr>
              <a:buFont typeface="Wingdings" pitchFamily="2" charset="2"/>
              <a:buChar char="ü"/>
            </a:pPr>
            <a:endParaRPr lang="es-ES" dirty="0">
              <a:solidFill>
                <a:schemeClr val="tx1">
                  <a:lumMod val="95000"/>
                  <a:lumOff val="5000"/>
                </a:schemeClr>
              </a:solidFill>
            </a:endParaRPr>
          </a:p>
          <a:p>
            <a:pPr>
              <a:buFont typeface="Wingdings" pitchFamily="2" charset="2"/>
              <a:buChar char="ü"/>
            </a:pPr>
            <a:r>
              <a:rPr lang="es-ES" dirty="0">
                <a:solidFill>
                  <a:schemeClr val="tx1">
                    <a:lumMod val="95000"/>
                    <a:lumOff val="5000"/>
                  </a:schemeClr>
                </a:solidFill>
              </a:rPr>
              <a:t>Las OOSS e Institutos Provinciales pueden adaptarlo: </a:t>
            </a:r>
            <a:r>
              <a:rPr lang="es-ES" b="1" dirty="0">
                <a:solidFill>
                  <a:schemeClr val="tx1">
                    <a:lumMod val="95000"/>
                    <a:lumOff val="5000"/>
                  </a:schemeClr>
                </a:solidFill>
              </a:rPr>
              <a:t>no necesitan ser dueños de hospitales</a:t>
            </a:r>
            <a:r>
              <a:rPr lang="es-ES" dirty="0">
                <a:solidFill>
                  <a:schemeClr val="tx1">
                    <a:lumMod val="95000"/>
                    <a:lumOff val="5000"/>
                  </a:schemeClr>
                </a:solidFill>
              </a:rPr>
              <a:t>, sino directores inteligentes de redes. </a:t>
            </a:r>
          </a:p>
          <a:p>
            <a:pPr>
              <a:buFont typeface="Wingdings" pitchFamily="2" charset="2"/>
              <a:buChar char="ü"/>
            </a:pPr>
            <a:endParaRPr lang="es-AR" dirty="0">
              <a:solidFill>
                <a:schemeClr val="tx1">
                  <a:lumMod val="95000"/>
                  <a:lumOff val="5000"/>
                </a:schemeClr>
              </a:solidFill>
            </a:endParaRPr>
          </a:p>
          <a:p>
            <a:pPr>
              <a:buFont typeface="Wingdings" pitchFamily="2" charset="2"/>
              <a:buChar char="ü"/>
            </a:pPr>
            <a:r>
              <a:rPr lang="es-AR" dirty="0">
                <a:solidFill>
                  <a:schemeClr val="tx1">
                    <a:lumMod val="95000"/>
                    <a:lumOff val="5000"/>
                  </a:schemeClr>
                </a:solidFill>
              </a:rPr>
              <a:t>Ejercer el poder del financiador para gobernar y orientar el modelo es la clave por donde caminar en la búsqueda de obtener la mejor salud para la población. Si son dependientes desde el punto de vista financiero nunca  podrán diseñar un camino propio sino que los proveedores les terminaran diciendo que hacer según sus intereses privados. </a:t>
            </a:r>
            <a:endParaRPr lang="es-ES" dirty="0">
              <a:solidFill>
                <a:schemeClr val="tx1">
                  <a:lumMod val="95000"/>
                  <a:lumOff val="5000"/>
                </a:schemeClr>
              </a:solidFill>
            </a:endParaRPr>
          </a:p>
          <a:p>
            <a:endParaRPr lang="es-ES" dirty="0">
              <a:solidFill>
                <a:schemeClr val="tx1">
                  <a:lumMod val="95000"/>
                  <a:lumOff val="5000"/>
                </a:schemeClr>
              </a:solidFill>
            </a:endParaRPr>
          </a:p>
        </p:txBody>
      </p:sp>
    </p:spTree>
    <p:extLst>
      <p:ext uri="{BB962C8B-B14F-4D97-AF65-F5344CB8AC3E}">
        <p14:creationId xmlns:p14="http://schemas.microsoft.com/office/powerpoint/2010/main" val="1374642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1E1EA-38FB-8858-F740-66A0CBE5E57A}"/>
            </a:ext>
          </a:extLst>
        </p:cNvPr>
        <p:cNvGrpSpPr/>
        <p:nvPr/>
      </p:nvGrpSpPr>
      <p:grpSpPr>
        <a:xfrm>
          <a:off x="0" y="0"/>
          <a:ext cx="0" cy="0"/>
          <a:chOff x="0" y="0"/>
          <a:chExt cx="0" cy="0"/>
        </a:xfrm>
      </p:grpSpPr>
      <p:pic>
        <p:nvPicPr>
          <p:cNvPr id="3" name="Imagen 2" descr="Diagrama, Mapa&#10;&#10;El contenido generado por IA puede ser incorrecto.">
            <a:extLst>
              <a:ext uri="{FF2B5EF4-FFF2-40B4-BE49-F238E27FC236}">
                <a16:creationId xmlns:a16="http://schemas.microsoft.com/office/drawing/2014/main" id="{21ADE83B-9D3C-EA9F-1680-3E01E8E0562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53BEDFC-3F33-B7BC-0A3A-718565F4AFDA}"/>
              </a:ext>
            </a:extLst>
          </p:cNvPr>
          <p:cNvSpPr txBox="1"/>
          <p:nvPr/>
        </p:nvSpPr>
        <p:spPr>
          <a:xfrm>
            <a:off x="663677" y="2809602"/>
            <a:ext cx="2330245" cy="707886"/>
          </a:xfrm>
          <a:prstGeom prst="rect">
            <a:avLst/>
          </a:prstGeom>
          <a:noFill/>
        </p:spPr>
        <p:txBody>
          <a:bodyPr wrap="square" rtlCol="0">
            <a:spAutoFit/>
          </a:bodyPr>
          <a:lstStyle/>
          <a:p>
            <a:r>
              <a:rPr lang="es-ES" sz="4000" b="1" dirty="0">
                <a:solidFill>
                  <a:srgbClr val="026A8B"/>
                </a:solidFill>
                <a:latin typeface="Nunito Bold" pitchFamily="2" charset="0"/>
              </a:rPr>
              <a:t>¡Gracias!</a:t>
            </a:r>
          </a:p>
        </p:txBody>
      </p:sp>
      <p:sp>
        <p:nvSpPr>
          <p:cNvPr id="6" name="CuadroTexto 5">
            <a:extLst>
              <a:ext uri="{FF2B5EF4-FFF2-40B4-BE49-F238E27FC236}">
                <a16:creationId xmlns:a16="http://schemas.microsoft.com/office/drawing/2014/main" id="{0C794DA9-CFE7-E4AE-E2F2-4C2E8AAB5626}"/>
              </a:ext>
            </a:extLst>
          </p:cNvPr>
          <p:cNvSpPr txBox="1"/>
          <p:nvPr/>
        </p:nvSpPr>
        <p:spPr>
          <a:xfrm>
            <a:off x="663677" y="3517488"/>
            <a:ext cx="6695768" cy="461665"/>
          </a:xfrm>
          <a:prstGeom prst="rect">
            <a:avLst/>
          </a:prstGeom>
          <a:noFill/>
        </p:spPr>
        <p:txBody>
          <a:bodyPr wrap="square" rtlCol="0">
            <a:spAutoFit/>
          </a:bodyPr>
          <a:lstStyle/>
          <a:p>
            <a:r>
              <a:rPr lang="es-ES" sz="2400" dirty="0">
                <a:solidFill>
                  <a:srgbClr val="026A8B"/>
                </a:solidFill>
                <a:latin typeface="Nunito" pitchFamily="2" charset="0"/>
              </a:rPr>
              <a:t>ejemplomail@gmail.com</a:t>
            </a:r>
            <a:endParaRPr lang="en-US" sz="2400" dirty="0">
              <a:solidFill>
                <a:srgbClr val="026A8B"/>
              </a:solidFill>
              <a:latin typeface="Nunito" pitchFamily="2" charset="0"/>
            </a:endParaRPr>
          </a:p>
        </p:txBody>
      </p:sp>
    </p:spTree>
    <p:extLst>
      <p:ext uri="{BB962C8B-B14F-4D97-AF65-F5344CB8AC3E}">
        <p14:creationId xmlns:p14="http://schemas.microsoft.com/office/powerpoint/2010/main" val="41503893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663</TotalTime>
  <Words>998</Words>
  <Application>Microsoft Office PowerPoint</Application>
  <PresentationFormat>Panorámica</PresentationFormat>
  <Paragraphs>89</Paragraphs>
  <Slides>13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vt:i4>
      </vt:variant>
    </vt:vector>
  </HeadingPairs>
  <TitlesOfParts>
    <vt:vector size="21" baseType="lpstr">
      <vt:lpstr>Aptos</vt:lpstr>
      <vt:lpstr>Aptos Display</vt:lpstr>
      <vt:lpstr>Arial</vt:lpstr>
      <vt:lpstr>Nunito</vt:lpstr>
      <vt:lpstr>Nunito Bold</vt:lpstr>
      <vt:lpstr>Segoe Script</vt:lpstr>
      <vt:lpstr>Wingdings</vt:lpstr>
      <vt:lpstr>Tema de Office</vt:lpstr>
      <vt:lpstr>Presentación de PowerPoint</vt:lpstr>
      <vt:lpstr>1. Gobernanza clínica basada en datos (Population Health Management)</vt:lpstr>
      <vt:lpstr> 2. Integración virtual antes que física </vt:lpstr>
      <vt:lpstr>3. Contratación basada en valor y desempeño</vt:lpstr>
      <vt:lpstr>4. Segmentación inteligente de la población</vt:lpstr>
      <vt:lpstr>5. “Panel Management” y equipos de atención proactivos </vt:lpstr>
      <vt:lpstr>6. Sistema de información integral y tableros en tiempo real</vt:lpstr>
      <vt:lpstr>7. Cultura organizacional y liderazgo médico </vt:lpstr>
      <vt:lpstr>8. Gestión financiera con enfoque de “pool único” y previsión</vt:lpstr>
      <vt:lpstr>9. Relación estable con prestadores y proveedores </vt:lpstr>
      <vt:lpstr>10. Prevención y bienestar como inversión</vt:lpstr>
      <vt:lpstr>Conclusión estratégica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Julieta Horvath</dc:creator>
  <cp:lastModifiedBy>Nestor ramos</cp:lastModifiedBy>
  <cp:revision>4</cp:revision>
  <dcterms:created xsi:type="dcterms:W3CDTF">2025-09-01T14:27:57Z</dcterms:created>
  <dcterms:modified xsi:type="dcterms:W3CDTF">2025-11-05T11:38:38Z</dcterms:modified>
</cp:coreProperties>
</file>