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61" r:id="rId3"/>
    <p:sldId id="257" r:id="rId4"/>
    <p:sldId id="258" r:id="rId5"/>
    <p:sldId id="262" r:id="rId6"/>
    <p:sldId id="259" r:id="rId7"/>
    <p:sldId id="260" r:id="rId8"/>
    <p:sldId id="263" r:id="rId9"/>
    <p:sldId id="266" r:id="rId10"/>
    <p:sldId id="264" r:id="rId11"/>
    <p:sldId id="265" r:id="rId12"/>
    <p:sldId id="267" r:id="rId13"/>
    <p:sldId id="268" r:id="rId14"/>
    <p:sldId id="269" r:id="rId15"/>
    <p:sldId id="270" r:id="rId16"/>
    <p:sldId id="271" r:id="rId17"/>
    <p:sldId id="272" r:id="rId18"/>
    <p:sldId id="273" r:id="rId19"/>
    <p:sldId id="274" r:id="rId20"/>
    <p:sldId id="275" r:id="rId21"/>
    <p:sldId id="276" r:id="rId22"/>
    <p:sldId id="282" r:id="rId23"/>
    <p:sldId id="277" r:id="rId24"/>
    <p:sldId id="278" r:id="rId25"/>
    <p:sldId id="279" r:id="rId26"/>
    <p:sldId id="280" r:id="rId27"/>
    <p:sldId id="281" r:id="rId28"/>
    <p:sldId id="283" r:id="rId29"/>
  </p:sldIdLst>
  <p:sldSz cx="9144000" cy="6858000" type="screen4x3"/>
  <p:notesSz cx="6858000" cy="9144000"/>
  <p:defaultText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602E5E-FEFD-474B-BED7-759885743548}" v="4392" dt="2025-10-31T14:09:05.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709"/>
  </p:normalViewPr>
  <p:slideViewPr>
    <p:cSldViewPr>
      <p:cViewPr>
        <p:scale>
          <a:sx n="102" d="100"/>
          <a:sy n="102" d="100"/>
        </p:scale>
        <p:origin x="520" y="272"/>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290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1b54058c1d6c336b/FNR/Ejecuci&#243;n%20FNR%20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1b54058c1d6c336b/FNR/Ejecuci&#243;n%20FNR%202024.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8AEA-414C-88BF-26369350A2AA}"/>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8AEA-414C-88BF-26369350A2AA}"/>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8AEA-414C-88BF-26369350A2AA}"/>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8AEA-414C-88BF-26369350A2A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s-UY"/>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Hoja1!$A$3:$A$6</c:f>
              <c:strCache>
                <c:ptCount val="4"/>
                <c:pt idx="0">
                  <c:v>FONASA</c:v>
                </c:pt>
                <c:pt idx="1">
                  <c:v>Prepago individual</c:v>
                </c:pt>
                <c:pt idx="2">
                  <c:v>Rentas generales</c:v>
                </c:pt>
                <c:pt idx="3">
                  <c:v>Copagos, subsidios</c:v>
                </c:pt>
              </c:strCache>
            </c:strRef>
          </c:cat>
          <c:val>
            <c:numRef>
              <c:f>Hoja1!$B$3:$B$6</c:f>
              <c:numCache>
                <c:formatCode>#,##0</c:formatCode>
                <c:ptCount val="4"/>
                <c:pt idx="0">
                  <c:v>11843300000</c:v>
                </c:pt>
                <c:pt idx="1">
                  <c:v>859400000</c:v>
                </c:pt>
                <c:pt idx="2">
                  <c:v>1553000000</c:v>
                </c:pt>
                <c:pt idx="3">
                  <c:v>155300000</c:v>
                </c:pt>
              </c:numCache>
            </c:numRef>
          </c:val>
          <c:extLst>
            <c:ext xmlns:c16="http://schemas.microsoft.com/office/drawing/2014/chart" uri="{C3380CC4-5D6E-409C-BE32-E72D297353CC}">
              <c16:uniqueId val="{00000008-8AEA-414C-88BF-26369350A2AA}"/>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es-UY"/>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UY"/>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lumMod val="5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E595-F743-B232-5F305B314F26}"/>
              </c:ext>
            </c:extLst>
          </c:dPt>
          <c:dPt>
            <c:idx val="1"/>
            <c:bubble3D val="0"/>
            <c:spPr>
              <a:solidFill>
                <a:schemeClr val="accent2">
                  <a:lumMod val="60000"/>
                  <a:lumOff val="4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E595-F743-B232-5F305B314F26}"/>
              </c:ext>
            </c:extLst>
          </c:dPt>
          <c:dPt>
            <c:idx val="2"/>
            <c:bubble3D val="0"/>
            <c:spPr>
              <a:solidFill>
                <a:srgbClr val="00B0F0"/>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E595-F743-B232-5F305B314F2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s-UY"/>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Hoja1!$A$15:$A$17</c:f>
              <c:strCache>
                <c:ptCount val="3"/>
                <c:pt idx="0">
                  <c:v>Procedimientos</c:v>
                </c:pt>
                <c:pt idx="1">
                  <c:v>Medicamentos</c:v>
                </c:pt>
                <c:pt idx="2">
                  <c:v>Gastos administración</c:v>
                </c:pt>
              </c:strCache>
            </c:strRef>
          </c:cat>
          <c:val>
            <c:numRef>
              <c:f>Hoja1!$B$15:$B$17</c:f>
              <c:numCache>
                <c:formatCode>#,##0</c:formatCode>
                <c:ptCount val="3"/>
                <c:pt idx="0">
                  <c:v>11743100000</c:v>
                </c:pt>
                <c:pt idx="1">
                  <c:v>3603900000</c:v>
                </c:pt>
                <c:pt idx="2">
                  <c:v>494600000</c:v>
                </c:pt>
              </c:numCache>
            </c:numRef>
          </c:val>
          <c:extLst>
            <c:ext xmlns:c16="http://schemas.microsoft.com/office/drawing/2014/chart" uri="{C3380CC4-5D6E-409C-BE32-E72D297353CC}">
              <c16:uniqueId val="{00000006-E595-F743-B232-5F305B314F26}"/>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es-UY"/>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UY"/>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UY"/>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2A4306-CFA3-47F0-9553-3F7251A2EB2A}" type="datetimeFigureOut">
              <a:rPr lang="es-UY" smtClean="0"/>
              <a:pPr/>
              <a:t>28/10/25</a:t>
            </a:fld>
            <a:endParaRPr lang="es-UY"/>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UY"/>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2BC0F8-9A7D-4D7F-906C-4C8E7D80AB37}" type="slidenum">
              <a:rPr lang="es-UY" smtClean="0"/>
              <a:pPr/>
              <a:t>‹Nº›</a:t>
            </a:fld>
            <a:endParaRPr lang="es-UY"/>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UY"/>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555304-32CD-445F-92CE-C6E29A93E033}" type="datetimeFigureOut">
              <a:rPr lang="es-UY" smtClean="0"/>
              <a:pPr/>
              <a:t>28/10/25</a:t>
            </a:fld>
            <a:endParaRPr lang="es-UY"/>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UY"/>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UY"/>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89A216-785D-4BDE-AE13-C3F3335B34EF}" type="slidenum">
              <a:rPr lang="es-UY" smtClean="0"/>
              <a:pPr/>
              <a:t>‹Nº›</a:t>
            </a:fld>
            <a:endParaRPr lang="es-UY"/>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_tradnl"/>
          </a:p>
        </p:txBody>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A289A216-785D-4BDE-AE13-C3F3335B34EF}" type="slidenum">
              <a:rPr lang="es-UY" smtClean="0"/>
              <a:pPr/>
              <a:t>7</a:t>
            </a:fld>
            <a:endParaRPr lang="es-UY"/>
          </a:p>
        </p:txBody>
      </p:sp>
    </p:spTree>
    <p:extLst>
      <p:ext uri="{BB962C8B-B14F-4D97-AF65-F5344CB8AC3E}">
        <p14:creationId xmlns:p14="http://schemas.microsoft.com/office/powerpoint/2010/main" val="476268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2B703-0EF4-5A0A-346C-00F154B9D63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985ACAB-3A99-40A9-4AC4-157E4857824D}"/>
              </a:ext>
            </a:extLst>
          </p:cNvPr>
          <p:cNvSpPr>
            <a:spLocks noGrp="1" noRot="1" noChangeAspect="1"/>
          </p:cNvSpPr>
          <p:nvPr>
            <p:ph type="sldImg"/>
          </p:nvPr>
        </p:nvSpPr>
        <p:spPr/>
        <p:txBody>
          <a:bodyPr/>
          <a:lstStyle/>
          <a:p>
            <a:endParaRPr lang="es-ES_tradnl"/>
          </a:p>
        </p:txBody>
      </p:sp>
      <p:sp>
        <p:nvSpPr>
          <p:cNvPr id="3" name="Marcador de notas 2">
            <a:extLst>
              <a:ext uri="{FF2B5EF4-FFF2-40B4-BE49-F238E27FC236}">
                <a16:creationId xmlns:a16="http://schemas.microsoft.com/office/drawing/2014/main" id="{9532B728-7882-F635-A2D2-DAD7DDBA94D9}"/>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163AAF8D-B691-F1EE-3810-F9150A8A3A15}"/>
              </a:ext>
            </a:extLst>
          </p:cNvPr>
          <p:cNvSpPr>
            <a:spLocks noGrp="1"/>
          </p:cNvSpPr>
          <p:nvPr>
            <p:ph type="sldNum" sz="quarter" idx="5"/>
          </p:nvPr>
        </p:nvSpPr>
        <p:spPr/>
        <p:txBody>
          <a:bodyPr/>
          <a:lstStyle/>
          <a:p>
            <a:fld id="{A289A216-785D-4BDE-AE13-C3F3335B34EF}" type="slidenum">
              <a:rPr lang="es-UY" smtClean="0"/>
              <a:pPr/>
              <a:t>8</a:t>
            </a:fld>
            <a:endParaRPr lang="es-UY"/>
          </a:p>
        </p:txBody>
      </p:sp>
    </p:spTree>
    <p:extLst>
      <p:ext uri="{BB962C8B-B14F-4D97-AF65-F5344CB8AC3E}">
        <p14:creationId xmlns:p14="http://schemas.microsoft.com/office/powerpoint/2010/main" val="1592384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9F62-F31A-7DFD-2F4D-7540162C8B9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D56DF0A-FCB4-8154-DEFD-B88F4B35AEA0}"/>
              </a:ext>
            </a:extLst>
          </p:cNvPr>
          <p:cNvSpPr>
            <a:spLocks noGrp="1" noRot="1" noChangeAspect="1"/>
          </p:cNvSpPr>
          <p:nvPr>
            <p:ph type="sldImg"/>
          </p:nvPr>
        </p:nvSpPr>
        <p:spPr/>
        <p:txBody>
          <a:bodyPr/>
          <a:lstStyle/>
          <a:p>
            <a:endParaRPr lang="es-ES_tradnl"/>
          </a:p>
        </p:txBody>
      </p:sp>
      <p:sp>
        <p:nvSpPr>
          <p:cNvPr id="3" name="Marcador de notas 2">
            <a:extLst>
              <a:ext uri="{FF2B5EF4-FFF2-40B4-BE49-F238E27FC236}">
                <a16:creationId xmlns:a16="http://schemas.microsoft.com/office/drawing/2014/main" id="{05F6371C-24A7-057B-9ABB-159E01300C5E}"/>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29ED5938-4083-8661-8539-F0E86A91C599}"/>
              </a:ext>
            </a:extLst>
          </p:cNvPr>
          <p:cNvSpPr>
            <a:spLocks noGrp="1"/>
          </p:cNvSpPr>
          <p:nvPr>
            <p:ph type="sldNum" sz="quarter" idx="5"/>
          </p:nvPr>
        </p:nvSpPr>
        <p:spPr/>
        <p:txBody>
          <a:bodyPr/>
          <a:lstStyle/>
          <a:p>
            <a:fld id="{A289A216-785D-4BDE-AE13-C3F3335B34EF}" type="slidenum">
              <a:rPr lang="es-UY" smtClean="0"/>
              <a:pPr/>
              <a:t>10</a:t>
            </a:fld>
            <a:endParaRPr lang="es-UY"/>
          </a:p>
        </p:txBody>
      </p:sp>
    </p:spTree>
    <p:extLst>
      <p:ext uri="{BB962C8B-B14F-4D97-AF65-F5344CB8AC3E}">
        <p14:creationId xmlns:p14="http://schemas.microsoft.com/office/powerpoint/2010/main" val="2734856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UY"/>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a:t>Haga clic para modificar el estilo de subtítulo del patrón</a:t>
            </a:r>
            <a:endParaRPr lang="es-UY" dirty="0"/>
          </a:p>
        </p:txBody>
      </p:sp>
      <p:sp>
        <p:nvSpPr>
          <p:cNvPr id="4" name="3 Marcador de fecha"/>
          <p:cNvSpPr>
            <a:spLocks noGrp="1"/>
          </p:cNvSpPr>
          <p:nvPr>
            <p:ph type="dt" sz="half" idx="10"/>
          </p:nvPr>
        </p:nvSpPr>
        <p:spPr/>
        <p:txBody>
          <a:bodyPr/>
          <a:lstStyle/>
          <a:p>
            <a:fld id="{31D4B6DE-36AB-41F3-AAA2-08177611FB8B}" type="datetime1">
              <a:rPr lang="es-UY" smtClean="0"/>
              <a:pPr/>
              <a:t>28/10/25</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pic>
        <p:nvPicPr>
          <p:cNvPr id="10" name="Imagen 9">
            <a:extLst>
              <a:ext uri="{FF2B5EF4-FFF2-40B4-BE49-F238E27FC236}">
                <a16:creationId xmlns:a16="http://schemas.microsoft.com/office/drawing/2014/main" id="{64307DA7-3003-0B37-F449-B5C45426C162}"/>
              </a:ext>
            </a:extLst>
          </p:cNvPr>
          <p:cNvPicPr>
            <a:picLocks noChangeAspect="1"/>
          </p:cNvPicPr>
          <p:nvPr userDrawn="1"/>
        </p:nvPicPr>
        <p:blipFill>
          <a:blip r:embed="rId2"/>
          <a:stretch>
            <a:fillRect/>
          </a:stretch>
        </p:blipFill>
        <p:spPr>
          <a:xfrm>
            <a:off x="6732240" y="216694"/>
            <a:ext cx="2393950" cy="90805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contenido"/>
          <p:cNvSpPr>
            <a:spLocks noGrp="1"/>
          </p:cNvSpPr>
          <p:nvPr>
            <p:ph idx="1"/>
          </p:nvPr>
        </p:nvSpPr>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UY" dirty="0"/>
          </a:p>
        </p:txBody>
      </p:sp>
      <p:sp>
        <p:nvSpPr>
          <p:cNvPr id="4" name="3 Marcador de fecha"/>
          <p:cNvSpPr>
            <a:spLocks noGrp="1"/>
          </p:cNvSpPr>
          <p:nvPr>
            <p:ph type="dt" sz="half" idx="10"/>
          </p:nvPr>
        </p:nvSpPr>
        <p:spPr/>
        <p:txBody>
          <a:bodyPr/>
          <a:lstStyle/>
          <a:p>
            <a:fld id="{C17AF114-D4ED-4553-9B7A-1E785A22FE86}" type="datetime1">
              <a:rPr lang="es-UY" smtClean="0"/>
              <a:pPr/>
              <a:t>28/10/25</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pic>
        <p:nvPicPr>
          <p:cNvPr id="9" name="Imagen 8">
            <a:extLst>
              <a:ext uri="{FF2B5EF4-FFF2-40B4-BE49-F238E27FC236}">
                <a16:creationId xmlns:a16="http://schemas.microsoft.com/office/drawing/2014/main" id="{3EE336F2-9EFA-431E-62E6-41F0D481A731}"/>
              </a:ext>
            </a:extLst>
          </p:cNvPr>
          <p:cNvPicPr>
            <a:picLocks noChangeAspect="1"/>
          </p:cNvPicPr>
          <p:nvPr userDrawn="1"/>
        </p:nvPicPr>
        <p:blipFill>
          <a:blip r:embed="rId2"/>
          <a:stretch>
            <a:fillRect/>
          </a:stretch>
        </p:blipFill>
        <p:spPr>
          <a:xfrm>
            <a:off x="6732240" y="216694"/>
            <a:ext cx="2393950" cy="90805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UY"/>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9C26B5DF-D3A0-4780-A276-78C0A4FE9621}" type="datetime1">
              <a:rPr lang="es-UY" smtClean="0"/>
              <a:pPr/>
              <a:t>28/10/25</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pic>
        <p:nvPicPr>
          <p:cNvPr id="9" name="Imagen 8">
            <a:extLst>
              <a:ext uri="{FF2B5EF4-FFF2-40B4-BE49-F238E27FC236}">
                <a16:creationId xmlns:a16="http://schemas.microsoft.com/office/drawing/2014/main" id="{87D6F4E7-56F5-786B-649A-9DDEEF53E75C}"/>
              </a:ext>
            </a:extLst>
          </p:cNvPr>
          <p:cNvPicPr>
            <a:picLocks noChangeAspect="1"/>
          </p:cNvPicPr>
          <p:nvPr userDrawn="1"/>
        </p:nvPicPr>
        <p:blipFill>
          <a:blip r:embed="rId2"/>
          <a:stretch>
            <a:fillRect/>
          </a:stretch>
        </p:blipFill>
        <p:spPr>
          <a:xfrm>
            <a:off x="6732240" y="216694"/>
            <a:ext cx="2393950" cy="9080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4 Marcador de fecha"/>
          <p:cNvSpPr>
            <a:spLocks noGrp="1"/>
          </p:cNvSpPr>
          <p:nvPr>
            <p:ph type="dt" sz="half" idx="10"/>
          </p:nvPr>
        </p:nvSpPr>
        <p:spPr/>
        <p:txBody>
          <a:bodyPr/>
          <a:lstStyle/>
          <a:p>
            <a:fld id="{EF45451A-B538-4696-9ABE-917C8B5FFA72}" type="datetime1">
              <a:rPr lang="es-UY" smtClean="0"/>
              <a:pPr/>
              <a:t>28/10/25</a:t>
            </a:fld>
            <a:endParaRPr lang="es-UY"/>
          </a:p>
        </p:txBody>
      </p:sp>
      <p:sp>
        <p:nvSpPr>
          <p:cNvPr id="6" name="5 Marcador de pie de página"/>
          <p:cNvSpPr>
            <a:spLocks noGrp="1"/>
          </p:cNvSpPr>
          <p:nvPr>
            <p:ph type="ftr" sz="quarter" idx="11"/>
          </p:nvPr>
        </p:nvSpPr>
        <p:spPr/>
        <p:txBody>
          <a:bodyPr/>
          <a:lstStyle/>
          <a:p>
            <a:endParaRPr lang="es-UY"/>
          </a:p>
        </p:txBody>
      </p:sp>
      <p:sp>
        <p:nvSpPr>
          <p:cNvPr id="7" name="6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UY"/>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7" name="6 Marcador de fecha"/>
          <p:cNvSpPr>
            <a:spLocks noGrp="1"/>
          </p:cNvSpPr>
          <p:nvPr>
            <p:ph type="dt" sz="half" idx="10"/>
          </p:nvPr>
        </p:nvSpPr>
        <p:spPr/>
        <p:txBody>
          <a:bodyPr/>
          <a:lstStyle/>
          <a:p>
            <a:fld id="{F8509621-CF78-4D32-B337-EC506BC11E98}" type="datetime1">
              <a:rPr lang="es-UY" smtClean="0"/>
              <a:pPr/>
              <a:t>28/10/25</a:t>
            </a:fld>
            <a:endParaRPr lang="es-UY"/>
          </a:p>
        </p:txBody>
      </p:sp>
      <p:sp>
        <p:nvSpPr>
          <p:cNvPr id="8" name="7 Marcador de pie de página"/>
          <p:cNvSpPr>
            <a:spLocks noGrp="1"/>
          </p:cNvSpPr>
          <p:nvPr>
            <p:ph type="ftr" sz="quarter" idx="11"/>
          </p:nvPr>
        </p:nvSpPr>
        <p:spPr/>
        <p:txBody>
          <a:bodyPr/>
          <a:lstStyle/>
          <a:p>
            <a:endParaRPr lang="es-UY"/>
          </a:p>
        </p:txBody>
      </p:sp>
      <p:sp>
        <p:nvSpPr>
          <p:cNvPr id="9" name="8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fecha"/>
          <p:cNvSpPr>
            <a:spLocks noGrp="1"/>
          </p:cNvSpPr>
          <p:nvPr>
            <p:ph type="dt" sz="half" idx="10"/>
          </p:nvPr>
        </p:nvSpPr>
        <p:spPr/>
        <p:txBody>
          <a:bodyPr/>
          <a:lstStyle/>
          <a:p>
            <a:fld id="{43958B4F-6C20-4D80-85BE-FBC43FE16E94}" type="datetime1">
              <a:rPr lang="es-UY" smtClean="0"/>
              <a:pPr/>
              <a:t>28/10/25</a:t>
            </a:fld>
            <a:endParaRPr lang="es-UY"/>
          </a:p>
        </p:txBody>
      </p:sp>
      <p:sp>
        <p:nvSpPr>
          <p:cNvPr id="4" name="3 Marcador de pie de página"/>
          <p:cNvSpPr>
            <a:spLocks noGrp="1"/>
          </p:cNvSpPr>
          <p:nvPr>
            <p:ph type="ftr" sz="quarter" idx="11"/>
          </p:nvPr>
        </p:nvSpPr>
        <p:spPr/>
        <p:txBody>
          <a:bodyPr/>
          <a:lstStyle/>
          <a:p>
            <a:endParaRPr lang="es-UY"/>
          </a:p>
        </p:txBody>
      </p:sp>
      <p:sp>
        <p:nvSpPr>
          <p:cNvPr id="5" name="4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5487295-FEC3-4202-AD21-979EA40DF65D}" type="datetime1">
              <a:rPr lang="es-UY" smtClean="0"/>
              <a:pPr/>
              <a:t>28/10/25</a:t>
            </a:fld>
            <a:endParaRPr lang="es-UY"/>
          </a:p>
        </p:txBody>
      </p:sp>
      <p:sp>
        <p:nvSpPr>
          <p:cNvPr id="3" name="2 Marcador de pie de página"/>
          <p:cNvSpPr>
            <a:spLocks noGrp="1"/>
          </p:cNvSpPr>
          <p:nvPr>
            <p:ph type="ftr" sz="quarter" idx="11"/>
          </p:nvPr>
        </p:nvSpPr>
        <p:spPr/>
        <p:txBody>
          <a:bodyPr/>
          <a:lstStyle/>
          <a:p>
            <a:endParaRPr lang="es-UY"/>
          </a:p>
        </p:txBody>
      </p:sp>
      <p:sp>
        <p:nvSpPr>
          <p:cNvPr id="4" name="3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pic>
        <p:nvPicPr>
          <p:cNvPr id="5" name="Imagen 4">
            <a:extLst>
              <a:ext uri="{FF2B5EF4-FFF2-40B4-BE49-F238E27FC236}">
                <a16:creationId xmlns:a16="http://schemas.microsoft.com/office/drawing/2014/main" id="{39345B99-2FAA-D888-EC65-7B34FE382ACC}"/>
              </a:ext>
            </a:extLst>
          </p:cNvPr>
          <p:cNvPicPr>
            <a:picLocks noChangeAspect="1"/>
          </p:cNvPicPr>
          <p:nvPr userDrawn="1"/>
        </p:nvPicPr>
        <p:blipFill>
          <a:blip r:embed="rId2"/>
          <a:stretch>
            <a:fillRect/>
          </a:stretch>
        </p:blipFill>
        <p:spPr>
          <a:xfrm>
            <a:off x="6732240" y="216694"/>
            <a:ext cx="2393950" cy="90805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UY"/>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458ECA2-CDEE-40B4-B0F8-B2B83FC54128}" type="datetime1">
              <a:rPr lang="es-UY" smtClean="0"/>
              <a:pPr/>
              <a:t>28/10/25</a:t>
            </a:fld>
            <a:endParaRPr lang="es-UY"/>
          </a:p>
        </p:txBody>
      </p:sp>
      <p:sp>
        <p:nvSpPr>
          <p:cNvPr id="6" name="5 Marcador de pie de página"/>
          <p:cNvSpPr>
            <a:spLocks noGrp="1"/>
          </p:cNvSpPr>
          <p:nvPr>
            <p:ph type="ftr" sz="quarter" idx="11"/>
          </p:nvPr>
        </p:nvSpPr>
        <p:spPr/>
        <p:txBody>
          <a:bodyPr/>
          <a:lstStyle/>
          <a:p>
            <a:endParaRPr lang="es-UY"/>
          </a:p>
        </p:txBody>
      </p:sp>
      <p:sp>
        <p:nvSpPr>
          <p:cNvPr id="7" name="6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UY"/>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Y"/>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325E5F5A-0D67-4B52-AFE8-920169B71AA4}" type="datetime1">
              <a:rPr lang="es-UY" smtClean="0"/>
              <a:pPr/>
              <a:t>28/10/25</a:t>
            </a:fld>
            <a:endParaRPr lang="es-UY"/>
          </a:p>
        </p:txBody>
      </p:sp>
      <p:sp>
        <p:nvSpPr>
          <p:cNvPr id="6" name="5 Marcador de pie de página"/>
          <p:cNvSpPr>
            <a:spLocks noGrp="1"/>
          </p:cNvSpPr>
          <p:nvPr>
            <p:ph type="ftr" sz="quarter" idx="11"/>
          </p:nvPr>
        </p:nvSpPr>
        <p:spPr/>
        <p:txBody>
          <a:bodyPr/>
          <a:lstStyle/>
          <a:p>
            <a:endParaRPr lang="es-UY"/>
          </a:p>
        </p:txBody>
      </p:sp>
      <p:sp>
        <p:nvSpPr>
          <p:cNvPr id="7" name="6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10"/>
          </p:nvPr>
        </p:nvSpPr>
        <p:spPr/>
        <p:txBody>
          <a:bodyPr/>
          <a:lstStyle/>
          <a:p>
            <a:fld id="{FED600D5-0083-43E0-BF15-043B3DA492C1}" type="datetime1">
              <a:rPr lang="es-UY" smtClean="0"/>
              <a:pPr/>
              <a:t>28/10/25</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UY"/>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10"/>
          </p:nvPr>
        </p:nvSpPr>
        <p:spPr/>
        <p:txBody>
          <a:bodyPr/>
          <a:lstStyle/>
          <a:p>
            <a:fld id="{08E8B7BA-F497-40D3-9C96-D5A4B67CF91C}" type="datetime1">
              <a:rPr lang="es-UY" smtClean="0"/>
              <a:pPr/>
              <a:t>28/10/25</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73FF5897-1FFF-45D8-988B-5E674B8225EA}" type="slidenum">
              <a:rPr lang="es-UY" smtClean="0"/>
              <a:pPr/>
              <a:t>‹Nº›</a:t>
            </a:fld>
            <a:endParaRPr lang="es-U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7 Imagen" descr="Sin título.jpg"/>
          <p:cNvPicPr>
            <a:picLocks noChangeAspect="1"/>
          </p:cNvPicPr>
          <p:nvPr userDrawn="1"/>
        </p:nvPicPr>
        <p:blipFill>
          <a:blip r:embed="rId13" cstate="print"/>
          <a:stretch>
            <a:fillRect/>
          </a:stretch>
        </p:blipFill>
        <p:spPr>
          <a:xfrm>
            <a:off x="357158" y="6043619"/>
            <a:ext cx="2058203" cy="814381"/>
          </a:xfrm>
          <a:prstGeom prst="rect">
            <a:avLst/>
          </a:prstGeom>
        </p:spPr>
      </p:pic>
      <p:pic>
        <p:nvPicPr>
          <p:cNvPr id="7" name="6 Imagen" descr="logo.jpg"/>
          <p:cNvPicPr>
            <a:picLocks noChangeAspect="1"/>
          </p:cNvPicPr>
          <p:nvPr userDrawn="1"/>
        </p:nvPicPr>
        <p:blipFill>
          <a:blip r:embed="rId14" cstate="print"/>
          <a:stretch>
            <a:fillRect/>
          </a:stretch>
        </p:blipFill>
        <p:spPr>
          <a:xfrm>
            <a:off x="3643306" y="0"/>
            <a:ext cx="5500694" cy="6864246"/>
          </a:xfrm>
          <a:prstGeom prst="rect">
            <a:avLst/>
          </a:prstGeom>
        </p:spPr>
      </p:pic>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dirty="0"/>
              <a:t>FNR</a:t>
            </a:r>
            <a:endParaRPr lang="es-UY"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1"/>
            <a:r>
              <a:rPr lang="es-ES" dirty="0"/>
              <a:t>Segundo nivel</a:t>
            </a:r>
          </a:p>
          <a:p>
            <a:pPr lvl="2"/>
            <a:r>
              <a:rPr lang="es-ES" dirty="0"/>
              <a:t>Tercer nivel</a:t>
            </a:r>
          </a:p>
          <a:p>
            <a:pPr lvl="3"/>
            <a:r>
              <a:rPr lang="es-ES" dirty="0"/>
              <a:t>Cuarto nivel</a:t>
            </a:r>
          </a:p>
          <a:p>
            <a:pPr lvl="4"/>
            <a:r>
              <a:rPr lang="es-ES" dirty="0"/>
              <a:t>Quinto nivel</a:t>
            </a:r>
            <a:endParaRPr lang="es-UY" dirty="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F44297-AC57-4377-A371-36C12A917557}" type="datetime1">
              <a:rPr lang="es-UY" smtClean="0"/>
              <a:pPr/>
              <a:t>28/10/25</a:t>
            </a:fld>
            <a:endParaRPr lang="es-UY"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Y"/>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F5897-1FFF-45D8-988B-5E674B8225EA}" type="slidenum">
              <a:rPr lang="es-UY" smtClean="0"/>
              <a:pPr/>
              <a:t>‹Nº›</a:t>
            </a:fld>
            <a:endParaRPr lang="es-UY"/>
          </a:p>
        </p:txBody>
      </p:sp>
      <p:sp>
        <p:nvSpPr>
          <p:cNvPr id="9" name="8 Rectángulo"/>
          <p:cNvSpPr/>
          <p:nvPr userDrawn="1"/>
        </p:nvSpPr>
        <p:spPr>
          <a:xfrm rot="16200000">
            <a:off x="-2336569" y="2875372"/>
            <a:ext cx="5381025" cy="707886"/>
          </a:xfrm>
          <a:prstGeom prst="rect">
            <a:avLst/>
          </a:prstGeom>
          <a:noFill/>
        </p:spPr>
        <p:txBody>
          <a:bodyPr wrap="none" lIns="91440" tIns="45720" rIns="91440" bIns="45720">
            <a:spAutoFit/>
          </a:bodyPr>
          <a:lstStyle/>
          <a:p>
            <a:pPr algn="ctr"/>
            <a:r>
              <a:rPr lang="es-ES"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Fondo </a:t>
            </a:r>
            <a:r>
              <a:rPr lang="es-ES" sz="32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Nacional</a:t>
            </a:r>
            <a:r>
              <a:rPr lang="es-ES"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s-ES" sz="32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de</a:t>
            </a:r>
            <a:r>
              <a:rPr lang="es-ES"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s-ES" sz="3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Recursos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fnr.gub.uy/pagina_de_presentaci/tratamientos-con-medicamentos/" TargetMode="External"/><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https://www.fnr.gub.uy/pagina_de_presentaci/tecnicas/" TargetMode="Externa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www.fnr.gub.uy/"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73FF5897-1FFF-45D8-988B-5E674B8225EA}" type="slidenum">
              <a:rPr lang="es-UY" smtClean="0"/>
              <a:pPr/>
              <a:t>1</a:t>
            </a:fld>
            <a:endParaRPr lang="es-UY"/>
          </a:p>
        </p:txBody>
      </p:sp>
      <p:pic>
        <p:nvPicPr>
          <p:cNvPr id="5" name="Imagen 4">
            <a:extLst>
              <a:ext uri="{FF2B5EF4-FFF2-40B4-BE49-F238E27FC236}">
                <a16:creationId xmlns:a16="http://schemas.microsoft.com/office/drawing/2014/main" id="{B5A1061A-7A72-EEFF-8808-D7B2DE1B5AF4}"/>
              </a:ext>
            </a:extLst>
          </p:cNvPr>
          <p:cNvPicPr>
            <a:picLocks noChangeAspect="1"/>
          </p:cNvPicPr>
          <p:nvPr/>
        </p:nvPicPr>
        <p:blipFill>
          <a:blip r:embed="rId2"/>
          <a:stretch>
            <a:fillRect/>
          </a:stretch>
        </p:blipFill>
        <p:spPr>
          <a:xfrm>
            <a:off x="6732240" y="216694"/>
            <a:ext cx="2393950" cy="908050"/>
          </a:xfrm>
          <a:prstGeom prst="rect">
            <a:avLst/>
          </a:prstGeom>
        </p:spPr>
      </p:pic>
      <p:sp>
        <p:nvSpPr>
          <p:cNvPr id="9" name="CuadroTexto 8">
            <a:extLst>
              <a:ext uri="{FF2B5EF4-FFF2-40B4-BE49-F238E27FC236}">
                <a16:creationId xmlns:a16="http://schemas.microsoft.com/office/drawing/2014/main" id="{2EE1E4D1-DDD4-A28E-5481-45A52E0BC0FD}"/>
              </a:ext>
            </a:extLst>
          </p:cNvPr>
          <p:cNvSpPr txBox="1"/>
          <p:nvPr/>
        </p:nvSpPr>
        <p:spPr>
          <a:xfrm>
            <a:off x="683568" y="1196752"/>
            <a:ext cx="8136904" cy="2400657"/>
          </a:xfrm>
          <a:prstGeom prst="rect">
            <a:avLst/>
          </a:prstGeom>
          <a:noFill/>
        </p:spPr>
        <p:txBody>
          <a:bodyPr wrap="square" rtlCol="0">
            <a:spAutoFit/>
          </a:bodyPr>
          <a:lstStyle/>
          <a:p>
            <a:pPr algn="ctr"/>
            <a:r>
              <a:rPr lang="es-UY" sz="3000" dirty="0"/>
              <a:t>COBERTURA DE SALUD </a:t>
            </a:r>
          </a:p>
          <a:p>
            <a:pPr algn="ctr"/>
            <a:r>
              <a:rPr lang="es-UY" sz="3000" dirty="0"/>
              <a:t>EN PRESTACIONES DE ALTO COSTO</a:t>
            </a:r>
          </a:p>
          <a:p>
            <a:pPr algn="ctr"/>
            <a:endParaRPr lang="es-UY" sz="3000" dirty="0"/>
          </a:p>
          <a:p>
            <a:pPr algn="ctr"/>
            <a:r>
              <a:rPr lang="es-UY" sz="3000" dirty="0"/>
              <a:t>LA EXPERIENCIA DEL </a:t>
            </a:r>
          </a:p>
          <a:p>
            <a:pPr algn="ctr"/>
            <a:r>
              <a:rPr lang="es-UY" sz="3000" dirty="0"/>
              <a:t>FONDO NACIONAL DE RECURSOS DE URUGUAY</a:t>
            </a:r>
          </a:p>
        </p:txBody>
      </p:sp>
      <p:sp>
        <p:nvSpPr>
          <p:cNvPr id="10" name="CuadroTexto 9">
            <a:extLst>
              <a:ext uri="{FF2B5EF4-FFF2-40B4-BE49-F238E27FC236}">
                <a16:creationId xmlns:a16="http://schemas.microsoft.com/office/drawing/2014/main" id="{1CF9BDEB-5BB9-79DC-661C-109E7ED16BF6}"/>
              </a:ext>
            </a:extLst>
          </p:cNvPr>
          <p:cNvSpPr txBox="1"/>
          <p:nvPr/>
        </p:nvSpPr>
        <p:spPr>
          <a:xfrm>
            <a:off x="2843808" y="3663467"/>
            <a:ext cx="3762377" cy="523220"/>
          </a:xfrm>
          <a:prstGeom prst="rect">
            <a:avLst/>
          </a:prstGeom>
          <a:noFill/>
        </p:spPr>
        <p:txBody>
          <a:bodyPr wrap="none" rtlCol="0">
            <a:spAutoFit/>
          </a:bodyPr>
          <a:lstStyle/>
          <a:p>
            <a:r>
              <a:rPr lang="es-UY" sz="2800" dirty="0"/>
              <a:t>LECCIONES APRENDIDAS</a:t>
            </a:r>
          </a:p>
        </p:txBody>
      </p:sp>
      <p:sp>
        <p:nvSpPr>
          <p:cNvPr id="11" name="CuadroTexto 10">
            <a:extLst>
              <a:ext uri="{FF2B5EF4-FFF2-40B4-BE49-F238E27FC236}">
                <a16:creationId xmlns:a16="http://schemas.microsoft.com/office/drawing/2014/main" id="{D9EF98E2-1A1A-4EAD-667C-EABD925064E6}"/>
              </a:ext>
            </a:extLst>
          </p:cNvPr>
          <p:cNvSpPr txBox="1"/>
          <p:nvPr/>
        </p:nvSpPr>
        <p:spPr>
          <a:xfrm>
            <a:off x="3262544" y="4581128"/>
            <a:ext cx="2946896" cy="1200329"/>
          </a:xfrm>
          <a:prstGeom prst="rect">
            <a:avLst/>
          </a:prstGeom>
          <a:noFill/>
        </p:spPr>
        <p:txBody>
          <a:bodyPr wrap="none" rtlCol="0">
            <a:spAutoFit/>
          </a:bodyPr>
          <a:lstStyle/>
          <a:p>
            <a:pPr algn="ctr"/>
            <a:r>
              <a:rPr lang="es-UY" dirty="0"/>
              <a:t>Alicia Ferreira Maia. MD, MSc</a:t>
            </a:r>
          </a:p>
          <a:p>
            <a:pPr algn="ctr"/>
            <a:r>
              <a:rPr lang="es-UY" dirty="0"/>
              <a:t>Presidenta (A) del FNR</a:t>
            </a:r>
          </a:p>
          <a:p>
            <a:pPr algn="ctr"/>
            <a:endParaRPr lang="es-UY" dirty="0"/>
          </a:p>
          <a:p>
            <a:pPr algn="ctr"/>
            <a:r>
              <a:rPr lang="es-UY" dirty="0"/>
              <a:t>5 de noviembre de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73FF5897-1FFF-45D8-988B-5E674B8225EA}" type="slidenum">
              <a:rPr lang="es-UY" smtClean="0"/>
              <a:pPr/>
              <a:t>2</a:t>
            </a:fld>
            <a:endParaRPr lang="es-UY"/>
          </a:p>
        </p:txBody>
      </p:sp>
      <p:pic>
        <p:nvPicPr>
          <p:cNvPr id="7" name="Imagen 6">
            <a:extLst>
              <a:ext uri="{FF2B5EF4-FFF2-40B4-BE49-F238E27FC236}">
                <a16:creationId xmlns:a16="http://schemas.microsoft.com/office/drawing/2014/main" id="{D44339D6-7CD9-DDD3-90F3-3A2F5E6621B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484784"/>
            <a:ext cx="3221019" cy="4400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lipse 2">
            <a:extLst>
              <a:ext uri="{FF2B5EF4-FFF2-40B4-BE49-F238E27FC236}">
                <a16:creationId xmlns:a16="http://schemas.microsoft.com/office/drawing/2014/main" id="{A6DD6789-4B8F-B754-EE5C-BAAA0597AF32}"/>
              </a:ext>
            </a:extLst>
          </p:cNvPr>
          <p:cNvSpPr/>
          <p:nvPr/>
        </p:nvSpPr>
        <p:spPr>
          <a:xfrm>
            <a:off x="2339752" y="4170067"/>
            <a:ext cx="596485" cy="483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p>
        </p:txBody>
      </p:sp>
      <p:sp>
        <p:nvSpPr>
          <p:cNvPr id="9" name="CuadroTexto 8">
            <a:extLst>
              <a:ext uri="{FF2B5EF4-FFF2-40B4-BE49-F238E27FC236}">
                <a16:creationId xmlns:a16="http://schemas.microsoft.com/office/drawing/2014/main" id="{2D041F20-3950-6950-8178-6F1B064430E8}"/>
              </a:ext>
            </a:extLst>
          </p:cNvPr>
          <p:cNvSpPr txBox="1">
            <a:spLocks noChangeArrowheads="1"/>
          </p:cNvSpPr>
          <p:nvPr/>
        </p:nvSpPr>
        <p:spPr bwMode="auto">
          <a:xfrm>
            <a:off x="4027891" y="2060848"/>
            <a:ext cx="4658910" cy="393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lnSpc>
                <a:spcPct val="150000"/>
              </a:lnSpc>
            </a:pPr>
            <a:endParaRPr lang="es-UY" altLang="es-UY" sz="2200" baseline="30000" dirty="0">
              <a:solidFill>
                <a:schemeClr val="tx2">
                  <a:lumMod val="75000"/>
                </a:schemeClr>
              </a:solidFill>
              <a:latin typeface="+mn-lt"/>
              <a:cs typeface="Times New Roman" pitchFamily="18" charset="0"/>
            </a:endParaRPr>
          </a:p>
          <a:p>
            <a:pPr eaLnBrk="1" hangingPunct="1">
              <a:lnSpc>
                <a:spcPct val="150000"/>
              </a:lnSpc>
              <a:buFont typeface="Arial" panose="020B0604020202020204" pitchFamily="34" charset="0"/>
              <a:buChar char="•"/>
            </a:pPr>
            <a:r>
              <a:rPr lang="es-UY" altLang="es-UY" sz="2200" dirty="0">
                <a:solidFill>
                  <a:schemeClr val="tx2">
                    <a:lumMod val="75000"/>
                  </a:schemeClr>
                </a:solidFill>
                <a:latin typeface="+mn-lt"/>
                <a:cs typeface="Times New Roman" pitchFamily="18" charset="0"/>
              </a:rPr>
              <a:t>Población: 3.449.299 habitantes </a:t>
            </a:r>
          </a:p>
          <a:p>
            <a:pPr eaLnBrk="1" hangingPunct="1">
              <a:lnSpc>
                <a:spcPct val="150000"/>
              </a:lnSpc>
              <a:buFont typeface="Arial" panose="020B0604020202020204" pitchFamily="34" charset="0"/>
              <a:buChar char="•"/>
            </a:pPr>
            <a:r>
              <a:rPr lang="es-UY" altLang="es-UY" sz="2200" dirty="0">
                <a:solidFill>
                  <a:schemeClr val="tx2">
                    <a:lumMod val="75000"/>
                  </a:schemeClr>
                </a:solidFill>
                <a:latin typeface="+mn-lt"/>
                <a:cs typeface="Times New Roman" pitchFamily="18" charset="0"/>
              </a:rPr>
              <a:t>IDH: Alto (lugar 54)</a:t>
            </a:r>
          </a:p>
          <a:p>
            <a:pPr eaLnBrk="1" hangingPunct="1">
              <a:lnSpc>
                <a:spcPct val="150000"/>
              </a:lnSpc>
              <a:buFont typeface="Arial" panose="020B0604020202020204" pitchFamily="34" charset="0"/>
              <a:buChar char="•"/>
            </a:pPr>
            <a:r>
              <a:rPr lang="es-UY" altLang="es-UY" sz="2200" dirty="0">
                <a:solidFill>
                  <a:schemeClr val="tx2">
                    <a:lumMod val="75000"/>
                  </a:schemeClr>
                </a:solidFill>
                <a:latin typeface="+mn-lt"/>
                <a:cs typeface="Times New Roman" pitchFamily="18" charset="0"/>
              </a:rPr>
              <a:t>Población &gt; 65 años: 14,5 % </a:t>
            </a:r>
          </a:p>
          <a:p>
            <a:pPr>
              <a:lnSpc>
                <a:spcPct val="150000"/>
              </a:lnSpc>
              <a:buFont typeface="Arial" panose="020B0604020202020204" pitchFamily="34" charset="0"/>
              <a:buChar char="•"/>
            </a:pPr>
            <a:r>
              <a:rPr lang="es-UY" sz="2200" dirty="0">
                <a:solidFill>
                  <a:schemeClr val="tx2">
                    <a:lumMod val="75000"/>
                  </a:schemeClr>
                </a:solidFill>
                <a:latin typeface="+mn-lt"/>
                <a:cs typeface="Times New Roman" pitchFamily="18" charset="0"/>
              </a:rPr>
              <a:t>Gasto en salud: 9,3 % del PIB</a:t>
            </a:r>
          </a:p>
          <a:p>
            <a:pPr>
              <a:lnSpc>
                <a:spcPct val="150000"/>
              </a:lnSpc>
              <a:buFont typeface="Arial" panose="020B0604020202020204" pitchFamily="34" charset="0"/>
              <a:buChar char="•"/>
            </a:pPr>
            <a:r>
              <a:rPr lang="es-UY" sz="2200" dirty="0">
                <a:solidFill>
                  <a:schemeClr val="tx2">
                    <a:lumMod val="75000"/>
                  </a:schemeClr>
                </a:solidFill>
                <a:latin typeface="+mn-lt"/>
                <a:cs typeface="Times New Roman" pitchFamily="18" charset="0"/>
              </a:rPr>
              <a:t>Gasto público en salud: 6,6 % del PIB</a:t>
            </a:r>
          </a:p>
          <a:p>
            <a:pPr>
              <a:lnSpc>
                <a:spcPct val="150000"/>
              </a:lnSpc>
              <a:buFont typeface="Arial" panose="020B0604020202020204" pitchFamily="34" charset="0"/>
              <a:buChar char="•"/>
            </a:pPr>
            <a:r>
              <a:rPr lang="es-UY" sz="2200" dirty="0">
                <a:solidFill>
                  <a:schemeClr val="tx2">
                    <a:lumMod val="75000"/>
                  </a:schemeClr>
                </a:solidFill>
                <a:latin typeface="+mn-lt"/>
                <a:cs typeface="Times New Roman" pitchFamily="18" charset="0"/>
              </a:rPr>
              <a:t>Gasto de bolsillo: 16, 5 %</a:t>
            </a:r>
          </a:p>
          <a:p>
            <a:pPr>
              <a:lnSpc>
                <a:spcPct val="150000"/>
              </a:lnSpc>
              <a:buFont typeface="Arial" panose="020B0604020202020204" pitchFamily="34" charset="0"/>
              <a:buChar char="•"/>
            </a:pPr>
            <a:r>
              <a:rPr lang="es-UY" altLang="es-UY" sz="2200" dirty="0">
                <a:solidFill>
                  <a:schemeClr val="tx2">
                    <a:lumMod val="75000"/>
                  </a:schemeClr>
                </a:solidFill>
                <a:latin typeface="+mn-lt"/>
                <a:cs typeface="Times New Roman" pitchFamily="18" charset="0"/>
              </a:rPr>
              <a:t>Mortalidad infantil: 6,5 x 1000 NV</a:t>
            </a:r>
          </a:p>
        </p:txBody>
      </p:sp>
      <p:sp>
        <p:nvSpPr>
          <p:cNvPr id="10" name="6 Rectángulo">
            <a:extLst>
              <a:ext uri="{FF2B5EF4-FFF2-40B4-BE49-F238E27FC236}">
                <a16:creationId xmlns:a16="http://schemas.microsoft.com/office/drawing/2014/main" id="{45F065F1-9BA6-2CC7-D32B-3D6692848D0C}"/>
              </a:ext>
            </a:extLst>
          </p:cNvPr>
          <p:cNvSpPr/>
          <p:nvPr/>
        </p:nvSpPr>
        <p:spPr>
          <a:xfrm>
            <a:off x="4027891" y="1568405"/>
            <a:ext cx="4715611" cy="492443"/>
          </a:xfrm>
          <a:prstGeom prst="rect">
            <a:avLst/>
          </a:prstGeom>
        </p:spPr>
        <p:txBody>
          <a:bodyPr wrap="square">
            <a:spAutoFit/>
          </a:bodyPr>
          <a:lstStyle/>
          <a:p>
            <a:r>
              <a:rPr lang="es-UY" altLang="es-UY" sz="2600" b="1" dirty="0">
                <a:solidFill>
                  <a:schemeClr val="tx2">
                    <a:lumMod val="75000"/>
                  </a:schemeClr>
                </a:solidFill>
                <a:latin typeface="+mj-lt"/>
                <a:cs typeface="Arial" panose="020B0604020202020204" pitchFamily="34" charset="0"/>
              </a:rPr>
              <a:t>Uruguay en grandes números</a:t>
            </a:r>
            <a:endParaRPr lang="en-US" sz="2600" b="1" dirty="0">
              <a:solidFill>
                <a:schemeClr val="tx2">
                  <a:lumMod val="75000"/>
                </a:schemeClr>
              </a:solidFill>
              <a:latin typeface="+mj-lt"/>
            </a:endParaRPr>
          </a:p>
        </p:txBody>
      </p:sp>
      <p:sp>
        <p:nvSpPr>
          <p:cNvPr id="11" name="CuadroTexto 10">
            <a:extLst>
              <a:ext uri="{FF2B5EF4-FFF2-40B4-BE49-F238E27FC236}">
                <a16:creationId xmlns:a16="http://schemas.microsoft.com/office/drawing/2014/main" id="{F52E0D5D-9E30-9889-9389-8B2D68E6F1C3}"/>
              </a:ext>
            </a:extLst>
          </p:cNvPr>
          <p:cNvSpPr txBox="1"/>
          <p:nvPr/>
        </p:nvSpPr>
        <p:spPr>
          <a:xfrm>
            <a:off x="3512939" y="548680"/>
            <a:ext cx="1779141" cy="523220"/>
          </a:xfrm>
          <a:prstGeom prst="rect">
            <a:avLst/>
          </a:prstGeom>
          <a:noFill/>
        </p:spPr>
        <p:txBody>
          <a:bodyPr wrap="none" rtlCol="0">
            <a:spAutoFit/>
          </a:bodyPr>
          <a:lstStyle/>
          <a:p>
            <a:r>
              <a:rPr lang="es-UY" sz="2800" dirty="0"/>
              <a:t>CONTEXTO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73FF5897-1FFF-45D8-988B-5E674B8225EA}" type="slidenum">
              <a:rPr lang="es-UY" smtClean="0"/>
              <a:pPr/>
              <a:t>3</a:t>
            </a:fld>
            <a:endParaRPr lang="es-UY"/>
          </a:p>
        </p:txBody>
      </p:sp>
      <p:sp>
        <p:nvSpPr>
          <p:cNvPr id="5" name="CuadroTexto 3">
            <a:extLst>
              <a:ext uri="{FF2B5EF4-FFF2-40B4-BE49-F238E27FC236}">
                <a16:creationId xmlns:a16="http://schemas.microsoft.com/office/drawing/2014/main" id="{ED0BED7F-A320-A861-1AEE-910FB72AFECD}"/>
              </a:ext>
            </a:extLst>
          </p:cNvPr>
          <p:cNvSpPr txBox="1">
            <a:spLocks noChangeArrowheads="1"/>
          </p:cNvSpPr>
          <p:nvPr/>
        </p:nvSpPr>
        <p:spPr bwMode="auto">
          <a:xfrm>
            <a:off x="1224356" y="890131"/>
            <a:ext cx="724275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3000" dirty="0">
                <a:solidFill>
                  <a:schemeClr val="tx2">
                    <a:lumMod val="75000"/>
                  </a:schemeClr>
                </a:solidFill>
                <a:latin typeface="+mj-lt"/>
                <a:cs typeface="Arial" panose="020B0604020202020204" pitchFamily="34" charset="0"/>
              </a:rPr>
              <a:t>El Sistema Nacional Integrado de Salud (SNIS)</a:t>
            </a:r>
          </a:p>
        </p:txBody>
      </p:sp>
      <p:sp>
        <p:nvSpPr>
          <p:cNvPr id="7" name="CuadroTexto 4">
            <a:extLst>
              <a:ext uri="{FF2B5EF4-FFF2-40B4-BE49-F238E27FC236}">
                <a16:creationId xmlns:a16="http://schemas.microsoft.com/office/drawing/2014/main" id="{A9DA1C2C-F053-36E1-12C8-624A7462EAAC}"/>
              </a:ext>
            </a:extLst>
          </p:cNvPr>
          <p:cNvSpPr txBox="1">
            <a:spLocks noChangeArrowheads="1"/>
          </p:cNvSpPr>
          <p:nvPr/>
        </p:nvSpPr>
        <p:spPr bwMode="auto">
          <a:xfrm>
            <a:off x="611560" y="2050970"/>
            <a:ext cx="8424937"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UY" altLang="es-UY" sz="2600" dirty="0">
                <a:solidFill>
                  <a:schemeClr val="tx2">
                    <a:lumMod val="75000"/>
                  </a:schemeClr>
                </a:solidFill>
                <a:latin typeface="+mn-lt"/>
                <a:cs typeface="Arial" panose="020B0604020202020204" pitchFamily="34" charset="0"/>
              </a:rPr>
              <a:t>La Ley 18.211 crea el SNIS a partir del 1º de enero de 2008, y el Seguro Nacional de Salud que administra el Fondo Nacional de Salud (FONASA) </a:t>
            </a:r>
          </a:p>
          <a:p>
            <a:pPr algn="just" eaLnBrk="1" hangingPunct="1"/>
            <a:endParaRPr lang="es-UY" altLang="es-UY" sz="2600" dirty="0">
              <a:solidFill>
                <a:schemeClr val="tx2">
                  <a:lumMod val="75000"/>
                </a:schemeClr>
              </a:solidFill>
              <a:latin typeface="+mn-lt"/>
              <a:cs typeface="Arial" panose="020B0604020202020204" pitchFamily="34" charset="0"/>
            </a:endParaRPr>
          </a:p>
          <a:p>
            <a:pPr algn="just" eaLnBrk="1" hangingPunct="1"/>
            <a:r>
              <a:rPr lang="es-UY" altLang="es-UY" sz="2600" dirty="0">
                <a:solidFill>
                  <a:schemeClr val="tx2">
                    <a:lumMod val="75000"/>
                  </a:schemeClr>
                </a:solidFill>
                <a:latin typeface="+mn-lt"/>
                <a:cs typeface="Arial" panose="020B0604020202020204" pitchFamily="34" charset="0"/>
              </a:rPr>
              <a:t>	Algunos de sus principios rectores:</a:t>
            </a:r>
          </a:p>
          <a:p>
            <a:pPr algn="just" eaLnBrk="1" hangingPunct="1"/>
            <a:endParaRPr lang="es-UY" altLang="es-UY" sz="2600" dirty="0">
              <a:solidFill>
                <a:schemeClr val="tx2">
                  <a:lumMod val="75000"/>
                </a:schemeClr>
              </a:solidFill>
              <a:latin typeface="+mn-lt"/>
              <a:cs typeface="Arial" panose="020B0604020202020204" pitchFamily="34" charset="0"/>
            </a:endParaRPr>
          </a:p>
          <a:p>
            <a:pPr lvl="2" algn="just" eaLnBrk="1" hangingPunct="1">
              <a:buFont typeface="Wingdings" panose="05000000000000000000" pitchFamily="2" charset="2"/>
              <a:buChar char="§"/>
            </a:pPr>
            <a:r>
              <a:rPr lang="es-UY" altLang="es-UY" sz="2600" dirty="0">
                <a:solidFill>
                  <a:schemeClr val="tx2">
                    <a:lumMod val="75000"/>
                  </a:schemeClr>
                </a:solidFill>
                <a:latin typeface="+mn-lt"/>
                <a:cs typeface="Arial" panose="020B0604020202020204" pitchFamily="34" charset="0"/>
              </a:rPr>
              <a:t>Cobertura universal</a:t>
            </a:r>
          </a:p>
          <a:p>
            <a:pPr lvl="2" algn="just" eaLnBrk="1" hangingPunct="1">
              <a:buFont typeface="Wingdings" panose="05000000000000000000" pitchFamily="2" charset="2"/>
              <a:buChar char="§"/>
            </a:pPr>
            <a:r>
              <a:rPr lang="es-UY" altLang="es-UY" sz="2600" dirty="0">
                <a:solidFill>
                  <a:schemeClr val="tx2">
                    <a:lumMod val="75000"/>
                  </a:schemeClr>
                </a:solidFill>
                <a:latin typeface="+mn-lt"/>
                <a:cs typeface="Arial" panose="020B0604020202020204" pitchFamily="34" charset="0"/>
              </a:rPr>
              <a:t>Accesibilidad</a:t>
            </a:r>
          </a:p>
          <a:p>
            <a:pPr lvl="2" algn="just" eaLnBrk="1" hangingPunct="1">
              <a:buFont typeface="Wingdings" panose="05000000000000000000" pitchFamily="2" charset="2"/>
              <a:buChar char="§"/>
            </a:pPr>
            <a:r>
              <a:rPr lang="es-UY" altLang="es-UY" sz="2600" dirty="0">
                <a:solidFill>
                  <a:schemeClr val="tx2">
                    <a:lumMod val="75000"/>
                  </a:schemeClr>
                </a:solidFill>
                <a:latin typeface="+mn-lt"/>
                <a:cs typeface="Arial" panose="020B0604020202020204" pitchFamily="34" charset="0"/>
              </a:rPr>
              <a:t>Sustentabilidad de los servicios de salud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73FF5897-1FFF-45D8-988B-5E674B8225EA}" type="slidenum">
              <a:rPr lang="es-UY" smtClean="0"/>
              <a:pPr/>
              <a:t>4</a:t>
            </a:fld>
            <a:endParaRPr lang="es-UY"/>
          </a:p>
        </p:txBody>
      </p:sp>
      <p:sp>
        <p:nvSpPr>
          <p:cNvPr id="3" name="Rectangle 3">
            <a:extLst>
              <a:ext uri="{FF2B5EF4-FFF2-40B4-BE49-F238E27FC236}">
                <a16:creationId xmlns:a16="http://schemas.microsoft.com/office/drawing/2014/main" id="{ABBA94E3-776F-E338-4978-60A82956BC22}"/>
              </a:ext>
            </a:extLst>
          </p:cNvPr>
          <p:cNvSpPr>
            <a:spLocks noChangeArrowheads="1"/>
          </p:cNvSpPr>
          <p:nvPr/>
        </p:nvSpPr>
        <p:spPr bwMode="auto">
          <a:xfrm>
            <a:off x="685726" y="2564904"/>
            <a:ext cx="4216524" cy="1224136"/>
          </a:xfrm>
          <a:prstGeom prst="rect">
            <a:avLst/>
          </a:prstGeom>
          <a:gradFill rotWithShape="0">
            <a:gsLst>
              <a:gs pos="0">
                <a:srgbClr val="FFFFFF"/>
              </a:gs>
              <a:gs pos="100000">
                <a:srgbClr val="7E7E7E"/>
              </a:gs>
            </a:gsLst>
            <a:path path="shape">
              <a:fillToRect l="50000" t="29999" r="50000" b="70001"/>
            </a:path>
          </a:gradFill>
          <a:ln w="9525" cap="flat">
            <a:noFill/>
            <a:round/>
            <a:headEnd/>
            <a:tailEnd/>
          </a:ln>
          <a:effectLst>
            <a:outerShdw dist="23040" dir="5400000" algn="ctr" rotWithShape="0">
              <a:srgbClr val="000000">
                <a:alpha val="35036"/>
              </a:srgbClr>
            </a:outerShdw>
          </a:effectLst>
        </p:spPr>
        <p:txBody>
          <a:bodyPr anchor="ctr"/>
          <a:lstStyle/>
          <a:p>
            <a:pPr algn="ctr">
              <a:tabLst>
                <a:tab pos="0" algn="l"/>
                <a:tab pos="449263" algn="l"/>
                <a:tab pos="898525" algn="l"/>
                <a:tab pos="1347788" algn="l"/>
                <a:tab pos="1797050" algn="l"/>
                <a:tab pos="2246313" algn="l"/>
                <a:tab pos="2695575" algn="l"/>
                <a:tab pos="3144838" algn="l"/>
                <a:tab pos="3594100" algn="l"/>
                <a:tab pos="4043363" algn="l"/>
              </a:tabLst>
              <a:defRPr/>
            </a:pPr>
            <a:endParaRPr lang="es-UY">
              <a:solidFill>
                <a:schemeClr val="accent1">
                  <a:lumMod val="50000"/>
                </a:schemeClr>
              </a:solidFill>
              <a:cs typeface="Calibri" charset="0"/>
            </a:endParaRPr>
          </a:p>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accent1">
                    <a:lumMod val="50000"/>
                  </a:schemeClr>
                </a:solidFill>
                <a:cs typeface="Calibri" charset="0"/>
              </a:rPr>
              <a:t>Fondo Nacional de Salud</a:t>
            </a:r>
          </a:p>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accent1">
                    <a:lumMod val="50000"/>
                  </a:schemeClr>
                </a:solidFill>
                <a:cs typeface="Calibri" charset="0"/>
              </a:rPr>
              <a:t>(FONASA)</a:t>
            </a:r>
          </a:p>
          <a:p>
            <a:pPr algn="ctr">
              <a:tabLst>
                <a:tab pos="0" algn="l"/>
                <a:tab pos="449263" algn="l"/>
                <a:tab pos="898525" algn="l"/>
                <a:tab pos="1347788" algn="l"/>
                <a:tab pos="1797050" algn="l"/>
                <a:tab pos="2246313" algn="l"/>
                <a:tab pos="2695575" algn="l"/>
                <a:tab pos="3144838" algn="l"/>
                <a:tab pos="3594100" algn="l"/>
                <a:tab pos="4043363" algn="l"/>
              </a:tabLst>
              <a:defRPr/>
            </a:pPr>
            <a:endParaRPr lang="es-UY">
              <a:solidFill>
                <a:schemeClr val="accent1">
                  <a:lumMod val="50000"/>
                </a:schemeClr>
              </a:solidFill>
              <a:cs typeface="Calibri" charset="0"/>
            </a:endParaRPr>
          </a:p>
        </p:txBody>
      </p:sp>
      <p:sp>
        <p:nvSpPr>
          <p:cNvPr id="4" name="Rectangle 4">
            <a:extLst>
              <a:ext uri="{FF2B5EF4-FFF2-40B4-BE49-F238E27FC236}">
                <a16:creationId xmlns:a16="http://schemas.microsoft.com/office/drawing/2014/main" id="{822B0491-2257-C188-2EB0-EF9AD9E158F4}"/>
              </a:ext>
            </a:extLst>
          </p:cNvPr>
          <p:cNvSpPr>
            <a:spLocks noChangeArrowheads="1"/>
          </p:cNvSpPr>
          <p:nvPr/>
        </p:nvSpPr>
        <p:spPr bwMode="auto">
          <a:xfrm>
            <a:off x="683568" y="1124744"/>
            <a:ext cx="1841500" cy="708025"/>
          </a:xfrm>
          <a:prstGeom prst="rect">
            <a:avLst/>
          </a:prstGeom>
          <a:gradFill rotWithShape="0">
            <a:gsLst>
              <a:gs pos="0">
                <a:srgbClr val="FFFFFF"/>
              </a:gs>
              <a:gs pos="100000">
                <a:srgbClr val="7E7E7E"/>
              </a:gs>
            </a:gsLst>
            <a:path path="shape">
              <a:fillToRect l="50000" t="29999" r="50000" b="70001"/>
            </a:path>
          </a:gradFill>
          <a:ln w="9525" cap="flat">
            <a:solidFill>
              <a:schemeClr val="tx2">
                <a:lumMod val="75000"/>
              </a:schemeClr>
            </a:solidFill>
            <a:round/>
            <a:headEnd/>
            <a:tailEnd/>
          </a:ln>
          <a:effectLst>
            <a:outerShdw dist="23040" dir="5400000" algn="ctr" rotWithShape="0">
              <a:srgbClr val="000000">
                <a:alpha val="35036"/>
              </a:srgbClr>
            </a:outerShdw>
          </a:effectLst>
        </p:spPr>
        <p:txBody>
          <a:bodyPr anchor="ctr"/>
          <a:lstStyle/>
          <a:p>
            <a:pPr algn="ctr">
              <a:tabLst>
                <a:tab pos="0" algn="l"/>
                <a:tab pos="449263" algn="l"/>
                <a:tab pos="898525" algn="l"/>
                <a:tab pos="1347788" algn="l"/>
                <a:tab pos="1797050" algn="l"/>
                <a:tab pos="2246313" algn="l"/>
                <a:tab pos="2695575" algn="l"/>
                <a:tab pos="3144838" algn="l"/>
                <a:tab pos="3594100" algn="l"/>
                <a:tab pos="4043363" algn="l"/>
              </a:tabLst>
              <a:defRPr/>
            </a:pPr>
            <a:endParaRPr lang="es-UY">
              <a:solidFill>
                <a:schemeClr val="tx2">
                  <a:lumMod val="75000"/>
                </a:schemeClr>
              </a:solidFill>
              <a:cs typeface="Calibri" charset="0"/>
            </a:endParaRPr>
          </a:p>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tx2">
                    <a:lumMod val="75000"/>
                  </a:schemeClr>
                </a:solidFill>
                <a:cs typeface="Calibri" charset="0"/>
              </a:rPr>
              <a:t>Aporte patronal</a:t>
            </a:r>
          </a:p>
          <a:p>
            <a:pPr algn="ctr">
              <a:tabLst>
                <a:tab pos="0" algn="l"/>
                <a:tab pos="449263" algn="l"/>
                <a:tab pos="898525" algn="l"/>
                <a:tab pos="1347788" algn="l"/>
                <a:tab pos="1797050" algn="l"/>
                <a:tab pos="2246313" algn="l"/>
                <a:tab pos="2695575" algn="l"/>
                <a:tab pos="3144838" algn="l"/>
                <a:tab pos="3594100" algn="l"/>
                <a:tab pos="4043363" algn="l"/>
              </a:tabLst>
              <a:defRPr/>
            </a:pPr>
            <a:endParaRPr lang="es-UY">
              <a:solidFill>
                <a:schemeClr val="tx2">
                  <a:lumMod val="75000"/>
                </a:schemeClr>
              </a:solidFill>
              <a:cs typeface="Calibri" charset="0"/>
            </a:endParaRPr>
          </a:p>
        </p:txBody>
      </p:sp>
      <p:sp>
        <p:nvSpPr>
          <p:cNvPr id="5" name="Rectangle 5">
            <a:extLst>
              <a:ext uri="{FF2B5EF4-FFF2-40B4-BE49-F238E27FC236}">
                <a16:creationId xmlns:a16="http://schemas.microsoft.com/office/drawing/2014/main" id="{7C9F2D87-31BC-6B1D-1CCB-D8EFB19E7A47}"/>
              </a:ext>
            </a:extLst>
          </p:cNvPr>
          <p:cNvSpPr>
            <a:spLocks noChangeArrowheads="1"/>
          </p:cNvSpPr>
          <p:nvPr/>
        </p:nvSpPr>
        <p:spPr bwMode="auto">
          <a:xfrm>
            <a:off x="2700834" y="1124744"/>
            <a:ext cx="2057400" cy="708025"/>
          </a:xfrm>
          <a:prstGeom prst="rect">
            <a:avLst/>
          </a:prstGeom>
          <a:gradFill rotWithShape="0">
            <a:gsLst>
              <a:gs pos="0">
                <a:srgbClr val="FFFFFF"/>
              </a:gs>
              <a:gs pos="100000">
                <a:srgbClr val="7E7E7E"/>
              </a:gs>
            </a:gsLst>
            <a:path path="shape">
              <a:fillToRect l="50000" t="29999" r="50000" b="70001"/>
            </a:path>
          </a:gradFill>
          <a:ln w="9525" cap="flat">
            <a:solidFill>
              <a:schemeClr val="tx2">
                <a:lumMod val="75000"/>
              </a:schemeClr>
            </a:solidFill>
            <a:round/>
            <a:headEnd/>
            <a:tailEnd/>
          </a:ln>
          <a:effectLst>
            <a:outerShdw dist="23040" dir="5400000" algn="ctr" rotWithShape="0">
              <a:srgbClr val="000000">
                <a:alpha val="35036"/>
              </a:srgbClr>
            </a:outerShdw>
          </a:effectLst>
        </p:spPr>
        <p:txBody>
          <a:bodyPr anchor="ctr"/>
          <a:lstStyle/>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tx2">
                    <a:lumMod val="75000"/>
                  </a:schemeClr>
                </a:solidFill>
                <a:cs typeface="Calibri" charset="0"/>
              </a:rPr>
              <a:t>Aporte trabajador</a:t>
            </a:r>
          </a:p>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tx2">
                    <a:lumMod val="75000"/>
                  </a:schemeClr>
                </a:solidFill>
                <a:cs typeface="Calibri" charset="0"/>
              </a:rPr>
              <a:t>(o pasivo)</a:t>
            </a:r>
          </a:p>
        </p:txBody>
      </p:sp>
      <p:sp>
        <p:nvSpPr>
          <p:cNvPr id="9" name="Rectangle 6">
            <a:extLst>
              <a:ext uri="{FF2B5EF4-FFF2-40B4-BE49-F238E27FC236}">
                <a16:creationId xmlns:a16="http://schemas.microsoft.com/office/drawing/2014/main" id="{1857BC70-E3B7-3509-81F6-BEF2C38D8EBD}"/>
              </a:ext>
            </a:extLst>
          </p:cNvPr>
          <p:cNvSpPr>
            <a:spLocks noChangeArrowheads="1"/>
          </p:cNvSpPr>
          <p:nvPr/>
        </p:nvSpPr>
        <p:spPr bwMode="auto">
          <a:xfrm>
            <a:off x="4974258" y="1124744"/>
            <a:ext cx="2264717" cy="646113"/>
          </a:xfrm>
          <a:prstGeom prst="rect">
            <a:avLst/>
          </a:prstGeom>
          <a:gradFill rotWithShape="0">
            <a:gsLst>
              <a:gs pos="0">
                <a:srgbClr val="FFFFFF"/>
              </a:gs>
              <a:gs pos="100000">
                <a:srgbClr val="7E7E7E"/>
              </a:gs>
            </a:gsLst>
            <a:path path="shape">
              <a:fillToRect l="50000" t="29999" r="50000" b="70001"/>
            </a:path>
          </a:gradFill>
          <a:ln w="9525" cap="flat">
            <a:solidFill>
              <a:srgbClr val="00B050"/>
            </a:solidFill>
            <a:round/>
            <a:headEnd/>
            <a:tailEnd/>
          </a:ln>
          <a:effectLst>
            <a:outerShdw dist="23040" dir="5400000" algn="ctr" rotWithShape="0">
              <a:srgbClr val="000000">
                <a:alpha val="35036"/>
              </a:srgbClr>
            </a:outerShdw>
          </a:effectLst>
        </p:spPr>
        <p:txBody>
          <a:bodyPr anchor="ctr"/>
          <a:lstStyle/>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accent1">
                    <a:lumMod val="50000"/>
                  </a:schemeClr>
                </a:solidFill>
                <a:cs typeface="Calibri" charset="0"/>
              </a:rPr>
              <a:t>Rentas</a:t>
            </a:r>
          </a:p>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accent1">
                    <a:lumMod val="50000"/>
                  </a:schemeClr>
                </a:solidFill>
                <a:cs typeface="Calibri" charset="0"/>
              </a:rPr>
              <a:t>generales</a:t>
            </a:r>
          </a:p>
        </p:txBody>
      </p:sp>
      <p:sp>
        <p:nvSpPr>
          <p:cNvPr id="10" name="Rectangle 7">
            <a:extLst>
              <a:ext uri="{FF2B5EF4-FFF2-40B4-BE49-F238E27FC236}">
                <a16:creationId xmlns:a16="http://schemas.microsoft.com/office/drawing/2014/main" id="{49DE0136-1ACF-FF44-6CA6-A9D4D6ECEFAA}"/>
              </a:ext>
            </a:extLst>
          </p:cNvPr>
          <p:cNvSpPr>
            <a:spLocks noChangeArrowheads="1"/>
          </p:cNvSpPr>
          <p:nvPr/>
        </p:nvSpPr>
        <p:spPr bwMode="auto">
          <a:xfrm>
            <a:off x="7374186" y="1188616"/>
            <a:ext cx="1560512" cy="584200"/>
          </a:xfrm>
          <a:prstGeom prst="rect">
            <a:avLst/>
          </a:prstGeom>
          <a:gradFill rotWithShape="0">
            <a:gsLst>
              <a:gs pos="0">
                <a:srgbClr val="FFFFFF"/>
              </a:gs>
              <a:gs pos="100000">
                <a:srgbClr val="7E7E7E"/>
              </a:gs>
            </a:gsLst>
            <a:path path="shape">
              <a:fillToRect l="50000" t="29999" r="50000" b="70001"/>
            </a:path>
          </a:gradFill>
          <a:ln w="9525" cap="flat">
            <a:solidFill>
              <a:schemeClr val="accent6">
                <a:lumMod val="50000"/>
              </a:schemeClr>
            </a:solidFill>
            <a:round/>
            <a:headEnd/>
            <a:tailEnd/>
          </a:ln>
          <a:effectLst>
            <a:outerShdw dist="23040" dir="5400000" algn="ctr" rotWithShape="0">
              <a:srgbClr val="000000">
                <a:alpha val="35036"/>
              </a:srgbClr>
            </a:outerShdw>
          </a:effectLst>
        </p:spPr>
        <p:txBody>
          <a:bodyPr anchor="ctr"/>
          <a:lstStyle/>
          <a:p>
            <a:pPr algn="ctr">
              <a:tabLst>
                <a:tab pos="0" algn="l"/>
                <a:tab pos="449263" algn="l"/>
                <a:tab pos="898525" algn="l"/>
                <a:tab pos="1347788" algn="l"/>
                <a:tab pos="1797050" algn="l"/>
                <a:tab pos="2246313" algn="l"/>
                <a:tab pos="2695575" algn="l"/>
                <a:tab pos="3144838" algn="l"/>
                <a:tab pos="3594100" algn="l"/>
                <a:tab pos="4043363" algn="l"/>
              </a:tabLst>
              <a:defRPr/>
            </a:pPr>
            <a:endParaRPr lang="es-UY" dirty="0">
              <a:solidFill>
                <a:schemeClr val="accent1">
                  <a:lumMod val="75000"/>
                </a:schemeClr>
              </a:solidFill>
              <a:cs typeface="Calibri" charset="0"/>
            </a:endParaRPr>
          </a:p>
          <a:p>
            <a:pPr algn="ctr">
              <a:tabLst>
                <a:tab pos="0" algn="l"/>
                <a:tab pos="449263" algn="l"/>
                <a:tab pos="898525" algn="l"/>
                <a:tab pos="1347788" algn="l"/>
                <a:tab pos="1797050" algn="l"/>
                <a:tab pos="2246313" algn="l"/>
                <a:tab pos="2695575" algn="l"/>
                <a:tab pos="3144838" algn="l"/>
                <a:tab pos="3594100" algn="l"/>
                <a:tab pos="4043363" algn="l"/>
              </a:tabLst>
              <a:defRPr/>
            </a:pPr>
            <a:r>
              <a:rPr lang="es-UY" dirty="0">
                <a:solidFill>
                  <a:schemeClr val="accent1">
                    <a:lumMod val="75000"/>
                  </a:schemeClr>
                </a:solidFill>
                <a:cs typeface="Calibri" charset="0"/>
              </a:rPr>
              <a:t>Prepago individual</a:t>
            </a:r>
            <a:endParaRPr lang="es-UY" dirty="0">
              <a:solidFill>
                <a:schemeClr val="accent1">
                  <a:lumMod val="50000"/>
                </a:schemeClr>
              </a:solidFill>
              <a:cs typeface="Calibri" charset="0"/>
            </a:endParaRPr>
          </a:p>
          <a:p>
            <a:pPr algn="ctr">
              <a:tabLst>
                <a:tab pos="0" algn="l"/>
                <a:tab pos="449263" algn="l"/>
                <a:tab pos="898525" algn="l"/>
                <a:tab pos="1347788" algn="l"/>
                <a:tab pos="1797050" algn="l"/>
                <a:tab pos="2246313" algn="l"/>
                <a:tab pos="2695575" algn="l"/>
                <a:tab pos="3144838" algn="l"/>
                <a:tab pos="3594100" algn="l"/>
                <a:tab pos="4043363" algn="l"/>
              </a:tabLst>
              <a:defRPr/>
            </a:pPr>
            <a:endParaRPr lang="es-UY" dirty="0">
              <a:solidFill>
                <a:schemeClr val="accent1">
                  <a:lumMod val="75000"/>
                </a:schemeClr>
              </a:solidFill>
              <a:cs typeface="Calibri" charset="0"/>
            </a:endParaRPr>
          </a:p>
        </p:txBody>
      </p:sp>
      <p:cxnSp>
        <p:nvCxnSpPr>
          <p:cNvPr id="11" name="AutoShape 9">
            <a:extLst>
              <a:ext uri="{FF2B5EF4-FFF2-40B4-BE49-F238E27FC236}">
                <a16:creationId xmlns:a16="http://schemas.microsoft.com/office/drawing/2014/main" id="{F8C0CB8A-B01A-1551-4D43-18178004EB66}"/>
              </a:ext>
            </a:extLst>
          </p:cNvPr>
          <p:cNvCxnSpPr>
            <a:cxnSpLocks noChangeShapeType="1"/>
          </p:cNvCxnSpPr>
          <p:nvPr/>
        </p:nvCxnSpPr>
        <p:spPr bwMode="auto">
          <a:xfrm>
            <a:off x="1012230" y="1916832"/>
            <a:ext cx="1588" cy="533400"/>
          </a:xfrm>
          <a:prstGeom prst="straightConnector1">
            <a:avLst/>
          </a:prstGeom>
          <a:noFill/>
          <a:ln w="28440">
            <a:solidFill>
              <a:srgbClr val="0070C0"/>
            </a:solidFill>
            <a:round/>
            <a:headEnd/>
            <a:tailEnd type="triangle" w="lg" len="lg"/>
          </a:ln>
          <a:extLst>
            <a:ext uri="{909E8E84-426E-40DD-AFC4-6F175D3DCCD1}">
              <a14:hiddenFill xmlns:a14="http://schemas.microsoft.com/office/drawing/2010/main">
                <a:noFill/>
              </a14:hiddenFill>
            </a:ext>
          </a:extLst>
        </p:spPr>
      </p:cxnSp>
      <p:sp>
        <p:nvSpPr>
          <p:cNvPr id="12" name="Rectangle 11">
            <a:extLst>
              <a:ext uri="{FF2B5EF4-FFF2-40B4-BE49-F238E27FC236}">
                <a16:creationId xmlns:a16="http://schemas.microsoft.com/office/drawing/2014/main" id="{8BA4EAA7-0674-FAB9-C166-ABA8E3E6836C}"/>
              </a:ext>
            </a:extLst>
          </p:cNvPr>
          <p:cNvSpPr>
            <a:spLocks noChangeArrowheads="1"/>
          </p:cNvSpPr>
          <p:nvPr/>
        </p:nvSpPr>
        <p:spPr bwMode="auto">
          <a:xfrm>
            <a:off x="3678114" y="4149080"/>
            <a:ext cx="1879477" cy="864096"/>
          </a:xfrm>
          <a:prstGeom prst="rect">
            <a:avLst/>
          </a:prstGeom>
          <a:gradFill rotWithShape="0">
            <a:gsLst>
              <a:gs pos="0">
                <a:srgbClr val="FFFFFF"/>
              </a:gs>
              <a:gs pos="100000">
                <a:srgbClr val="7E7E7E"/>
              </a:gs>
            </a:gsLst>
            <a:path path="shape">
              <a:fillToRect l="50000" t="29999" r="50000" b="70001"/>
            </a:path>
          </a:gradFill>
          <a:ln w="9525" cap="flat">
            <a:noFill/>
            <a:round/>
            <a:headEnd/>
            <a:tailEnd/>
          </a:ln>
          <a:effectLst>
            <a:outerShdw dist="23040" dir="5400000" algn="ctr" rotWithShape="0">
              <a:srgbClr val="000000">
                <a:alpha val="35036"/>
              </a:srgbClr>
            </a:outerShdw>
          </a:effectLst>
        </p:spPr>
        <p:txBody>
          <a:bodyPr anchor="ctr"/>
          <a:lstStyle/>
          <a:p>
            <a:pPr algn="ctr">
              <a:tabLst>
                <a:tab pos="0" algn="l"/>
                <a:tab pos="449263" algn="l"/>
                <a:tab pos="898525" algn="l"/>
                <a:tab pos="1347788" algn="l"/>
                <a:tab pos="1797050" algn="l"/>
                <a:tab pos="2246313" algn="l"/>
                <a:tab pos="2695575" algn="l"/>
                <a:tab pos="3144838" algn="l"/>
                <a:tab pos="3594100" algn="l"/>
                <a:tab pos="4043363" algn="l"/>
              </a:tabLst>
              <a:defRPr/>
            </a:pPr>
            <a:endParaRPr lang="es-UY">
              <a:solidFill>
                <a:schemeClr val="accent1">
                  <a:lumMod val="50000"/>
                </a:schemeClr>
              </a:solidFill>
              <a:cs typeface="Calibri" charset="0"/>
            </a:endParaRPr>
          </a:p>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accent1">
                    <a:lumMod val="50000"/>
                  </a:schemeClr>
                </a:solidFill>
                <a:cs typeface="Calibri" charset="0"/>
              </a:rPr>
              <a:t>Fondo Nacional de Recursos</a:t>
            </a:r>
          </a:p>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accent1">
                    <a:lumMod val="50000"/>
                  </a:schemeClr>
                </a:solidFill>
                <a:cs typeface="Calibri" charset="0"/>
              </a:rPr>
              <a:t>(FNR)</a:t>
            </a:r>
          </a:p>
          <a:p>
            <a:pPr algn="ctr">
              <a:tabLst>
                <a:tab pos="0" algn="l"/>
                <a:tab pos="449263" algn="l"/>
                <a:tab pos="898525" algn="l"/>
                <a:tab pos="1347788" algn="l"/>
                <a:tab pos="1797050" algn="l"/>
                <a:tab pos="2246313" algn="l"/>
                <a:tab pos="2695575" algn="l"/>
                <a:tab pos="3144838" algn="l"/>
                <a:tab pos="3594100" algn="l"/>
                <a:tab pos="4043363" algn="l"/>
              </a:tabLst>
              <a:defRPr/>
            </a:pPr>
            <a:endParaRPr lang="es-UY">
              <a:solidFill>
                <a:schemeClr val="accent1">
                  <a:lumMod val="50000"/>
                </a:schemeClr>
              </a:solidFill>
              <a:cs typeface="Calibri" charset="0"/>
            </a:endParaRPr>
          </a:p>
        </p:txBody>
      </p:sp>
      <p:cxnSp>
        <p:nvCxnSpPr>
          <p:cNvPr id="13" name="AutoShape 12">
            <a:extLst>
              <a:ext uri="{FF2B5EF4-FFF2-40B4-BE49-F238E27FC236}">
                <a16:creationId xmlns:a16="http://schemas.microsoft.com/office/drawing/2014/main" id="{7BAE40D8-2BEB-CC07-86E9-E29B63661FD4}"/>
              </a:ext>
            </a:extLst>
          </p:cNvPr>
          <p:cNvCxnSpPr>
            <a:cxnSpLocks noChangeShapeType="1"/>
          </p:cNvCxnSpPr>
          <p:nvPr/>
        </p:nvCxnSpPr>
        <p:spPr bwMode="auto">
          <a:xfrm>
            <a:off x="6630442" y="2204790"/>
            <a:ext cx="0" cy="2880394"/>
          </a:xfrm>
          <a:prstGeom prst="straightConnector1">
            <a:avLst/>
          </a:prstGeom>
          <a:noFill/>
          <a:ln w="28440">
            <a:solidFill>
              <a:srgbClr val="00B050"/>
            </a:solidFill>
            <a:round/>
            <a:headEnd/>
            <a:tailEnd type="triangle" w="lg" len="lg"/>
          </a:ln>
          <a:extLst>
            <a:ext uri="{909E8E84-426E-40DD-AFC4-6F175D3DCCD1}">
              <a14:hiddenFill xmlns:a14="http://schemas.microsoft.com/office/drawing/2010/main">
                <a:noFill/>
              </a14:hiddenFill>
            </a:ext>
          </a:extLst>
        </p:spPr>
      </p:cxnSp>
      <p:sp>
        <p:nvSpPr>
          <p:cNvPr id="14" name="Rectangle 14">
            <a:extLst>
              <a:ext uri="{FF2B5EF4-FFF2-40B4-BE49-F238E27FC236}">
                <a16:creationId xmlns:a16="http://schemas.microsoft.com/office/drawing/2014/main" id="{238E9D17-FF3A-B092-1AD4-4746A0568AAE}"/>
              </a:ext>
            </a:extLst>
          </p:cNvPr>
          <p:cNvSpPr>
            <a:spLocks noChangeArrowheads="1"/>
          </p:cNvSpPr>
          <p:nvPr/>
        </p:nvSpPr>
        <p:spPr bwMode="auto">
          <a:xfrm>
            <a:off x="1085826" y="5457279"/>
            <a:ext cx="7632848" cy="708025"/>
          </a:xfrm>
          <a:prstGeom prst="rect">
            <a:avLst/>
          </a:prstGeom>
          <a:gradFill rotWithShape="0">
            <a:gsLst>
              <a:gs pos="0">
                <a:srgbClr val="FFFFFF"/>
              </a:gs>
              <a:gs pos="100000">
                <a:srgbClr val="7E7E7E"/>
              </a:gs>
            </a:gsLst>
            <a:path path="shape">
              <a:fillToRect l="50000" t="29999" r="50000" b="70001"/>
            </a:path>
          </a:gradFill>
          <a:ln w="9525" cap="flat">
            <a:noFill/>
            <a:round/>
            <a:headEnd/>
            <a:tailEnd/>
          </a:ln>
          <a:effectLst>
            <a:outerShdw dist="23040" dir="5400000" algn="ctr" rotWithShape="0">
              <a:srgbClr val="000000">
                <a:alpha val="35036"/>
              </a:srgbClr>
            </a:outerShdw>
          </a:effectLst>
        </p:spPr>
        <p:txBody>
          <a:bodyPr anchor="ctr"/>
          <a:lstStyle/>
          <a:p>
            <a:pPr algn="ctr">
              <a:tabLst>
                <a:tab pos="0" algn="l"/>
                <a:tab pos="449263" algn="l"/>
                <a:tab pos="898525" algn="l"/>
                <a:tab pos="1347788" algn="l"/>
                <a:tab pos="1797050" algn="l"/>
                <a:tab pos="2246313" algn="l"/>
                <a:tab pos="2695575" algn="l"/>
                <a:tab pos="3144838" algn="l"/>
                <a:tab pos="3594100" algn="l"/>
                <a:tab pos="4043363" algn="l"/>
              </a:tabLst>
              <a:defRPr/>
            </a:pPr>
            <a:r>
              <a:rPr lang="es-UY">
                <a:solidFill>
                  <a:schemeClr val="accent1">
                    <a:lumMod val="50000"/>
                  </a:schemeClr>
                </a:solidFill>
                <a:cs typeface="Calibri" charset="0"/>
              </a:rPr>
              <a:t>Prestadores  integrales de salud públicos y privados</a:t>
            </a:r>
          </a:p>
        </p:txBody>
      </p:sp>
      <p:cxnSp>
        <p:nvCxnSpPr>
          <p:cNvPr id="15" name="AutoShape 16">
            <a:extLst>
              <a:ext uri="{FF2B5EF4-FFF2-40B4-BE49-F238E27FC236}">
                <a16:creationId xmlns:a16="http://schemas.microsoft.com/office/drawing/2014/main" id="{635EB770-669C-095D-8667-9C5B0920BACA}"/>
              </a:ext>
            </a:extLst>
          </p:cNvPr>
          <p:cNvCxnSpPr>
            <a:cxnSpLocks noChangeShapeType="1"/>
          </p:cNvCxnSpPr>
          <p:nvPr/>
        </p:nvCxnSpPr>
        <p:spPr bwMode="auto">
          <a:xfrm flipH="1">
            <a:off x="5118274" y="2132856"/>
            <a:ext cx="1065014" cy="1872208"/>
          </a:xfrm>
          <a:prstGeom prst="straightConnector1">
            <a:avLst/>
          </a:prstGeom>
          <a:noFill/>
          <a:ln w="28440">
            <a:solidFill>
              <a:srgbClr val="00B050"/>
            </a:solidFill>
            <a:round/>
            <a:headEnd/>
            <a:tailEnd type="triangle" w="lg" len="lg"/>
          </a:ln>
          <a:extLst>
            <a:ext uri="{909E8E84-426E-40DD-AFC4-6F175D3DCCD1}">
              <a14:hiddenFill xmlns:a14="http://schemas.microsoft.com/office/drawing/2010/main">
                <a:noFill/>
              </a14:hiddenFill>
            </a:ext>
          </a:extLst>
        </p:spPr>
      </p:cxnSp>
      <p:cxnSp>
        <p:nvCxnSpPr>
          <p:cNvPr id="16" name="AutoShape 16">
            <a:extLst>
              <a:ext uri="{FF2B5EF4-FFF2-40B4-BE49-F238E27FC236}">
                <a16:creationId xmlns:a16="http://schemas.microsoft.com/office/drawing/2014/main" id="{C72D886A-FC9E-E16C-0516-A7C0569E1013}"/>
              </a:ext>
            </a:extLst>
          </p:cNvPr>
          <p:cNvCxnSpPr>
            <a:cxnSpLocks noChangeShapeType="1"/>
          </p:cNvCxnSpPr>
          <p:nvPr/>
        </p:nvCxnSpPr>
        <p:spPr bwMode="auto">
          <a:xfrm flipH="1">
            <a:off x="4629324" y="1916832"/>
            <a:ext cx="488950" cy="549275"/>
          </a:xfrm>
          <a:prstGeom prst="straightConnector1">
            <a:avLst/>
          </a:prstGeom>
          <a:noFill/>
          <a:ln w="28440">
            <a:solidFill>
              <a:srgbClr val="00B050"/>
            </a:solidFill>
            <a:round/>
            <a:headEnd/>
            <a:tailEnd type="triangle" w="lg" len="lg"/>
          </a:ln>
          <a:extLst>
            <a:ext uri="{909E8E84-426E-40DD-AFC4-6F175D3DCCD1}">
              <a14:hiddenFill xmlns:a14="http://schemas.microsoft.com/office/drawing/2010/main">
                <a:noFill/>
              </a14:hiddenFill>
            </a:ext>
          </a:extLst>
        </p:spPr>
      </p:cxnSp>
      <p:cxnSp>
        <p:nvCxnSpPr>
          <p:cNvPr id="17" name="AutoShape 9">
            <a:extLst>
              <a:ext uri="{FF2B5EF4-FFF2-40B4-BE49-F238E27FC236}">
                <a16:creationId xmlns:a16="http://schemas.microsoft.com/office/drawing/2014/main" id="{717A7384-D1DC-E16D-E8CA-6D9BCDC86DEE}"/>
              </a:ext>
            </a:extLst>
          </p:cNvPr>
          <p:cNvCxnSpPr>
            <a:cxnSpLocks noChangeShapeType="1"/>
          </p:cNvCxnSpPr>
          <p:nvPr/>
        </p:nvCxnSpPr>
        <p:spPr bwMode="auto">
          <a:xfrm>
            <a:off x="3748534" y="1916832"/>
            <a:ext cx="1588" cy="533400"/>
          </a:xfrm>
          <a:prstGeom prst="straightConnector1">
            <a:avLst/>
          </a:prstGeom>
          <a:noFill/>
          <a:ln w="28440">
            <a:solidFill>
              <a:srgbClr val="0070C0"/>
            </a:solidFill>
            <a:round/>
            <a:headEnd/>
            <a:tailEnd type="triangle" w="lg" len="lg"/>
          </a:ln>
          <a:extLst>
            <a:ext uri="{909E8E84-426E-40DD-AFC4-6F175D3DCCD1}">
              <a14:hiddenFill xmlns:a14="http://schemas.microsoft.com/office/drawing/2010/main">
                <a:noFill/>
              </a14:hiddenFill>
            </a:ext>
          </a:extLst>
        </p:spPr>
      </p:cxnSp>
      <p:cxnSp>
        <p:nvCxnSpPr>
          <p:cNvPr id="18" name="AutoShape 12">
            <a:extLst>
              <a:ext uri="{FF2B5EF4-FFF2-40B4-BE49-F238E27FC236}">
                <a16:creationId xmlns:a16="http://schemas.microsoft.com/office/drawing/2014/main" id="{87C5ADB2-3C06-BBBB-FB4C-66A19E23A9BC}"/>
              </a:ext>
            </a:extLst>
          </p:cNvPr>
          <p:cNvCxnSpPr>
            <a:cxnSpLocks noChangeShapeType="1"/>
          </p:cNvCxnSpPr>
          <p:nvPr/>
        </p:nvCxnSpPr>
        <p:spPr bwMode="auto">
          <a:xfrm>
            <a:off x="2597994" y="3924672"/>
            <a:ext cx="0" cy="1304528"/>
          </a:xfrm>
          <a:prstGeom prst="straightConnector1">
            <a:avLst/>
          </a:prstGeom>
          <a:noFill/>
          <a:ln w="28440">
            <a:solidFill>
              <a:srgbClr val="0070C0"/>
            </a:solidFill>
            <a:round/>
            <a:headEnd/>
            <a:tailEnd type="triangle" w="lg" len="lg"/>
          </a:ln>
          <a:extLst>
            <a:ext uri="{909E8E84-426E-40DD-AFC4-6F175D3DCCD1}">
              <a14:hiddenFill xmlns:a14="http://schemas.microsoft.com/office/drawing/2010/main">
                <a:noFill/>
              </a14:hiddenFill>
            </a:ext>
          </a:extLst>
        </p:spPr>
      </p:cxnSp>
      <p:cxnSp>
        <p:nvCxnSpPr>
          <p:cNvPr id="19" name="AutoShape 9">
            <a:extLst>
              <a:ext uri="{FF2B5EF4-FFF2-40B4-BE49-F238E27FC236}">
                <a16:creationId xmlns:a16="http://schemas.microsoft.com/office/drawing/2014/main" id="{E56C4EC6-FA23-67AA-4478-40C49307794D}"/>
              </a:ext>
            </a:extLst>
          </p:cNvPr>
          <p:cNvCxnSpPr>
            <a:cxnSpLocks noChangeShapeType="1"/>
          </p:cNvCxnSpPr>
          <p:nvPr/>
        </p:nvCxnSpPr>
        <p:spPr bwMode="auto">
          <a:xfrm>
            <a:off x="4614218" y="3861048"/>
            <a:ext cx="0" cy="288032"/>
          </a:xfrm>
          <a:prstGeom prst="straightConnector1">
            <a:avLst/>
          </a:prstGeom>
          <a:noFill/>
          <a:ln w="28440">
            <a:solidFill>
              <a:srgbClr val="0070C0"/>
            </a:solidFill>
            <a:round/>
            <a:headEnd/>
            <a:tailEnd type="triangle" w="lg" len="lg"/>
          </a:ln>
          <a:extLst>
            <a:ext uri="{909E8E84-426E-40DD-AFC4-6F175D3DCCD1}">
              <a14:hiddenFill xmlns:a14="http://schemas.microsoft.com/office/drawing/2010/main">
                <a:noFill/>
              </a14:hiddenFill>
            </a:ext>
          </a:extLst>
        </p:spPr>
      </p:cxnSp>
      <p:cxnSp>
        <p:nvCxnSpPr>
          <p:cNvPr id="20" name="AutoShape 12">
            <a:extLst>
              <a:ext uri="{FF2B5EF4-FFF2-40B4-BE49-F238E27FC236}">
                <a16:creationId xmlns:a16="http://schemas.microsoft.com/office/drawing/2014/main" id="{1611780C-4E3B-3209-D835-EAB58D2E91C4}"/>
              </a:ext>
            </a:extLst>
          </p:cNvPr>
          <p:cNvCxnSpPr>
            <a:cxnSpLocks noChangeShapeType="1"/>
          </p:cNvCxnSpPr>
          <p:nvPr/>
        </p:nvCxnSpPr>
        <p:spPr bwMode="auto">
          <a:xfrm>
            <a:off x="7998594" y="2060848"/>
            <a:ext cx="0" cy="3024336"/>
          </a:xfrm>
          <a:prstGeom prst="straightConnector1">
            <a:avLst/>
          </a:prstGeom>
          <a:noFill/>
          <a:ln w="28440">
            <a:solidFill>
              <a:schemeClr val="accent6">
                <a:lumMod val="50000"/>
              </a:schemeClr>
            </a:solidFill>
            <a:round/>
            <a:headEnd/>
            <a:tailEnd type="triangle" w="lg" len="lg"/>
          </a:ln>
          <a:extLst>
            <a:ext uri="{909E8E84-426E-40DD-AFC4-6F175D3DCCD1}">
              <a14:hiddenFill xmlns:a14="http://schemas.microsoft.com/office/drawing/2010/main">
                <a:noFill/>
              </a14:hiddenFill>
            </a:ext>
          </a:extLst>
        </p:spPr>
      </p:cxnSp>
      <p:cxnSp>
        <p:nvCxnSpPr>
          <p:cNvPr id="21" name="AutoShape 16">
            <a:extLst>
              <a:ext uri="{FF2B5EF4-FFF2-40B4-BE49-F238E27FC236}">
                <a16:creationId xmlns:a16="http://schemas.microsoft.com/office/drawing/2014/main" id="{14B6BEB3-2209-9B5F-0781-507433998D11}"/>
              </a:ext>
            </a:extLst>
          </p:cNvPr>
          <p:cNvCxnSpPr>
            <a:cxnSpLocks noChangeShapeType="1"/>
          </p:cNvCxnSpPr>
          <p:nvPr/>
        </p:nvCxnSpPr>
        <p:spPr bwMode="auto">
          <a:xfrm flipH="1">
            <a:off x="5622330" y="2060848"/>
            <a:ext cx="2016224" cy="2016224"/>
          </a:xfrm>
          <a:prstGeom prst="straightConnector1">
            <a:avLst/>
          </a:prstGeom>
          <a:noFill/>
          <a:ln w="28440">
            <a:solidFill>
              <a:schemeClr val="accent6">
                <a:lumMod val="50000"/>
              </a:schemeClr>
            </a:solidFill>
            <a:round/>
            <a:headEnd/>
            <a:tailEnd type="triangle" w="lg" len="lg"/>
          </a:ln>
          <a:extLst>
            <a:ext uri="{909E8E84-426E-40DD-AFC4-6F175D3DCCD1}">
              <a14:hiddenFill xmlns:a14="http://schemas.microsoft.com/office/drawing/2010/main">
                <a:noFill/>
              </a14:hiddenFill>
            </a:ext>
          </a:extLst>
        </p:spPr>
      </p:cxnSp>
      <p:cxnSp>
        <p:nvCxnSpPr>
          <p:cNvPr id="22" name="AutoShape 9">
            <a:extLst>
              <a:ext uri="{FF2B5EF4-FFF2-40B4-BE49-F238E27FC236}">
                <a16:creationId xmlns:a16="http://schemas.microsoft.com/office/drawing/2014/main" id="{09C2E2A7-3627-980A-9F74-736AD9135046}"/>
              </a:ext>
            </a:extLst>
          </p:cNvPr>
          <p:cNvCxnSpPr>
            <a:cxnSpLocks noChangeShapeType="1"/>
          </p:cNvCxnSpPr>
          <p:nvPr/>
        </p:nvCxnSpPr>
        <p:spPr bwMode="auto">
          <a:xfrm>
            <a:off x="4614218" y="5085184"/>
            <a:ext cx="0" cy="288032"/>
          </a:xfrm>
          <a:prstGeom prst="straightConnector1">
            <a:avLst/>
          </a:prstGeom>
          <a:noFill/>
          <a:ln w="28440">
            <a:solidFill>
              <a:srgbClr val="0070C0"/>
            </a:solidFill>
            <a:round/>
            <a:headEnd/>
            <a:tailEnd type="triangle" w="lg" len="lg"/>
          </a:ln>
          <a:extLst>
            <a:ext uri="{909E8E84-426E-40DD-AFC4-6F175D3DCCD1}">
              <a14:hiddenFill xmlns:a14="http://schemas.microsoft.com/office/drawing/2010/main">
                <a:noFill/>
              </a14:hiddenFill>
            </a:ext>
          </a:extLst>
        </p:spPr>
      </p:cxnSp>
      <p:sp>
        <p:nvSpPr>
          <p:cNvPr id="23" name="CuadroTexto 34">
            <a:extLst>
              <a:ext uri="{FF2B5EF4-FFF2-40B4-BE49-F238E27FC236}">
                <a16:creationId xmlns:a16="http://schemas.microsoft.com/office/drawing/2014/main" id="{AEF33A69-68C1-158D-9F47-8193BFBC41AE}"/>
              </a:ext>
            </a:extLst>
          </p:cNvPr>
          <p:cNvSpPr txBox="1">
            <a:spLocks noChangeArrowheads="1"/>
          </p:cNvSpPr>
          <p:nvPr/>
        </p:nvSpPr>
        <p:spPr bwMode="auto">
          <a:xfrm>
            <a:off x="719624" y="115888"/>
            <a:ext cx="8064896" cy="861774"/>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3000" dirty="0">
                <a:latin typeface="+mj-lt"/>
                <a:cs typeface="Arial" panose="020B0604020202020204" pitchFamily="34" charset="0"/>
              </a:rPr>
              <a:t>Financiamiento a los prestadores del SNIS</a:t>
            </a:r>
          </a:p>
          <a:p>
            <a:pPr algn="ctr" eaLnBrk="1" hangingPunct="1"/>
            <a:r>
              <a:rPr lang="es-UY" altLang="es-UY" dirty="0">
                <a:latin typeface="+mj-lt"/>
                <a:cs typeface="Arial" panose="020B0604020202020204" pitchFamily="34" charset="0"/>
              </a:rPr>
              <a:t>(esquema simplificado)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endParaRPr lang="es-UY"/>
          </a:p>
        </p:txBody>
      </p:sp>
      <p:sp>
        <p:nvSpPr>
          <p:cNvPr id="3" name="2 Marcador de número de diapositiva"/>
          <p:cNvSpPr>
            <a:spLocks noGrp="1"/>
          </p:cNvSpPr>
          <p:nvPr>
            <p:ph type="sldNum" sz="quarter" idx="12"/>
          </p:nvPr>
        </p:nvSpPr>
        <p:spPr/>
        <p:txBody>
          <a:bodyPr/>
          <a:lstStyle/>
          <a:p>
            <a:fld id="{73FF5897-1FFF-45D8-988B-5E674B8225EA}" type="slidenum">
              <a:rPr lang="es-UY" smtClean="0"/>
              <a:pPr/>
              <a:t>5</a:t>
            </a:fld>
            <a:endParaRPr lang="es-UY"/>
          </a:p>
        </p:txBody>
      </p:sp>
      <p:sp>
        <p:nvSpPr>
          <p:cNvPr id="7" name="Shape 164">
            <a:extLst>
              <a:ext uri="{FF2B5EF4-FFF2-40B4-BE49-F238E27FC236}">
                <a16:creationId xmlns:a16="http://schemas.microsoft.com/office/drawing/2014/main" id="{B4DF8AE8-87C4-8838-5C97-5002530C1B21}"/>
              </a:ext>
            </a:extLst>
          </p:cNvPr>
          <p:cNvSpPr/>
          <p:nvPr/>
        </p:nvSpPr>
        <p:spPr>
          <a:xfrm>
            <a:off x="3995936" y="1988840"/>
            <a:ext cx="4824536" cy="4115522"/>
          </a:xfrm>
          <a:prstGeom prst="ellipse">
            <a:avLst/>
          </a:prstGeom>
          <a:solidFill>
            <a:srgbClr val="FFFFFF"/>
          </a:solidFill>
          <a:ln w="25400" cap="flat" cmpd="sng">
            <a:solidFill>
              <a:srgbClr val="C0504D"/>
            </a:solidFill>
            <a:prstDash val="solid"/>
            <a:round/>
            <a:headEnd type="none" w="med" len="med"/>
            <a:tailEnd type="none" w="med" len="med"/>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F497D">
                  <a:lumMod val="75000"/>
                </a:srgbClr>
              </a:solidFill>
              <a:effectLst/>
              <a:uLnTx/>
              <a:uFillTx/>
              <a:ea typeface="Arial"/>
              <a:cs typeface="Arial"/>
              <a:sym typeface="Arial"/>
            </a:endParaRPr>
          </a:p>
        </p:txBody>
      </p:sp>
      <p:sp>
        <p:nvSpPr>
          <p:cNvPr id="8" name="Shape 165">
            <a:extLst>
              <a:ext uri="{FF2B5EF4-FFF2-40B4-BE49-F238E27FC236}">
                <a16:creationId xmlns:a16="http://schemas.microsoft.com/office/drawing/2014/main" id="{3AB8BE55-CBB4-DE06-B6AC-B5BC87E9AC1E}"/>
              </a:ext>
            </a:extLst>
          </p:cNvPr>
          <p:cNvSpPr/>
          <p:nvPr/>
        </p:nvSpPr>
        <p:spPr>
          <a:xfrm>
            <a:off x="1331640" y="1761261"/>
            <a:ext cx="2334113" cy="1163683"/>
          </a:xfrm>
          <a:prstGeom prst="rect">
            <a:avLst/>
          </a:prstGeom>
          <a:solidFill>
            <a:schemeClr val="bg1">
              <a:lumMod val="95000"/>
            </a:schemeClr>
          </a:solidFill>
          <a:ln>
            <a:solidFill>
              <a:srgbClr val="FF0000"/>
            </a:solidFill>
          </a:ln>
          <a:effectLst>
            <a:outerShdw blurRad="39999" dist="23000" dir="5400000" rotWithShape="0">
              <a:srgbClr val="000000">
                <a:alpha val="34901"/>
              </a:srgbClr>
            </a:outerShdw>
          </a:effectLst>
        </p:spPr>
        <p:txBody>
          <a:bodyPr lIns="91425" tIns="45700" rIns="91425" bIns="45700" anchor="ctr" anchorCtr="0">
            <a:noAutofit/>
          </a:bodyPr>
          <a:lstStyle/>
          <a:p>
            <a:pPr algn="ctr">
              <a:buClr>
                <a:srgbClr val="EEECE1"/>
              </a:buClr>
              <a:buSzPct val="25000"/>
              <a:buFont typeface="Calibri"/>
              <a:buNone/>
            </a:pPr>
            <a:r>
              <a:rPr lang="es-UY" kern="0" dirty="0">
                <a:solidFill>
                  <a:schemeClr val="tx2">
                    <a:lumMod val="75000"/>
                  </a:schemeClr>
                </a:solidFill>
                <a:ea typeface="Calibri"/>
                <a:cs typeface="Calibri"/>
                <a:sym typeface="Calibri"/>
              </a:rPr>
              <a:t>Tecnologías sanitarias registradas y disponibles en el país</a:t>
            </a:r>
          </a:p>
        </p:txBody>
      </p:sp>
      <p:sp>
        <p:nvSpPr>
          <p:cNvPr id="9" name="Shape 166">
            <a:extLst>
              <a:ext uri="{FF2B5EF4-FFF2-40B4-BE49-F238E27FC236}">
                <a16:creationId xmlns:a16="http://schemas.microsoft.com/office/drawing/2014/main" id="{23D6D969-11A8-A486-35B8-CB73B9FA06B2}"/>
              </a:ext>
            </a:extLst>
          </p:cNvPr>
          <p:cNvSpPr/>
          <p:nvPr/>
        </p:nvSpPr>
        <p:spPr>
          <a:xfrm>
            <a:off x="4355976" y="2531418"/>
            <a:ext cx="4229328" cy="3553052"/>
          </a:xfrm>
          <a:prstGeom prst="ellipse">
            <a:avLst/>
          </a:prstGeom>
          <a:solidFill>
            <a:srgbClr val="FFFFFF"/>
          </a:solidFill>
          <a:ln w="25400" cap="flat" cmpd="sng">
            <a:solidFill>
              <a:srgbClr val="8064A2"/>
            </a:solidFill>
            <a:prstDash val="solid"/>
            <a:round/>
            <a:headEnd type="none" w="med" len="med"/>
            <a:tailEnd type="none" w="med" len="med"/>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F497D">
                  <a:lumMod val="75000"/>
                </a:srgbClr>
              </a:solidFill>
              <a:effectLst/>
              <a:uLnTx/>
              <a:uFillTx/>
              <a:ea typeface="Arial"/>
              <a:cs typeface="Arial"/>
              <a:sym typeface="Arial"/>
            </a:endParaRPr>
          </a:p>
        </p:txBody>
      </p:sp>
      <p:sp>
        <p:nvSpPr>
          <p:cNvPr id="10" name="Shape 167">
            <a:extLst>
              <a:ext uri="{FF2B5EF4-FFF2-40B4-BE49-F238E27FC236}">
                <a16:creationId xmlns:a16="http://schemas.microsoft.com/office/drawing/2014/main" id="{B47A9EE2-D53D-B928-60F4-B9F570F5B2D9}"/>
              </a:ext>
            </a:extLst>
          </p:cNvPr>
          <p:cNvSpPr/>
          <p:nvPr/>
        </p:nvSpPr>
        <p:spPr>
          <a:xfrm>
            <a:off x="5004048" y="3251604"/>
            <a:ext cx="2913173" cy="1185508"/>
          </a:xfrm>
          <a:prstGeom prst="rect">
            <a:avLst/>
          </a:prstGeom>
          <a:noFill/>
          <a:ln>
            <a:noFill/>
          </a:ln>
        </p:spPr>
        <p:txBody>
          <a:bodyPr lIns="91425" tIns="45700" rIns="91425" bIns="45700" anchor="t" anchorCtr="0">
            <a:noAutofit/>
          </a:bodyPr>
          <a:lstStyle/>
          <a:p>
            <a:pPr algn="ctr">
              <a:buClr>
                <a:srgbClr val="0F243E"/>
              </a:buClr>
              <a:buSzPct val="25000"/>
              <a:buFont typeface="Calibri"/>
              <a:buNone/>
            </a:pPr>
            <a:r>
              <a:rPr lang="es-UY" kern="0" dirty="0">
                <a:solidFill>
                  <a:schemeClr val="tx2">
                    <a:lumMod val="75000"/>
                  </a:schemeClr>
                </a:solidFill>
                <a:ea typeface="Calibri"/>
                <a:cs typeface="Calibri"/>
                <a:sym typeface="Calibri"/>
              </a:rPr>
              <a:t>Servicios, procedimientos y medicamentos financiados y brindados por los Prestadores Integrales</a:t>
            </a:r>
          </a:p>
        </p:txBody>
      </p:sp>
      <p:sp>
        <p:nvSpPr>
          <p:cNvPr id="11" name="Shape 168">
            <a:extLst>
              <a:ext uri="{FF2B5EF4-FFF2-40B4-BE49-F238E27FC236}">
                <a16:creationId xmlns:a16="http://schemas.microsoft.com/office/drawing/2014/main" id="{6577FBF8-90B2-CFB1-9B93-F1C5848B9A60}"/>
              </a:ext>
            </a:extLst>
          </p:cNvPr>
          <p:cNvSpPr/>
          <p:nvPr/>
        </p:nvSpPr>
        <p:spPr>
          <a:xfrm>
            <a:off x="5580112" y="4990612"/>
            <a:ext cx="2235761" cy="1093858"/>
          </a:xfrm>
          <a:prstGeom prst="ellipse">
            <a:avLst/>
          </a:prstGeom>
          <a:solidFill>
            <a:srgbClr val="FFFFFF"/>
          </a:solidFill>
          <a:ln w="25400" cap="flat" cmpd="sng">
            <a:solidFill>
              <a:srgbClr val="FFC000"/>
            </a:solidFill>
            <a:prstDash val="solid"/>
            <a:round/>
            <a:headEnd type="none" w="med" len="med"/>
            <a:tailEnd type="none" w="med" len="med"/>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F497D">
                  <a:lumMod val="75000"/>
                </a:srgbClr>
              </a:solidFill>
              <a:effectLst/>
              <a:uLnTx/>
              <a:uFillTx/>
              <a:ea typeface="Arial"/>
              <a:cs typeface="Arial"/>
              <a:sym typeface="Arial"/>
            </a:endParaRPr>
          </a:p>
        </p:txBody>
      </p:sp>
      <p:sp>
        <p:nvSpPr>
          <p:cNvPr id="12" name="Shape 170">
            <a:extLst>
              <a:ext uri="{FF2B5EF4-FFF2-40B4-BE49-F238E27FC236}">
                <a16:creationId xmlns:a16="http://schemas.microsoft.com/office/drawing/2014/main" id="{C161DE00-0E48-FC2F-6810-399C81F0385E}"/>
              </a:ext>
            </a:extLst>
          </p:cNvPr>
          <p:cNvSpPr/>
          <p:nvPr/>
        </p:nvSpPr>
        <p:spPr>
          <a:xfrm>
            <a:off x="3707904" y="2248325"/>
            <a:ext cx="1080120" cy="379893"/>
          </a:xfrm>
          <a:prstGeom prst="rightArrow">
            <a:avLst>
              <a:gd name="adj1" fmla="val 50000"/>
              <a:gd name="adj2" fmla="val 50000"/>
            </a:avLst>
          </a:prstGeom>
          <a:solidFill>
            <a:srgbClr val="4F81BD"/>
          </a:solidFill>
          <a:ln w="25400" cap="flat" cmpd="sng">
            <a:solidFill>
              <a:srgbClr val="395E89"/>
            </a:solidFill>
            <a:prstDash val="solid"/>
            <a:round/>
            <a:headEnd type="none" w="med" len="med"/>
            <a:tailEnd type="none" w="med" len="med"/>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F497D">
                  <a:lumMod val="75000"/>
                </a:srgbClr>
              </a:solidFill>
              <a:effectLst/>
              <a:uLnTx/>
              <a:uFillTx/>
              <a:ea typeface="Arial"/>
              <a:cs typeface="Arial"/>
              <a:sym typeface="Arial"/>
            </a:endParaRPr>
          </a:p>
        </p:txBody>
      </p:sp>
      <p:sp>
        <p:nvSpPr>
          <p:cNvPr id="13" name="Shape 172">
            <a:extLst>
              <a:ext uri="{FF2B5EF4-FFF2-40B4-BE49-F238E27FC236}">
                <a16:creationId xmlns:a16="http://schemas.microsoft.com/office/drawing/2014/main" id="{87C10E92-68A8-5002-0673-4319AACCB47F}"/>
              </a:ext>
            </a:extLst>
          </p:cNvPr>
          <p:cNvSpPr/>
          <p:nvPr/>
        </p:nvSpPr>
        <p:spPr>
          <a:xfrm>
            <a:off x="3059832" y="4057219"/>
            <a:ext cx="1276133" cy="379893"/>
          </a:xfrm>
          <a:prstGeom prst="rightArrow">
            <a:avLst>
              <a:gd name="adj1" fmla="val 50000"/>
              <a:gd name="adj2" fmla="val 50000"/>
            </a:avLst>
          </a:prstGeom>
          <a:solidFill>
            <a:srgbClr val="4F81BD"/>
          </a:solidFill>
          <a:ln w="25400" cap="flat" cmpd="sng">
            <a:solidFill>
              <a:srgbClr val="395E89"/>
            </a:solidFill>
            <a:prstDash val="solid"/>
            <a:round/>
            <a:headEnd type="none" w="med" len="med"/>
            <a:tailEnd type="none" w="med" len="med"/>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F497D">
                  <a:lumMod val="75000"/>
                </a:srgbClr>
              </a:solidFill>
              <a:effectLst/>
              <a:uLnTx/>
              <a:uFillTx/>
              <a:ea typeface="Arial"/>
              <a:cs typeface="Arial"/>
              <a:sym typeface="Arial"/>
            </a:endParaRPr>
          </a:p>
        </p:txBody>
      </p:sp>
      <p:sp>
        <p:nvSpPr>
          <p:cNvPr id="14" name="Shape 165">
            <a:extLst>
              <a:ext uri="{FF2B5EF4-FFF2-40B4-BE49-F238E27FC236}">
                <a16:creationId xmlns:a16="http://schemas.microsoft.com/office/drawing/2014/main" id="{267AB13F-2017-0EBD-4D1C-AC891A96FAB7}"/>
              </a:ext>
            </a:extLst>
          </p:cNvPr>
          <p:cNvSpPr/>
          <p:nvPr/>
        </p:nvSpPr>
        <p:spPr>
          <a:xfrm>
            <a:off x="742404" y="3407221"/>
            <a:ext cx="2334113" cy="1678015"/>
          </a:xfrm>
          <a:prstGeom prst="rect">
            <a:avLst/>
          </a:prstGeom>
          <a:solidFill>
            <a:schemeClr val="bg1">
              <a:lumMod val="95000"/>
            </a:schemeClr>
          </a:solidFill>
          <a:ln>
            <a:solidFill>
              <a:schemeClr val="accent1"/>
            </a:solidFill>
          </a:ln>
          <a:effectLst>
            <a:outerShdw blurRad="39999" dist="23000" dir="5400000" rotWithShape="0">
              <a:srgbClr val="000000">
                <a:alpha val="34901"/>
              </a:srgbClr>
            </a:outerShdw>
          </a:effectLst>
        </p:spPr>
        <p:txBody>
          <a:bodyPr lIns="91425" tIns="45700" rIns="91425" bIns="45700" anchor="t" anchorCtr="0">
            <a:noAutofit/>
          </a:bodyPr>
          <a:lstStyle/>
          <a:p>
            <a:pPr>
              <a:buClr>
                <a:srgbClr val="EEECE1"/>
              </a:buClr>
              <a:buSzPct val="25000"/>
              <a:buFont typeface="Calibri"/>
              <a:buNone/>
            </a:pPr>
            <a:r>
              <a:rPr lang="es-UY" kern="0" dirty="0">
                <a:solidFill>
                  <a:schemeClr val="tx2">
                    <a:lumMod val="75000"/>
                  </a:schemeClr>
                </a:solidFill>
                <a:ea typeface="Calibri"/>
                <a:cs typeface="Calibri"/>
                <a:sym typeface="Calibri"/>
              </a:rPr>
              <a:t>Plan Integral de Atención a la Salud (PIAS): Listado explícito de procedimientos y medicamentos</a:t>
            </a:r>
          </a:p>
        </p:txBody>
      </p:sp>
      <p:sp>
        <p:nvSpPr>
          <p:cNvPr id="15" name="Shape 167">
            <a:extLst>
              <a:ext uri="{FF2B5EF4-FFF2-40B4-BE49-F238E27FC236}">
                <a16:creationId xmlns:a16="http://schemas.microsoft.com/office/drawing/2014/main" id="{DFA0DD2F-222D-4C72-2086-43676327BE14}"/>
              </a:ext>
            </a:extLst>
          </p:cNvPr>
          <p:cNvSpPr/>
          <p:nvPr/>
        </p:nvSpPr>
        <p:spPr>
          <a:xfrm>
            <a:off x="5327104" y="5083386"/>
            <a:ext cx="2736666" cy="1100229"/>
          </a:xfrm>
          <a:prstGeom prst="rect">
            <a:avLst/>
          </a:prstGeom>
          <a:noFill/>
          <a:ln>
            <a:noFill/>
          </a:ln>
        </p:spPr>
        <p:txBody>
          <a:bodyPr lIns="91425" tIns="45700" rIns="91425" bIns="45700" anchor="t" anchorCtr="0">
            <a:noAutofit/>
          </a:bodyPr>
          <a:lstStyle/>
          <a:p>
            <a:pPr algn="ctr">
              <a:buClr>
                <a:srgbClr val="0F243E"/>
              </a:buClr>
              <a:buSzPct val="25000"/>
              <a:buFont typeface="Calibri"/>
              <a:buNone/>
            </a:pPr>
            <a:r>
              <a:rPr lang="es-UY" sz="1600" kern="0" dirty="0">
                <a:solidFill>
                  <a:schemeClr val="tx2">
                    <a:lumMod val="75000"/>
                  </a:schemeClr>
                </a:solidFill>
                <a:ea typeface="Calibri"/>
                <a:cs typeface="Calibri"/>
                <a:sym typeface="Calibri"/>
              </a:rPr>
              <a:t>Procedimientos y medicamentos</a:t>
            </a:r>
          </a:p>
          <a:p>
            <a:pPr algn="ctr">
              <a:buClr>
                <a:srgbClr val="0F243E"/>
              </a:buClr>
              <a:buSzPct val="25000"/>
              <a:buFont typeface="Calibri"/>
              <a:buNone/>
            </a:pPr>
            <a:r>
              <a:rPr lang="es-UY" sz="1600" kern="0" dirty="0">
                <a:solidFill>
                  <a:schemeClr val="tx2">
                    <a:lumMod val="75000"/>
                  </a:schemeClr>
                </a:solidFill>
                <a:ea typeface="Calibri"/>
                <a:cs typeface="Calibri"/>
                <a:sym typeface="Calibri"/>
              </a:rPr>
              <a:t> financiados por el FNR</a:t>
            </a:r>
          </a:p>
        </p:txBody>
      </p:sp>
      <p:sp>
        <p:nvSpPr>
          <p:cNvPr id="16" name="Shape 163">
            <a:extLst>
              <a:ext uri="{FF2B5EF4-FFF2-40B4-BE49-F238E27FC236}">
                <a16:creationId xmlns:a16="http://schemas.microsoft.com/office/drawing/2014/main" id="{EFAD9A8E-FEAB-B0F6-8069-4A507D41C17E}"/>
              </a:ext>
            </a:extLst>
          </p:cNvPr>
          <p:cNvSpPr txBox="1"/>
          <p:nvPr/>
        </p:nvSpPr>
        <p:spPr>
          <a:xfrm>
            <a:off x="755576" y="188564"/>
            <a:ext cx="8229600" cy="1008188"/>
          </a:xfrm>
          <a:prstGeom prst="rect">
            <a:avLst/>
          </a:prstGeom>
          <a:solidFill>
            <a:schemeClr val="bg1"/>
          </a:solidFill>
          <a:ln>
            <a:noFill/>
          </a:ln>
        </p:spPr>
        <p:txBody>
          <a:bodyPr lIns="91425" tIns="45700" rIns="91425" bIns="45700" anchor="t" anchorCtr="0">
            <a:noAutofit/>
          </a:bodyPr>
          <a:lstStyle/>
          <a:p>
            <a:pPr algn="ctr">
              <a:buClr>
                <a:srgbClr val="0F243E"/>
              </a:buClr>
              <a:buSzPct val="25000"/>
              <a:buFont typeface="Calibri"/>
              <a:buNone/>
            </a:pPr>
            <a:r>
              <a:rPr lang="es-UY" sz="2800" kern="0" dirty="0">
                <a:solidFill>
                  <a:schemeClr val="tx2">
                    <a:lumMod val="75000"/>
                  </a:schemeClr>
                </a:solidFill>
                <a:ea typeface="Calibri"/>
                <a:cs typeface="Calibri"/>
                <a:sym typeface="Calibri"/>
              </a:rPr>
              <a:t>Cobertura Universal de Salud en el SNIS</a:t>
            </a:r>
          </a:p>
          <a:p>
            <a:pPr algn="ctr">
              <a:buClr>
                <a:srgbClr val="0F243E"/>
              </a:buClr>
              <a:buSzPct val="25000"/>
              <a:buFont typeface="Calibri"/>
              <a:buNone/>
            </a:pPr>
            <a:r>
              <a:rPr lang="es-UY" sz="2400" kern="0" dirty="0">
                <a:solidFill>
                  <a:schemeClr val="tx2">
                    <a:lumMod val="75000"/>
                  </a:schemeClr>
                </a:solidFill>
                <a:ea typeface="Calibri"/>
                <a:cs typeface="Calibri"/>
                <a:sym typeface="Calibri"/>
              </a:rPr>
              <a:t>Servicios médicos, procedimientos y medicamentos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animBg="1"/>
      <p:bldP spid="12" grpId="0" animBg="1"/>
      <p:bldP spid="13" grpId="0" animBg="1"/>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73FF5897-1FFF-45D8-988B-5E674B8225EA}" type="slidenum">
              <a:rPr lang="es-UY" smtClean="0"/>
              <a:pPr/>
              <a:t>6</a:t>
            </a:fld>
            <a:endParaRPr lang="es-UY"/>
          </a:p>
        </p:txBody>
      </p:sp>
      <p:sp>
        <p:nvSpPr>
          <p:cNvPr id="3" name="2 Marcador de pie de página"/>
          <p:cNvSpPr>
            <a:spLocks noGrp="1"/>
          </p:cNvSpPr>
          <p:nvPr>
            <p:ph type="ftr" sz="quarter" idx="11"/>
          </p:nvPr>
        </p:nvSpPr>
        <p:spPr/>
        <p:txBody>
          <a:bodyPr/>
          <a:lstStyle/>
          <a:p>
            <a:endParaRPr lang="es-UY"/>
          </a:p>
        </p:txBody>
      </p:sp>
      <p:sp>
        <p:nvSpPr>
          <p:cNvPr id="8" name="CuadroTexto 3">
            <a:extLst>
              <a:ext uri="{FF2B5EF4-FFF2-40B4-BE49-F238E27FC236}">
                <a16:creationId xmlns:a16="http://schemas.microsoft.com/office/drawing/2014/main" id="{B639C577-5A25-DE11-D2BE-0C0D96B4143B}"/>
              </a:ext>
            </a:extLst>
          </p:cNvPr>
          <p:cNvSpPr txBox="1">
            <a:spLocks noChangeArrowheads="1"/>
          </p:cNvSpPr>
          <p:nvPr/>
        </p:nvSpPr>
        <p:spPr bwMode="auto">
          <a:xfrm>
            <a:off x="683568" y="2783830"/>
            <a:ext cx="806489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3200" dirty="0">
                <a:solidFill>
                  <a:schemeClr val="tx2">
                    <a:lumMod val="75000"/>
                  </a:schemeClr>
                </a:solidFill>
                <a:latin typeface="+mj-lt"/>
                <a:cs typeface="Arial" panose="020B0604020202020204" pitchFamily="34" charset="0"/>
              </a:rPr>
              <a:t>El Fondo Nacional de Recursos (FNR)</a:t>
            </a:r>
          </a:p>
          <a:p>
            <a:pPr algn="ctr" eaLnBrk="1" hangingPunct="1"/>
            <a:endParaRPr lang="es-UY" altLang="es-UY" sz="3200" dirty="0">
              <a:solidFill>
                <a:schemeClr val="tx2">
                  <a:lumMod val="75000"/>
                </a:schemeClr>
              </a:solidFill>
              <a:latin typeface="+mj-lt"/>
              <a:cs typeface="Arial" panose="020B0604020202020204" pitchFamily="34" charset="0"/>
            </a:endParaRPr>
          </a:p>
          <a:p>
            <a:pPr algn="ctr" eaLnBrk="1" hangingPunct="1"/>
            <a:r>
              <a:rPr lang="es-UY" altLang="es-UY" sz="3200" dirty="0">
                <a:solidFill>
                  <a:schemeClr val="tx2">
                    <a:lumMod val="75000"/>
                  </a:schemeClr>
                </a:solidFill>
                <a:latin typeface="+mj-lt"/>
                <a:cs typeface="Arial" panose="020B0604020202020204" pitchFamily="34" charset="0"/>
              </a:rPr>
              <a:t>Una historia en tres etapas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73FF5897-1FFF-45D8-988B-5E674B8225EA}" type="slidenum">
              <a:rPr lang="es-UY" smtClean="0"/>
              <a:pPr/>
              <a:t>7</a:t>
            </a:fld>
            <a:endParaRPr lang="es-UY"/>
          </a:p>
        </p:txBody>
      </p:sp>
      <p:sp>
        <p:nvSpPr>
          <p:cNvPr id="3" name="2 Marcador de pie de página"/>
          <p:cNvSpPr>
            <a:spLocks noGrp="1"/>
          </p:cNvSpPr>
          <p:nvPr>
            <p:ph type="ftr" sz="quarter" idx="11"/>
          </p:nvPr>
        </p:nvSpPr>
        <p:spPr/>
        <p:txBody>
          <a:bodyPr/>
          <a:lstStyle/>
          <a:p>
            <a:endParaRPr lang="es-UY"/>
          </a:p>
        </p:txBody>
      </p:sp>
      <p:sp>
        <p:nvSpPr>
          <p:cNvPr id="6" name="1 CuadroTexto">
            <a:extLst>
              <a:ext uri="{FF2B5EF4-FFF2-40B4-BE49-F238E27FC236}">
                <a16:creationId xmlns:a16="http://schemas.microsoft.com/office/drawing/2014/main" id="{55C84582-AAA4-42BC-DA94-269A3C091A9E}"/>
              </a:ext>
            </a:extLst>
          </p:cNvPr>
          <p:cNvSpPr txBox="1"/>
          <p:nvPr/>
        </p:nvSpPr>
        <p:spPr>
          <a:xfrm>
            <a:off x="971600" y="4941168"/>
            <a:ext cx="857927" cy="492443"/>
          </a:xfrm>
          <a:prstGeom prst="rect">
            <a:avLst/>
          </a:prstGeom>
          <a:solidFill>
            <a:schemeClr val="bg1"/>
          </a:solidFill>
          <a:ln>
            <a:solidFill>
              <a:srgbClr val="002060"/>
            </a:solidFill>
          </a:ln>
        </p:spPr>
        <p:txBody>
          <a:bodyPr wrap="none" rtlCol="0">
            <a:spAutoFit/>
          </a:bodyPr>
          <a:lstStyle/>
          <a:p>
            <a:pPr algn="ctr"/>
            <a:r>
              <a:rPr lang="es-UY" sz="2600" dirty="0">
                <a:solidFill>
                  <a:schemeClr val="tx2">
                    <a:lumMod val="75000"/>
                  </a:schemeClr>
                </a:solidFill>
              </a:rPr>
              <a:t>1980</a:t>
            </a:r>
          </a:p>
        </p:txBody>
      </p:sp>
      <p:sp>
        <p:nvSpPr>
          <p:cNvPr id="7" name="2 CuadroTexto">
            <a:extLst>
              <a:ext uri="{FF2B5EF4-FFF2-40B4-BE49-F238E27FC236}">
                <a16:creationId xmlns:a16="http://schemas.microsoft.com/office/drawing/2014/main" id="{323D8257-AB97-6F47-5473-27CED8BE04A9}"/>
              </a:ext>
            </a:extLst>
          </p:cNvPr>
          <p:cNvSpPr txBox="1"/>
          <p:nvPr/>
        </p:nvSpPr>
        <p:spPr>
          <a:xfrm>
            <a:off x="7127717" y="4945519"/>
            <a:ext cx="984565" cy="523220"/>
          </a:xfrm>
          <a:prstGeom prst="rect">
            <a:avLst/>
          </a:prstGeom>
          <a:solidFill>
            <a:schemeClr val="bg1"/>
          </a:solidFill>
          <a:ln>
            <a:solidFill>
              <a:srgbClr val="002060"/>
            </a:solidFill>
          </a:ln>
        </p:spPr>
        <p:txBody>
          <a:bodyPr wrap="none" rtlCol="0">
            <a:spAutoFit/>
          </a:bodyPr>
          <a:lstStyle/>
          <a:p>
            <a:pPr algn="ctr"/>
            <a:r>
              <a:rPr lang="es-UY" sz="2800" dirty="0">
                <a:solidFill>
                  <a:schemeClr val="tx2">
                    <a:lumMod val="75000"/>
                  </a:schemeClr>
                </a:solidFill>
              </a:rPr>
              <a:t>1998</a:t>
            </a:r>
            <a:r>
              <a:rPr lang="es-UY" sz="2400" dirty="0">
                <a:solidFill>
                  <a:schemeClr val="tx2">
                    <a:lumMod val="75000"/>
                  </a:schemeClr>
                </a:solidFill>
              </a:rPr>
              <a:t> </a:t>
            </a:r>
          </a:p>
        </p:txBody>
      </p:sp>
      <p:sp>
        <p:nvSpPr>
          <p:cNvPr id="8" name="CuadroTexto 7">
            <a:extLst>
              <a:ext uri="{FF2B5EF4-FFF2-40B4-BE49-F238E27FC236}">
                <a16:creationId xmlns:a16="http://schemas.microsoft.com/office/drawing/2014/main" id="{CED7870C-1C57-5F81-4D43-3F3A0D92FA4F}"/>
              </a:ext>
            </a:extLst>
          </p:cNvPr>
          <p:cNvSpPr txBox="1">
            <a:spLocks noChangeArrowheads="1"/>
          </p:cNvSpPr>
          <p:nvPr/>
        </p:nvSpPr>
        <p:spPr bwMode="auto">
          <a:xfrm>
            <a:off x="395535" y="548680"/>
            <a:ext cx="80648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3000" dirty="0">
                <a:solidFill>
                  <a:schemeClr val="tx2">
                    <a:lumMod val="75000"/>
                  </a:schemeClr>
                </a:solidFill>
                <a:latin typeface="+mj-lt"/>
                <a:cs typeface="Arial" panose="020B0604020202020204" pitchFamily="34" charset="0"/>
              </a:rPr>
              <a:t>Primera etapa: </a:t>
            </a:r>
          </a:p>
          <a:p>
            <a:pPr algn="ctr" eaLnBrk="1" hangingPunct="1"/>
            <a:r>
              <a:rPr lang="es-UY" altLang="es-UY" sz="3000" dirty="0">
                <a:solidFill>
                  <a:schemeClr val="tx2">
                    <a:lumMod val="75000"/>
                  </a:schemeClr>
                </a:solidFill>
                <a:latin typeface="+mj-lt"/>
                <a:cs typeface="Arial" panose="020B0604020202020204" pitchFamily="34" charset="0"/>
              </a:rPr>
              <a:t>Creación y declive</a:t>
            </a:r>
          </a:p>
        </p:txBody>
      </p:sp>
      <p:sp>
        <p:nvSpPr>
          <p:cNvPr id="9" name="1 CuadroTexto">
            <a:extLst>
              <a:ext uri="{FF2B5EF4-FFF2-40B4-BE49-F238E27FC236}">
                <a16:creationId xmlns:a16="http://schemas.microsoft.com/office/drawing/2014/main" id="{4B9A7D94-DD1C-8542-C224-C2A0287F6685}"/>
              </a:ext>
            </a:extLst>
          </p:cNvPr>
          <p:cNvSpPr txBox="1"/>
          <p:nvPr/>
        </p:nvSpPr>
        <p:spPr>
          <a:xfrm>
            <a:off x="3843436" y="4945519"/>
            <a:ext cx="857927" cy="492443"/>
          </a:xfrm>
          <a:prstGeom prst="rect">
            <a:avLst/>
          </a:prstGeom>
          <a:solidFill>
            <a:schemeClr val="bg1"/>
          </a:solidFill>
          <a:ln>
            <a:solidFill>
              <a:srgbClr val="002060"/>
            </a:solidFill>
          </a:ln>
        </p:spPr>
        <p:txBody>
          <a:bodyPr wrap="none" rtlCol="0">
            <a:spAutoFit/>
          </a:bodyPr>
          <a:lstStyle/>
          <a:p>
            <a:pPr algn="ctr"/>
            <a:r>
              <a:rPr lang="es-UY" sz="2600" dirty="0">
                <a:solidFill>
                  <a:schemeClr val="tx2">
                    <a:lumMod val="75000"/>
                  </a:schemeClr>
                </a:solidFill>
              </a:rPr>
              <a:t>1993</a:t>
            </a:r>
          </a:p>
        </p:txBody>
      </p:sp>
      <p:sp>
        <p:nvSpPr>
          <p:cNvPr id="10" name="Rectángulo 9">
            <a:extLst>
              <a:ext uri="{FF2B5EF4-FFF2-40B4-BE49-F238E27FC236}">
                <a16:creationId xmlns:a16="http://schemas.microsoft.com/office/drawing/2014/main" id="{34626A02-127E-4A73-B9CB-81AECFB567A4}"/>
              </a:ext>
            </a:extLst>
          </p:cNvPr>
          <p:cNvSpPr/>
          <p:nvPr/>
        </p:nvSpPr>
        <p:spPr>
          <a:xfrm>
            <a:off x="395536" y="2189763"/>
            <a:ext cx="2448272" cy="2031325"/>
          </a:xfrm>
          <a:prstGeom prst="rect">
            <a:avLst/>
          </a:prstGeom>
          <a:solidFill>
            <a:schemeClr val="bg1"/>
          </a:solidFill>
        </p:spPr>
        <p:txBody>
          <a:bodyPr wrap="square">
            <a:spAutoFit/>
          </a:bodyPr>
          <a:lstStyle/>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El Decreto-Ley 14.897 de 1980 crea los Institutos de Medicina Altamente Especializada (IMAE), y establece su financiamiento a través de un Fondo: el FNR.</a:t>
            </a:r>
          </a:p>
        </p:txBody>
      </p:sp>
      <p:sp>
        <p:nvSpPr>
          <p:cNvPr id="11" name="Rectángulo 10">
            <a:extLst>
              <a:ext uri="{FF2B5EF4-FFF2-40B4-BE49-F238E27FC236}">
                <a16:creationId xmlns:a16="http://schemas.microsoft.com/office/drawing/2014/main" id="{397F629A-B784-1CCB-99CC-15B9D0E6AAE6}"/>
              </a:ext>
            </a:extLst>
          </p:cNvPr>
          <p:cNvSpPr/>
          <p:nvPr/>
        </p:nvSpPr>
        <p:spPr>
          <a:xfrm>
            <a:off x="2950253" y="2189763"/>
            <a:ext cx="2702002" cy="2031325"/>
          </a:xfrm>
          <a:prstGeom prst="rect">
            <a:avLst/>
          </a:prstGeom>
        </p:spPr>
        <p:txBody>
          <a:bodyPr wrap="square">
            <a:spAutoFit/>
          </a:bodyPr>
          <a:lstStyle/>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En 1993, la Ley 16.343 deroga el Decreto y establece la creación del FNR como “Persona Pública no Estatal”. Especifica su estructura, funciones, competencias. </a:t>
            </a:r>
          </a:p>
        </p:txBody>
      </p:sp>
      <p:sp>
        <p:nvSpPr>
          <p:cNvPr id="12" name="Rectángulo 11">
            <a:extLst>
              <a:ext uri="{FF2B5EF4-FFF2-40B4-BE49-F238E27FC236}">
                <a16:creationId xmlns:a16="http://schemas.microsoft.com/office/drawing/2014/main" id="{FC445780-453C-BEC8-9570-38628814EFF7}"/>
              </a:ext>
            </a:extLst>
          </p:cNvPr>
          <p:cNvSpPr/>
          <p:nvPr/>
        </p:nvSpPr>
        <p:spPr>
          <a:xfrm>
            <a:off x="5759692" y="2189763"/>
            <a:ext cx="2954965" cy="2308324"/>
          </a:xfrm>
          <a:prstGeom prst="rect">
            <a:avLst/>
          </a:prstGeom>
        </p:spPr>
        <p:txBody>
          <a:bodyPr wrap="square">
            <a:spAutoFit/>
          </a:bodyPr>
          <a:lstStyle/>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Déficit creciente. Atraso en pagos. Crecimiento del número de actos médicos.</a:t>
            </a:r>
          </a:p>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Se contratan consultoras internacionales.</a:t>
            </a:r>
          </a:p>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“El modelo del Fondo está agotado. La situación es crítica”.</a:t>
            </a:r>
          </a:p>
        </p:txBody>
      </p:sp>
      <p:cxnSp>
        <p:nvCxnSpPr>
          <p:cNvPr id="14" name="Conector recto de flecha 13">
            <a:extLst>
              <a:ext uri="{FF2B5EF4-FFF2-40B4-BE49-F238E27FC236}">
                <a16:creationId xmlns:a16="http://schemas.microsoft.com/office/drawing/2014/main" id="{A7C706B6-C024-66DE-CF56-895A5E5CD3BC}"/>
              </a:ext>
            </a:extLst>
          </p:cNvPr>
          <p:cNvCxnSpPr>
            <a:cxnSpLocks/>
          </p:cNvCxnSpPr>
          <p:nvPr/>
        </p:nvCxnSpPr>
        <p:spPr>
          <a:xfrm>
            <a:off x="683568" y="4797152"/>
            <a:ext cx="7776864" cy="0"/>
          </a:xfrm>
          <a:prstGeom prst="straightConnector1">
            <a:avLst/>
          </a:prstGeom>
          <a:ln w="28575">
            <a:solidFill>
              <a:srgbClr val="FF0000"/>
            </a:solidFill>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60D64-96B6-3711-B589-80546264AB32}"/>
            </a:ext>
          </a:extLst>
        </p:cNvPr>
        <p:cNvGrpSpPr/>
        <p:nvPr/>
      </p:nvGrpSpPr>
      <p:grpSpPr>
        <a:xfrm>
          <a:off x="0" y="0"/>
          <a:ext cx="0" cy="0"/>
          <a:chOff x="0" y="0"/>
          <a:chExt cx="0" cy="0"/>
        </a:xfrm>
      </p:grpSpPr>
      <p:sp>
        <p:nvSpPr>
          <p:cNvPr id="2" name="1 Marcador de número de diapositiva">
            <a:extLst>
              <a:ext uri="{FF2B5EF4-FFF2-40B4-BE49-F238E27FC236}">
                <a16:creationId xmlns:a16="http://schemas.microsoft.com/office/drawing/2014/main" id="{4902046E-A982-83C0-4694-E650E5FC1A30}"/>
              </a:ext>
            </a:extLst>
          </p:cNvPr>
          <p:cNvSpPr>
            <a:spLocks noGrp="1"/>
          </p:cNvSpPr>
          <p:nvPr>
            <p:ph type="sldNum" sz="quarter" idx="12"/>
          </p:nvPr>
        </p:nvSpPr>
        <p:spPr/>
        <p:txBody>
          <a:bodyPr/>
          <a:lstStyle/>
          <a:p>
            <a:fld id="{73FF5897-1FFF-45D8-988B-5E674B8225EA}" type="slidenum">
              <a:rPr lang="es-UY" smtClean="0"/>
              <a:pPr/>
              <a:t>8</a:t>
            </a:fld>
            <a:endParaRPr lang="es-UY"/>
          </a:p>
        </p:txBody>
      </p:sp>
      <p:sp>
        <p:nvSpPr>
          <p:cNvPr id="3" name="2 Marcador de pie de página">
            <a:extLst>
              <a:ext uri="{FF2B5EF4-FFF2-40B4-BE49-F238E27FC236}">
                <a16:creationId xmlns:a16="http://schemas.microsoft.com/office/drawing/2014/main" id="{BB74543E-6706-F77F-2EA6-ADFC44076D24}"/>
              </a:ext>
            </a:extLst>
          </p:cNvPr>
          <p:cNvSpPr>
            <a:spLocks noGrp="1"/>
          </p:cNvSpPr>
          <p:nvPr>
            <p:ph type="ftr" sz="quarter" idx="11"/>
          </p:nvPr>
        </p:nvSpPr>
        <p:spPr/>
        <p:txBody>
          <a:bodyPr/>
          <a:lstStyle/>
          <a:p>
            <a:endParaRPr lang="es-UY"/>
          </a:p>
        </p:txBody>
      </p:sp>
      <p:sp>
        <p:nvSpPr>
          <p:cNvPr id="6" name="1 CuadroTexto">
            <a:extLst>
              <a:ext uri="{FF2B5EF4-FFF2-40B4-BE49-F238E27FC236}">
                <a16:creationId xmlns:a16="http://schemas.microsoft.com/office/drawing/2014/main" id="{36BD07A6-44DD-F1A6-C015-49A178EEE5ED}"/>
              </a:ext>
            </a:extLst>
          </p:cNvPr>
          <p:cNvSpPr txBox="1"/>
          <p:nvPr/>
        </p:nvSpPr>
        <p:spPr>
          <a:xfrm>
            <a:off x="1553833" y="5308470"/>
            <a:ext cx="857927" cy="492443"/>
          </a:xfrm>
          <a:prstGeom prst="rect">
            <a:avLst/>
          </a:prstGeom>
          <a:solidFill>
            <a:schemeClr val="bg1"/>
          </a:solidFill>
          <a:ln>
            <a:solidFill>
              <a:srgbClr val="002060"/>
            </a:solidFill>
          </a:ln>
        </p:spPr>
        <p:txBody>
          <a:bodyPr wrap="none" rtlCol="0">
            <a:spAutoFit/>
          </a:bodyPr>
          <a:lstStyle/>
          <a:p>
            <a:pPr algn="ctr"/>
            <a:r>
              <a:rPr lang="es-UY" sz="2600" dirty="0">
                <a:solidFill>
                  <a:schemeClr val="tx2">
                    <a:lumMod val="75000"/>
                  </a:schemeClr>
                </a:solidFill>
              </a:rPr>
              <a:t>2000</a:t>
            </a:r>
          </a:p>
        </p:txBody>
      </p:sp>
      <p:sp>
        <p:nvSpPr>
          <p:cNvPr id="7" name="2 CuadroTexto">
            <a:extLst>
              <a:ext uri="{FF2B5EF4-FFF2-40B4-BE49-F238E27FC236}">
                <a16:creationId xmlns:a16="http://schemas.microsoft.com/office/drawing/2014/main" id="{FB3CCE33-802C-13D9-41EF-5D4B7CB01C0B}"/>
              </a:ext>
            </a:extLst>
          </p:cNvPr>
          <p:cNvSpPr txBox="1"/>
          <p:nvPr/>
        </p:nvSpPr>
        <p:spPr>
          <a:xfrm>
            <a:off x="7153364" y="5312821"/>
            <a:ext cx="933269" cy="492443"/>
          </a:xfrm>
          <a:prstGeom prst="rect">
            <a:avLst/>
          </a:prstGeom>
          <a:solidFill>
            <a:schemeClr val="bg1"/>
          </a:solidFill>
          <a:ln>
            <a:solidFill>
              <a:srgbClr val="002060"/>
            </a:solidFill>
          </a:ln>
        </p:spPr>
        <p:txBody>
          <a:bodyPr wrap="none" rtlCol="0">
            <a:spAutoFit/>
          </a:bodyPr>
          <a:lstStyle/>
          <a:p>
            <a:pPr algn="ctr"/>
            <a:r>
              <a:rPr lang="es-UY" sz="2600" dirty="0">
                <a:solidFill>
                  <a:schemeClr val="tx2">
                    <a:lumMod val="75000"/>
                  </a:schemeClr>
                </a:solidFill>
              </a:rPr>
              <a:t>2007 </a:t>
            </a:r>
          </a:p>
        </p:txBody>
      </p:sp>
      <p:sp>
        <p:nvSpPr>
          <p:cNvPr id="8" name="CuadroTexto 7">
            <a:extLst>
              <a:ext uri="{FF2B5EF4-FFF2-40B4-BE49-F238E27FC236}">
                <a16:creationId xmlns:a16="http://schemas.microsoft.com/office/drawing/2014/main" id="{DF73EBCC-11EF-BC24-2906-B2B3F8217DF8}"/>
              </a:ext>
            </a:extLst>
          </p:cNvPr>
          <p:cNvSpPr txBox="1">
            <a:spLocks noChangeArrowheads="1"/>
          </p:cNvSpPr>
          <p:nvPr/>
        </p:nvSpPr>
        <p:spPr bwMode="auto">
          <a:xfrm>
            <a:off x="395535" y="548680"/>
            <a:ext cx="80648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3000" dirty="0">
                <a:solidFill>
                  <a:schemeClr val="tx2">
                    <a:lumMod val="75000"/>
                  </a:schemeClr>
                </a:solidFill>
                <a:latin typeface="+mj-lt"/>
                <a:cs typeface="Arial" panose="020B0604020202020204" pitchFamily="34" charset="0"/>
              </a:rPr>
              <a:t>Segunda etapa: </a:t>
            </a:r>
          </a:p>
          <a:p>
            <a:pPr algn="ctr" eaLnBrk="1" hangingPunct="1"/>
            <a:r>
              <a:rPr lang="es-UY" altLang="es-UY" sz="3000" dirty="0">
                <a:solidFill>
                  <a:schemeClr val="tx2">
                    <a:lumMod val="75000"/>
                  </a:schemeClr>
                </a:solidFill>
                <a:latin typeface="+mj-lt"/>
                <a:cs typeface="Arial" panose="020B0604020202020204" pitchFamily="34" charset="0"/>
              </a:rPr>
              <a:t>Profesionalización y recuperación</a:t>
            </a:r>
          </a:p>
        </p:txBody>
      </p:sp>
      <p:sp>
        <p:nvSpPr>
          <p:cNvPr id="9" name="1 CuadroTexto">
            <a:extLst>
              <a:ext uri="{FF2B5EF4-FFF2-40B4-BE49-F238E27FC236}">
                <a16:creationId xmlns:a16="http://schemas.microsoft.com/office/drawing/2014/main" id="{39609853-BC96-1963-6B35-DCF2224037DC}"/>
              </a:ext>
            </a:extLst>
          </p:cNvPr>
          <p:cNvSpPr txBox="1"/>
          <p:nvPr/>
        </p:nvSpPr>
        <p:spPr>
          <a:xfrm>
            <a:off x="4578169" y="5312821"/>
            <a:ext cx="857927" cy="492443"/>
          </a:xfrm>
          <a:prstGeom prst="rect">
            <a:avLst/>
          </a:prstGeom>
          <a:solidFill>
            <a:schemeClr val="bg1"/>
          </a:solidFill>
          <a:ln>
            <a:solidFill>
              <a:srgbClr val="002060"/>
            </a:solidFill>
          </a:ln>
        </p:spPr>
        <p:txBody>
          <a:bodyPr wrap="none" rtlCol="0">
            <a:spAutoFit/>
          </a:bodyPr>
          <a:lstStyle/>
          <a:p>
            <a:pPr algn="ctr"/>
            <a:r>
              <a:rPr lang="es-UY" sz="2600" dirty="0">
                <a:solidFill>
                  <a:schemeClr val="tx2">
                    <a:lumMod val="75000"/>
                  </a:schemeClr>
                </a:solidFill>
              </a:rPr>
              <a:t>2005</a:t>
            </a:r>
          </a:p>
        </p:txBody>
      </p:sp>
      <p:cxnSp>
        <p:nvCxnSpPr>
          <p:cNvPr id="14" name="Conector recto de flecha 13">
            <a:extLst>
              <a:ext uri="{FF2B5EF4-FFF2-40B4-BE49-F238E27FC236}">
                <a16:creationId xmlns:a16="http://schemas.microsoft.com/office/drawing/2014/main" id="{3C83D80B-52AC-BAEE-0F05-F7FED049F744}"/>
              </a:ext>
            </a:extLst>
          </p:cNvPr>
          <p:cNvCxnSpPr>
            <a:cxnSpLocks/>
          </p:cNvCxnSpPr>
          <p:nvPr/>
        </p:nvCxnSpPr>
        <p:spPr>
          <a:xfrm>
            <a:off x="683568" y="5164454"/>
            <a:ext cx="8003232" cy="0"/>
          </a:xfrm>
          <a:prstGeom prst="straightConnector1">
            <a:avLst/>
          </a:prstGeom>
          <a:ln w="28575">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4" name="Rectángulo 3">
            <a:extLst>
              <a:ext uri="{FF2B5EF4-FFF2-40B4-BE49-F238E27FC236}">
                <a16:creationId xmlns:a16="http://schemas.microsoft.com/office/drawing/2014/main" id="{1D0AE59A-ED2A-694B-2759-E13B986D5CD1}"/>
              </a:ext>
            </a:extLst>
          </p:cNvPr>
          <p:cNvSpPr/>
          <p:nvPr/>
        </p:nvSpPr>
        <p:spPr>
          <a:xfrm>
            <a:off x="683569" y="2274838"/>
            <a:ext cx="3024335" cy="2585323"/>
          </a:xfrm>
          <a:prstGeom prst="rect">
            <a:avLst/>
          </a:prstGeom>
        </p:spPr>
        <p:txBody>
          <a:bodyPr wrap="square">
            <a:spAutoFit/>
          </a:bodyPr>
          <a:lstStyle/>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Se comienzan a implementar algunas de las recomendaciones de las consultorías. Se fortalece el equipo técnico del FNR, se agregan estrategias para el control y evaluación de la demanda, y aseguramiento de la calidad de atención.</a:t>
            </a:r>
          </a:p>
        </p:txBody>
      </p:sp>
      <p:sp>
        <p:nvSpPr>
          <p:cNvPr id="18" name="CuadroTexto 17">
            <a:extLst>
              <a:ext uri="{FF2B5EF4-FFF2-40B4-BE49-F238E27FC236}">
                <a16:creationId xmlns:a16="http://schemas.microsoft.com/office/drawing/2014/main" id="{AB3028C5-584D-BAAB-1E00-210ACB273F4D}"/>
              </a:ext>
            </a:extLst>
          </p:cNvPr>
          <p:cNvSpPr txBox="1"/>
          <p:nvPr/>
        </p:nvSpPr>
        <p:spPr>
          <a:xfrm>
            <a:off x="3828922" y="2274838"/>
            <a:ext cx="2471270" cy="2031325"/>
          </a:xfrm>
          <a:prstGeom prst="rect">
            <a:avLst/>
          </a:prstGeom>
          <a:noFill/>
        </p:spPr>
        <p:txBody>
          <a:bodyPr wrap="square">
            <a:spAutoFit/>
          </a:bodyPr>
          <a:lstStyle/>
          <a:p>
            <a:r>
              <a:rPr lang="es-UY" altLang="es-UY" sz="1800"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Se incorporan los medicamentos a la cobertura del FNR. En la ley no se especifica que son medicamentos de alto </a:t>
            </a: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precio</a:t>
            </a:r>
            <a:r>
              <a:rPr lang="es-UY" altLang="es-UY" sz="1800"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 pero así ocurre en los hechos</a:t>
            </a:r>
            <a:endParaRPr lang="es-ES_tradnl" dirty="0"/>
          </a:p>
        </p:txBody>
      </p:sp>
      <p:sp>
        <p:nvSpPr>
          <p:cNvPr id="19" name="CuadroTexto 18">
            <a:extLst>
              <a:ext uri="{FF2B5EF4-FFF2-40B4-BE49-F238E27FC236}">
                <a16:creationId xmlns:a16="http://schemas.microsoft.com/office/drawing/2014/main" id="{C676ACA5-8AEE-CCD3-DF44-F932402510B8}"/>
              </a:ext>
            </a:extLst>
          </p:cNvPr>
          <p:cNvSpPr txBox="1"/>
          <p:nvPr/>
        </p:nvSpPr>
        <p:spPr>
          <a:xfrm>
            <a:off x="6421210" y="2274838"/>
            <a:ext cx="2471270" cy="2585323"/>
          </a:xfrm>
          <a:prstGeom prst="rect">
            <a:avLst/>
          </a:prstGeom>
          <a:noFill/>
        </p:spPr>
        <p:txBody>
          <a:bodyPr wrap="square">
            <a:spAutoFit/>
          </a:bodyPr>
          <a:lstStyle/>
          <a:p>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Aprobación de las leyes que crean el SNIS y el SNS. Se crea el FONASA. El FNR permanece con autonomía administrativa y financiera exclusivo para algunas prestaciones y medicamentos.</a:t>
            </a:r>
            <a:endParaRPr lang="es-ES_tradnl" dirty="0"/>
          </a:p>
        </p:txBody>
      </p:sp>
    </p:spTree>
    <p:extLst>
      <p:ext uri="{BB962C8B-B14F-4D97-AF65-F5344CB8AC3E}">
        <p14:creationId xmlns:p14="http://schemas.microsoft.com/office/powerpoint/2010/main" val="357639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4"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DCFBD017-C205-63A9-930E-46EB8D3AE88A}"/>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F6F6D42D-F66B-7DD5-C2ED-3F0915011DFB}"/>
              </a:ext>
            </a:extLst>
          </p:cNvPr>
          <p:cNvSpPr>
            <a:spLocks noGrp="1"/>
          </p:cNvSpPr>
          <p:nvPr>
            <p:ph type="sldNum" sz="quarter" idx="12"/>
          </p:nvPr>
        </p:nvSpPr>
        <p:spPr/>
        <p:txBody>
          <a:bodyPr/>
          <a:lstStyle/>
          <a:p>
            <a:fld id="{73FF5897-1FFF-45D8-988B-5E674B8225EA}" type="slidenum">
              <a:rPr lang="es-UY" smtClean="0"/>
              <a:pPr/>
              <a:t>9</a:t>
            </a:fld>
            <a:endParaRPr lang="es-UY"/>
          </a:p>
        </p:txBody>
      </p:sp>
      <p:sp>
        <p:nvSpPr>
          <p:cNvPr id="4" name="Shape 315">
            <a:extLst>
              <a:ext uri="{FF2B5EF4-FFF2-40B4-BE49-F238E27FC236}">
                <a16:creationId xmlns:a16="http://schemas.microsoft.com/office/drawing/2014/main" id="{1259D7E3-BE03-0043-CE9A-073F9564A9A3}"/>
              </a:ext>
            </a:extLst>
          </p:cNvPr>
          <p:cNvSpPr txBox="1"/>
          <p:nvPr/>
        </p:nvSpPr>
        <p:spPr>
          <a:xfrm>
            <a:off x="755577" y="764704"/>
            <a:ext cx="8064896" cy="5472608"/>
          </a:xfrm>
          <a:prstGeom prst="rect">
            <a:avLst/>
          </a:prstGeom>
          <a:noFill/>
          <a:ln>
            <a:noFill/>
          </a:ln>
        </p:spPr>
        <p:txBody>
          <a:bodyPr lIns="64275" tIns="32125" rIns="64275" bIns="32125"/>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buSzPct val="85000"/>
            </a:pPr>
            <a:endParaRPr lang="es-UY" altLang="es-UY" sz="2000" dirty="0">
              <a:solidFill>
                <a:schemeClr val="tx2">
                  <a:lumMod val="75000"/>
                </a:schemeClr>
              </a:solidFill>
              <a:latin typeface="+mn-lt"/>
              <a:ea typeface="Cambria" panose="02040503050406030204" pitchFamily="18" charset="0"/>
              <a:cs typeface="Cambria" panose="02040503050406030204" pitchFamily="18" charset="0"/>
              <a:sym typeface="Cambria" panose="02040503050406030204" pitchFamily="18" charset="0"/>
            </a:endParaRPr>
          </a:p>
          <a:p>
            <a:pPr marL="0" indent="0" algn="just" eaLnBrk="1" hangingPunct="1">
              <a:buSzPct val="85000"/>
            </a:pPr>
            <a:r>
              <a:rPr lang="es-UY" altLang="es-UY" sz="2000" dirty="0">
                <a:solidFill>
                  <a:schemeClr val="tx2">
                    <a:lumMod val="75000"/>
                  </a:schemeClr>
                </a:solidFill>
                <a:latin typeface="+mn-lt"/>
                <a:ea typeface="Cambria" panose="02040503050406030204" pitchFamily="18" charset="0"/>
                <a:cs typeface="Cambria" panose="02040503050406030204" pitchFamily="18" charset="0"/>
                <a:sym typeface="Cambria" panose="02040503050406030204" pitchFamily="18" charset="0"/>
              </a:rPr>
              <a:t>Algunas de las recomendaciones de las consultoras y las medidas implementadas, incluyeron:</a:t>
            </a:r>
          </a:p>
          <a:p>
            <a:pPr algn="just" eaLnBrk="1" hangingPunct="1">
              <a:buSzPct val="85000"/>
              <a:buFont typeface="Wingdings" panose="05000000000000000000" pitchFamily="2" charset="2"/>
              <a:buChar char="q"/>
            </a:pPr>
            <a:endParaRPr lang="es-UY" altLang="es-UY" sz="2000" dirty="0">
              <a:solidFill>
                <a:schemeClr val="tx2">
                  <a:lumMod val="75000"/>
                </a:schemeClr>
              </a:solidFill>
              <a:latin typeface="+mn-lt"/>
              <a:ea typeface="Cambria" panose="02040503050406030204" pitchFamily="18" charset="0"/>
              <a:cs typeface="Cambria" panose="02040503050406030204" pitchFamily="18" charset="0"/>
              <a:sym typeface="Cambria" panose="02040503050406030204" pitchFamily="18" charset="0"/>
            </a:endParaRPr>
          </a:p>
          <a:p>
            <a:pPr marL="324000" algn="just">
              <a:lnSpc>
                <a:spcPts val="3000"/>
              </a:lnSpc>
              <a:spcAft>
                <a:spcPts val="600"/>
              </a:spcAft>
              <a:buSzPct val="85000"/>
              <a:buFont typeface="Wingdings" panose="05000000000000000000" pitchFamily="2" charset="2"/>
              <a:buChar char="q"/>
            </a:pPr>
            <a:r>
              <a:rPr lang="es-UY" altLang="es-UY" sz="2000" dirty="0">
                <a:solidFill>
                  <a:schemeClr val="tx2">
                    <a:lumMod val="75000"/>
                  </a:schemeClr>
                </a:solidFill>
                <a:latin typeface="+mn-lt"/>
                <a:ea typeface="Cambria" panose="02040503050406030204" pitchFamily="18" charset="0"/>
                <a:cs typeface="Cambria" panose="02040503050406030204" pitchFamily="18" charset="0"/>
                <a:sym typeface="Cambria" panose="02040503050406030204" pitchFamily="18" charset="0"/>
              </a:rPr>
              <a:t>Evaluar y proyectar la incidencia de las patología cubiertas a partir del análisis de la estructura demográfica y epidemiológica de la población.</a:t>
            </a:r>
          </a:p>
          <a:p>
            <a:pPr marL="0" indent="0" algn="just">
              <a:lnSpc>
                <a:spcPts val="3000"/>
              </a:lnSpc>
              <a:spcAft>
                <a:spcPts val="600"/>
              </a:spcAft>
              <a:buSzPct val="85000"/>
            </a:pPr>
            <a:endParaRPr lang="es-UY" altLang="es-UY" sz="2000" dirty="0">
              <a:solidFill>
                <a:schemeClr val="tx2">
                  <a:lumMod val="75000"/>
                </a:schemeClr>
              </a:solidFill>
              <a:latin typeface="+mn-lt"/>
              <a:ea typeface="Cambria" panose="02040503050406030204" pitchFamily="18" charset="0"/>
              <a:cs typeface="Cambria" panose="02040503050406030204" pitchFamily="18" charset="0"/>
              <a:sym typeface="Cambria" panose="02040503050406030204" pitchFamily="18" charset="0"/>
            </a:endParaRPr>
          </a:p>
          <a:p>
            <a:pPr algn="just">
              <a:lnSpc>
                <a:spcPts val="3000"/>
              </a:lnSpc>
              <a:spcAft>
                <a:spcPts val="600"/>
              </a:spcAft>
              <a:buSzPct val="85000"/>
              <a:buFont typeface="Wingdings" panose="05000000000000000000" pitchFamily="2" charset="2"/>
              <a:buChar char="q"/>
            </a:pPr>
            <a:r>
              <a:rPr lang="es-UY" altLang="es-UY" sz="2000" dirty="0">
                <a:solidFill>
                  <a:schemeClr val="tx2">
                    <a:lumMod val="75000"/>
                  </a:schemeClr>
                </a:solidFill>
                <a:latin typeface="+mn-lt"/>
                <a:ea typeface="Cambria" panose="02040503050406030204" pitchFamily="18" charset="0"/>
                <a:cs typeface="Cambria" panose="02040503050406030204" pitchFamily="18" charset="0"/>
                <a:sym typeface="Cambria" panose="02040503050406030204" pitchFamily="18" charset="0"/>
              </a:rPr>
              <a:t>Evaluación y selección de técnicas para las patologías cubiertas en función de criterios de costo – efectividad.</a:t>
            </a:r>
          </a:p>
          <a:p>
            <a:pPr marL="0" indent="0" algn="just">
              <a:lnSpc>
                <a:spcPts val="3000"/>
              </a:lnSpc>
              <a:spcAft>
                <a:spcPts val="600"/>
              </a:spcAft>
              <a:buSzPct val="85000"/>
            </a:pPr>
            <a:endParaRPr lang="es-UY" altLang="es-UY" sz="2000" dirty="0">
              <a:solidFill>
                <a:schemeClr val="tx2">
                  <a:lumMod val="75000"/>
                </a:schemeClr>
              </a:solidFill>
              <a:latin typeface="+mn-lt"/>
              <a:ea typeface="Cambria" panose="02040503050406030204" pitchFamily="18" charset="0"/>
              <a:cs typeface="Cambria" panose="02040503050406030204" pitchFamily="18" charset="0"/>
              <a:sym typeface="Cambria" panose="02040503050406030204" pitchFamily="18" charset="0"/>
            </a:endParaRPr>
          </a:p>
          <a:p>
            <a:pPr algn="just">
              <a:lnSpc>
                <a:spcPts val="3000"/>
              </a:lnSpc>
              <a:spcAft>
                <a:spcPts val="600"/>
              </a:spcAft>
              <a:buSzPct val="85000"/>
              <a:buFont typeface="Wingdings" panose="05000000000000000000" pitchFamily="2" charset="2"/>
              <a:buChar char="q"/>
            </a:pPr>
            <a:r>
              <a:rPr lang="es-UY" altLang="es-UY" sz="2000" dirty="0">
                <a:solidFill>
                  <a:schemeClr val="tx2">
                    <a:lumMod val="75000"/>
                  </a:schemeClr>
                </a:solidFill>
                <a:latin typeface="+mn-lt"/>
                <a:ea typeface="Cambria" panose="02040503050406030204" pitchFamily="18" charset="0"/>
                <a:cs typeface="Cambria" panose="02040503050406030204" pitchFamily="18" charset="0"/>
                <a:sym typeface="Cambria" panose="02040503050406030204" pitchFamily="18" charset="0"/>
              </a:rPr>
              <a:t>Asegurar que el presupuesto, el número de actos y el gasto guarden relación durante el ejercicio correspondiente y tengan mecanismos de corrección e incentivos regulatorios que permitan preservar la viabilidad técnico – económica del FNR.</a:t>
            </a:r>
          </a:p>
        </p:txBody>
      </p:sp>
    </p:spTree>
    <p:extLst>
      <p:ext uri="{BB962C8B-B14F-4D97-AF65-F5344CB8AC3E}">
        <p14:creationId xmlns:p14="http://schemas.microsoft.com/office/powerpoint/2010/main" val="1649554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71C68-F903-EFD9-C5FC-22918787E321}"/>
            </a:ext>
          </a:extLst>
        </p:cNvPr>
        <p:cNvGrpSpPr/>
        <p:nvPr/>
      </p:nvGrpSpPr>
      <p:grpSpPr>
        <a:xfrm>
          <a:off x="0" y="0"/>
          <a:ext cx="0" cy="0"/>
          <a:chOff x="0" y="0"/>
          <a:chExt cx="0" cy="0"/>
        </a:xfrm>
      </p:grpSpPr>
      <p:sp>
        <p:nvSpPr>
          <p:cNvPr id="2" name="1 Marcador de número de diapositiva">
            <a:extLst>
              <a:ext uri="{FF2B5EF4-FFF2-40B4-BE49-F238E27FC236}">
                <a16:creationId xmlns:a16="http://schemas.microsoft.com/office/drawing/2014/main" id="{BE069968-9BAE-0116-36B7-642BC4522F58}"/>
              </a:ext>
            </a:extLst>
          </p:cNvPr>
          <p:cNvSpPr>
            <a:spLocks noGrp="1"/>
          </p:cNvSpPr>
          <p:nvPr>
            <p:ph type="sldNum" sz="quarter" idx="12"/>
          </p:nvPr>
        </p:nvSpPr>
        <p:spPr/>
        <p:txBody>
          <a:bodyPr/>
          <a:lstStyle/>
          <a:p>
            <a:fld id="{73FF5897-1FFF-45D8-988B-5E674B8225EA}" type="slidenum">
              <a:rPr lang="es-UY" smtClean="0"/>
              <a:pPr/>
              <a:t>10</a:t>
            </a:fld>
            <a:endParaRPr lang="es-UY"/>
          </a:p>
        </p:txBody>
      </p:sp>
      <p:sp>
        <p:nvSpPr>
          <p:cNvPr id="3" name="2 Marcador de pie de página">
            <a:extLst>
              <a:ext uri="{FF2B5EF4-FFF2-40B4-BE49-F238E27FC236}">
                <a16:creationId xmlns:a16="http://schemas.microsoft.com/office/drawing/2014/main" id="{410B58F7-6EAC-FB4F-260D-F39B68E6B394}"/>
              </a:ext>
            </a:extLst>
          </p:cNvPr>
          <p:cNvSpPr>
            <a:spLocks noGrp="1"/>
          </p:cNvSpPr>
          <p:nvPr>
            <p:ph type="ftr" sz="quarter" idx="11"/>
          </p:nvPr>
        </p:nvSpPr>
        <p:spPr/>
        <p:txBody>
          <a:bodyPr/>
          <a:lstStyle/>
          <a:p>
            <a:endParaRPr lang="es-UY"/>
          </a:p>
        </p:txBody>
      </p:sp>
      <p:sp>
        <p:nvSpPr>
          <p:cNvPr id="6" name="1 CuadroTexto">
            <a:extLst>
              <a:ext uri="{FF2B5EF4-FFF2-40B4-BE49-F238E27FC236}">
                <a16:creationId xmlns:a16="http://schemas.microsoft.com/office/drawing/2014/main" id="{CAB21652-103E-C5F1-C6A4-EDCC2A40C861}"/>
              </a:ext>
            </a:extLst>
          </p:cNvPr>
          <p:cNvSpPr txBox="1"/>
          <p:nvPr/>
        </p:nvSpPr>
        <p:spPr>
          <a:xfrm>
            <a:off x="1553833" y="5308470"/>
            <a:ext cx="857927" cy="492443"/>
          </a:xfrm>
          <a:prstGeom prst="rect">
            <a:avLst/>
          </a:prstGeom>
          <a:solidFill>
            <a:schemeClr val="bg1"/>
          </a:solidFill>
          <a:ln>
            <a:solidFill>
              <a:srgbClr val="002060"/>
            </a:solidFill>
          </a:ln>
        </p:spPr>
        <p:txBody>
          <a:bodyPr wrap="none" rtlCol="0">
            <a:spAutoFit/>
          </a:bodyPr>
          <a:lstStyle/>
          <a:p>
            <a:pPr algn="ctr"/>
            <a:r>
              <a:rPr lang="es-UY" sz="2600" dirty="0">
                <a:solidFill>
                  <a:schemeClr val="tx2">
                    <a:lumMod val="75000"/>
                  </a:schemeClr>
                </a:solidFill>
              </a:rPr>
              <a:t>2008</a:t>
            </a:r>
          </a:p>
        </p:txBody>
      </p:sp>
      <p:sp>
        <p:nvSpPr>
          <p:cNvPr id="7" name="2 CuadroTexto">
            <a:extLst>
              <a:ext uri="{FF2B5EF4-FFF2-40B4-BE49-F238E27FC236}">
                <a16:creationId xmlns:a16="http://schemas.microsoft.com/office/drawing/2014/main" id="{7336D65A-1F3D-31FA-9A4B-3F3009FEE521}"/>
              </a:ext>
            </a:extLst>
          </p:cNvPr>
          <p:cNvSpPr txBox="1"/>
          <p:nvPr/>
        </p:nvSpPr>
        <p:spPr>
          <a:xfrm>
            <a:off x="7153364" y="5312821"/>
            <a:ext cx="933269" cy="492443"/>
          </a:xfrm>
          <a:prstGeom prst="rect">
            <a:avLst/>
          </a:prstGeom>
          <a:solidFill>
            <a:schemeClr val="bg1"/>
          </a:solidFill>
          <a:ln>
            <a:solidFill>
              <a:srgbClr val="002060"/>
            </a:solidFill>
          </a:ln>
        </p:spPr>
        <p:txBody>
          <a:bodyPr wrap="none" rtlCol="0">
            <a:spAutoFit/>
          </a:bodyPr>
          <a:lstStyle/>
          <a:p>
            <a:pPr algn="ctr"/>
            <a:r>
              <a:rPr lang="es-UY" sz="2600" dirty="0">
                <a:solidFill>
                  <a:schemeClr val="tx2">
                    <a:lumMod val="75000"/>
                  </a:schemeClr>
                </a:solidFill>
              </a:rPr>
              <a:t>2025 </a:t>
            </a:r>
          </a:p>
        </p:txBody>
      </p:sp>
      <p:sp>
        <p:nvSpPr>
          <p:cNvPr id="8" name="CuadroTexto 7">
            <a:extLst>
              <a:ext uri="{FF2B5EF4-FFF2-40B4-BE49-F238E27FC236}">
                <a16:creationId xmlns:a16="http://schemas.microsoft.com/office/drawing/2014/main" id="{10A74D9F-C143-B194-88F8-20AC43A5270B}"/>
              </a:ext>
            </a:extLst>
          </p:cNvPr>
          <p:cNvSpPr txBox="1">
            <a:spLocks noChangeArrowheads="1"/>
          </p:cNvSpPr>
          <p:nvPr/>
        </p:nvSpPr>
        <p:spPr bwMode="auto">
          <a:xfrm>
            <a:off x="395535" y="548680"/>
            <a:ext cx="80648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3000" dirty="0">
                <a:solidFill>
                  <a:schemeClr val="tx2">
                    <a:lumMod val="75000"/>
                  </a:schemeClr>
                </a:solidFill>
                <a:latin typeface="+mj-lt"/>
                <a:cs typeface="Arial" panose="020B0604020202020204" pitchFamily="34" charset="0"/>
              </a:rPr>
              <a:t>Tercera etapa: </a:t>
            </a:r>
          </a:p>
          <a:p>
            <a:pPr algn="ctr" eaLnBrk="1" hangingPunct="1"/>
            <a:r>
              <a:rPr lang="es-UY" altLang="es-UY" sz="3000" dirty="0">
                <a:solidFill>
                  <a:schemeClr val="tx2">
                    <a:lumMod val="75000"/>
                  </a:schemeClr>
                </a:solidFill>
                <a:latin typeface="+mj-lt"/>
                <a:cs typeface="Arial" panose="020B0604020202020204" pitchFamily="34" charset="0"/>
              </a:rPr>
              <a:t>Estabilidad y amenazas</a:t>
            </a:r>
          </a:p>
        </p:txBody>
      </p:sp>
      <p:cxnSp>
        <p:nvCxnSpPr>
          <p:cNvPr id="14" name="Conector recto de flecha 13">
            <a:extLst>
              <a:ext uri="{FF2B5EF4-FFF2-40B4-BE49-F238E27FC236}">
                <a16:creationId xmlns:a16="http://schemas.microsoft.com/office/drawing/2014/main" id="{21D569CB-7CCD-65B2-A2D0-904F54FD2228}"/>
              </a:ext>
            </a:extLst>
          </p:cNvPr>
          <p:cNvCxnSpPr>
            <a:cxnSpLocks/>
          </p:cNvCxnSpPr>
          <p:nvPr/>
        </p:nvCxnSpPr>
        <p:spPr>
          <a:xfrm>
            <a:off x="683568" y="5164454"/>
            <a:ext cx="8003232" cy="0"/>
          </a:xfrm>
          <a:prstGeom prst="straightConnector1">
            <a:avLst/>
          </a:prstGeom>
          <a:ln w="28575">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5" name="1 CuadroTexto">
            <a:extLst>
              <a:ext uri="{FF2B5EF4-FFF2-40B4-BE49-F238E27FC236}">
                <a16:creationId xmlns:a16="http://schemas.microsoft.com/office/drawing/2014/main" id="{FF53832B-FF99-9053-6410-B8A14C959F7B}"/>
              </a:ext>
            </a:extLst>
          </p:cNvPr>
          <p:cNvSpPr txBox="1"/>
          <p:nvPr/>
        </p:nvSpPr>
        <p:spPr>
          <a:xfrm>
            <a:off x="4290137" y="5301208"/>
            <a:ext cx="857927" cy="492443"/>
          </a:xfrm>
          <a:prstGeom prst="rect">
            <a:avLst/>
          </a:prstGeom>
          <a:solidFill>
            <a:schemeClr val="bg1"/>
          </a:solidFill>
          <a:ln>
            <a:solidFill>
              <a:srgbClr val="002060"/>
            </a:solidFill>
          </a:ln>
        </p:spPr>
        <p:txBody>
          <a:bodyPr wrap="none" rtlCol="0">
            <a:spAutoFit/>
          </a:bodyPr>
          <a:lstStyle/>
          <a:p>
            <a:pPr algn="ctr"/>
            <a:r>
              <a:rPr lang="es-UY" sz="2600" dirty="0">
                <a:solidFill>
                  <a:schemeClr val="tx2">
                    <a:lumMod val="75000"/>
                  </a:schemeClr>
                </a:solidFill>
              </a:rPr>
              <a:t>2019</a:t>
            </a:r>
          </a:p>
        </p:txBody>
      </p:sp>
      <p:sp>
        <p:nvSpPr>
          <p:cNvPr id="11" name="Rectángulo 10">
            <a:extLst>
              <a:ext uri="{FF2B5EF4-FFF2-40B4-BE49-F238E27FC236}">
                <a16:creationId xmlns:a16="http://schemas.microsoft.com/office/drawing/2014/main" id="{53761E6D-EA15-31E2-583F-B04A5A2479E6}"/>
              </a:ext>
            </a:extLst>
          </p:cNvPr>
          <p:cNvSpPr/>
          <p:nvPr/>
        </p:nvSpPr>
        <p:spPr>
          <a:xfrm>
            <a:off x="3491880" y="2556598"/>
            <a:ext cx="2527920" cy="2308324"/>
          </a:xfrm>
          <a:prstGeom prst="rect">
            <a:avLst/>
          </a:prstGeom>
        </p:spPr>
        <p:txBody>
          <a:bodyPr wrap="square">
            <a:spAutoFit/>
          </a:bodyPr>
          <a:lstStyle/>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Se mantiene el proceso sistemático de incorporación, con evaluación de tecnologías y control de la demanda.  Comienzan a crecer los amparos judiciales.</a:t>
            </a:r>
          </a:p>
        </p:txBody>
      </p:sp>
      <p:sp>
        <p:nvSpPr>
          <p:cNvPr id="12" name="Rectángulo 11">
            <a:extLst>
              <a:ext uri="{FF2B5EF4-FFF2-40B4-BE49-F238E27FC236}">
                <a16:creationId xmlns:a16="http://schemas.microsoft.com/office/drawing/2014/main" id="{F70216C8-888B-FB9D-B2BA-804CA0480DA0}"/>
              </a:ext>
            </a:extLst>
          </p:cNvPr>
          <p:cNvSpPr/>
          <p:nvPr/>
        </p:nvSpPr>
        <p:spPr>
          <a:xfrm>
            <a:off x="827584" y="2556599"/>
            <a:ext cx="2527920" cy="2031325"/>
          </a:xfrm>
          <a:prstGeom prst="rect">
            <a:avLst/>
          </a:prstGeom>
        </p:spPr>
        <p:txBody>
          <a:bodyPr wrap="square">
            <a:spAutoFit/>
          </a:bodyPr>
          <a:lstStyle/>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Los protocolos rigurosos para la incorporación de nuevas prestaciones y medicamentos bajo la cobertura, permitieron mantener el equilibrio económico -  financiero. </a:t>
            </a:r>
          </a:p>
        </p:txBody>
      </p:sp>
      <p:sp>
        <p:nvSpPr>
          <p:cNvPr id="13" name="Rectángulo 12">
            <a:extLst>
              <a:ext uri="{FF2B5EF4-FFF2-40B4-BE49-F238E27FC236}">
                <a16:creationId xmlns:a16="http://schemas.microsoft.com/office/drawing/2014/main" id="{AF4D02A3-B246-8AD8-3269-1BC0249DCE6C}"/>
              </a:ext>
            </a:extLst>
          </p:cNvPr>
          <p:cNvSpPr/>
          <p:nvPr/>
        </p:nvSpPr>
        <p:spPr>
          <a:xfrm>
            <a:off x="6019800" y="2556598"/>
            <a:ext cx="2527920" cy="2031325"/>
          </a:xfrm>
          <a:prstGeom prst="rect">
            <a:avLst/>
          </a:prstGeom>
        </p:spPr>
        <p:txBody>
          <a:bodyPr wrap="square">
            <a:spAutoFit/>
          </a:bodyPr>
          <a:lstStyle/>
          <a:p>
            <a:pPr>
              <a:buSzPct val="85000"/>
            </a:pPr>
            <a:r>
              <a:rPr lang="es-UY" altLang="es-UY" dirty="0">
                <a:solidFill>
                  <a:schemeClr val="tx2">
                    <a:lumMod val="75000"/>
                  </a:schemeClr>
                </a:solidFill>
                <a:ea typeface="Cambria" panose="02040503050406030204" pitchFamily="18" charset="0"/>
                <a:cs typeface="Cambria" panose="02040503050406030204" pitchFamily="18" charset="0"/>
                <a:sym typeface="Cambria" panose="02040503050406030204" pitchFamily="18" charset="0"/>
              </a:rPr>
              <a:t>La cobertura financiera se incrementa progresivamente pero el gasto en amparos supera el gasto en los medicamentos bajo cobertura</a:t>
            </a:r>
          </a:p>
        </p:txBody>
      </p:sp>
    </p:spTree>
    <p:extLst>
      <p:ext uri="{BB962C8B-B14F-4D97-AF65-F5344CB8AC3E}">
        <p14:creationId xmlns:p14="http://schemas.microsoft.com/office/powerpoint/2010/main" val="256757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40325452-6E6D-289C-FE21-0F9A19DD41E7}"/>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2EAD04F3-930C-0EBE-B657-C70C85A4DE18}"/>
              </a:ext>
            </a:extLst>
          </p:cNvPr>
          <p:cNvSpPr>
            <a:spLocks noGrp="1"/>
          </p:cNvSpPr>
          <p:nvPr>
            <p:ph type="sldNum" sz="quarter" idx="12"/>
          </p:nvPr>
        </p:nvSpPr>
        <p:spPr/>
        <p:txBody>
          <a:bodyPr/>
          <a:lstStyle/>
          <a:p>
            <a:fld id="{73FF5897-1FFF-45D8-988B-5E674B8225EA}" type="slidenum">
              <a:rPr lang="es-UY" smtClean="0"/>
              <a:pPr/>
              <a:t>11</a:t>
            </a:fld>
            <a:endParaRPr lang="es-UY" dirty="0"/>
          </a:p>
        </p:txBody>
      </p:sp>
      <p:sp>
        <p:nvSpPr>
          <p:cNvPr id="4" name="CuadroTexto 3">
            <a:extLst>
              <a:ext uri="{FF2B5EF4-FFF2-40B4-BE49-F238E27FC236}">
                <a16:creationId xmlns:a16="http://schemas.microsoft.com/office/drawing/2014/main" id="{6B19B06F-F58B-78FF-9619-9773AC953D94}"/>
              </a:ext>
            </a:extLst>
          </p:cNvPr>
          <p:cNvSpPr txBox="1"/>
          <p:nvPr/>
        </p:nvSpPr>
        <p:spPr>
          <a:xfrm>
            <a:off x="899592" y="280001"/>
            <a:ext cx="5976664" cy="523220"/>
          </a:xfrm>
          <a:prstGeom prst="rect">
            <a:avLst/>
          </a:prstGeom>
          <a:noFill/>
        </p:spPr>
        <p:txBody>
          <a:bodyPr wrap="square" rtlCol="0">
            <a:spAutoFit/>
          </a:bodyPr>
          <a:lstStyle/>
          <a:p>
            <a:pPr algn="ctr"/>
            <a:r>
              <a:rPr lang="es-UY" sz="2800" dirty="0"/>
              <a:t>¿Qué es hoy el FNR?</a:t>
            </a:r>
          </a:p>
        </p:txBody>
      </p:sp>
      <p:sp>
        <p:nvSpPr>
          <p:cNvPr id="5" name="CuadroTexto 4">
            <a:extLst>
              <a:ext uri="{FF2B5EF4-FFF2-40B4-BE49-F238E27FC236}">
                <a16:creationId xmlns:a16="http://schemas.microsoft.com/office/drawing/2014/main" id="{217F1D0E-2276-70EE-D1FF-2C14E5AA76B3}"/>
              </a:ext>
            </a:extLst>
          </p:cNvPr>
          <p:cNvSpPr txBox="1"/>
          <p:nvPr/>
        </p:nvSpPr>
        <p:spPr>
          <a:xfrm>
            <a:off x="755576" y="889641"/>
            <a:ext cx="8064895" cy="1891287"/>
          </a:xfrm>
          <a:prstGeom prst="rect">
            <a:avLst/>
          </a:prstGeom>
          <a:noFill/>
        </p:spPr>
        <p:txBody>
          <a:bodyPr wrap="square" rtlCol="0">
            <a:spAutoFit/>
          </a:bodyPr>
          <a:lstStyle/>
          <a:p>
            <a:pPr marL="285750" indent="-285750" algn="just">
              <a:lnSpc>
                <a:spcPct val="150000"/>
              </a:lnSpc>
              <a:buFont typeface="Wingdings" pitchFamily="2" charset="2"/>
              <a:buChar char="q"/>
            </a:pPr>
            <a:r>
              <a:rPr lang="es-UY" sz="2000" dirty="0"/>
              <a:t>El FNR es un seguro público universal, complementario del Seguro Nacional de Salud, que cumple funciones de reaseguro para los prestadores integrales del SNIS, en la provisión de procedimientos de alto costo y complejidad y medicamentos de alto precio.</a:t>
            </a:r>
          </a:p>
        </p:txBody>
      </p:sp>
      <p:sp>
        <p:nvSpPr>
          <p:cNvPr id="6" name="CuadroTexto 5">
            <a:extLst>
              <a:ext uri="{FF2B5EF4-FFF2-40B4-BE49-F238E27FC236}">
                <a16:creationId xmlns:a16="http://schemas.microsoft.com/office/drawing/2014/main" id="{A9C44D8F-3BA4-879C-FE93-48F946059017}"/>
              </a:ext>
            </a:extLst>
          </p:cNvPr>
          <p:cNvSpPr txBox="1"/>
          <p:nvPr/>
        </p:nvSpPr>
        <p:spPr>
          <a:xfrm>
            <a:off x="755577" y="2921695"/>
            <a:ext cx="8064894" cy="2814617"/>
          </a:xfrm>
          <a:prstGeom prst="rect">
            <a:avLst/>
          </a:prstGeom>
          <a:noFill/>
        </p:spPr>
        <p:txBody>
          <a:bodyPr wrap="square" rtlCol="0">
            <a:spAutoFit/>
          </a:bodyPr>
          <a:lstStyle/>
          <a:p>
            <a:pPr marL="285750" indent="-285750" algn="just">
              <a:lnSpc>
                <a:spcPct val="150000"/>
              </a:lnSpc>
              <a:buFont typeface="Wingdings" pitchFamily="2" charset="2"/>
              <a:buChar char="q"/>
            </a:pPr>
            <a:r>
              <a:rPr lang="es-UY" sz="2000" dirty="0"/>
              <a:t>Es una Persona Pública no Estatal, gobernada por una Comisión Honoraria Administradora (CHA), conformada por nueve miembros: El Ministro de Salud Pública  (o quien designe en su representación), quien la preside, dos representantes del MSP, un representante del MEF, un representante del Instituto de Previsión Social, tres representantes de los prestadores, y un representante de los IMAE.</a:t>
            </a:r>
          </a:p>
        </p:txBody>
      </p:sp>
    </p:spTree>
    <p:extLst>
      <p:ext uri="{BB962C8B-B14F-4D97-AF65-F5344CB8AC3E}">
        <p14:creationId xmlns:p14="http://schemas.microsoft.com/office/powerpoint/2010/main" val="1786322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5F780C36-9240-CFC4-3258-FC39340F09F9}"/>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D4CBFA92-8AC5-FA31-A150-00EE594813E8}"/>
              </a:ext>
            </a:extLst>
          </p:cNvPr>
          <p:cNvSpPr>
            <a:spLocks noGrp="1"/>
          </p:cNvSpPr>
          <p:nvPr>
            <p:ph type="sldNum" sz="quarter" idx="12"/>
          </p:nvPr>
        </p:nvSpPr>
        <p:spPr/>
        <p:txBody>
          <a:bodyPr/>
          <a:lstStyle/>
          <a:p>
            <a:fld id="{73FF5897-1FFF-45D8-988B-5E674B8225EA}" type="slidenum">
              <a:rPr lang="es-UY" smtClean="0"/>
              <a:pPr/>
              <a:t>12</a:t>
            </a:fld>
            <a:endParaRPr lang="es-UY"/>
          </a:p>
        </p:txBody>
      </p:sp>
      <p:sp>
        <p:nvSpPr>
          <p:cNvPr id="4" name="CuadroTexto 3">
            <a:extLst>
              <a:ext uri="{FF2B5EF4-FFF2-40B4-BE49-F238E27FC236}">
                <a16:creationId xmlns:a16="http://schemas.microsoft.com/office/drawing/2014/main" id="{E96CC858-F39A-F132-A01F-3C7C2D0A56CE}"/>
              </a:ext>
            </a:extLst>
          </p:cNvPr>
          <p:cNvSpPr txBox="1"/>
          <p:nvPr/>
        </p:nvSpPr>
        <p:spPr>
          <a:xfrm>
            <a:off x="939908" y="145778"/>
            <a:ext cx="7376507" cy="830997"/>
          </a:xfrm>
          <a:prstGeom prst="rect">
            <a:avLst/>
          </a:prstGeom>
          <a:solidFill>
            <a:schemeClr val="bg1"/>
          </a:solidFill>
        </p:spPr>
        <p:txBody>
          <a:bodyPr wrap="none" rtlCol="0">
            <a:spAutoFit/>
          </a:bodyPr>
          <a:lstStyle/>
          <a:p>
            <a:pPr algn="ctr"/>
            <a:r>
              <a:rPr lang="es-UY" sz="2600" dirty="0"/>
              <a:t>FNR - Ejecución presupuestal por fuente de ingresos, </a:t>
            </a:r>
          </a:p>
          <a:p>
            <a:pPr algn="ctr"/>
            <a:r>
              <a:rPr lang="es-UY" sz="2200" dirty="0"/>
              <a:t>Año 2024</a:t>
            </a:r>
          </a:p>
        </p:txBody>
      </p:sp>
      <p:graphicFrame>
        <p:nvGraphicFramePr>
          <p:cNvPr id="5" name="Gráfico 4">
            <a:extLst>
              <a:ext uri="{FF2B5EF4-FFF2-40B4-BE49-F238E27FC236}">
                <a16:creationId xmlns:a16="http://schemas.microsoft.com/office/drawing/2014/main" id="{A87E9A23-BA7B-16B0-4A69-77FED1E6F1F4}"/>
              </a:ext>
            </a:extLst>
          </p:cNvPr>
          <p:cNvGraphicFramePr>
            <a:graphicFrameLocks/>
          </p:cNvGraphicFramePr>
          <p:nvPr>
            <p:extLst>
              <p:ext uri="{D42A27DB-BD31-4B8C-83A1-F6EECF244321}">
                <p14:modId xmlns:p14="http://schemas.microsoft.com/office/powerpoint/2010/main" val="306051908"/>
              </p:ext>
            </p:extLst>
          </p:nvPr>
        </p:nvGraphicFramePr>
        <p:xfrm>
          <a:off x="1492200" y="1694656"/>
          <a:ext cx="6680200"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23614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EA87B6F4-F796-292E-A04F-5F7E22376A4E}"/>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5E96409A-78BC-E16D-5E0E-099AA4E8D55A}"/>
              </a:ext>
            </a:extLst>
          </p:cNvPr>
          <p:cNvSpPr>
            <a:spLocks noGrp="1"/>
          </p:cNvSpPr>
          <p:nvPr>
            <p:ph type="sldNum" sz="quarter" idx="12"/>
          </p:nvPr>
        </p:nvSpPr>
        <p:spPr/>
        <p:txBody>
          <a:bodyPr/>
          <a:lstStyle/>
          <a:p>
            <a:fld id="{73FF5897-1FFF-45D8-988B-5E674B8225EA}" type="slidenum">
              <a:rPr lang="es-UY" smtClean="0"/>
              <a:pPr/>
              <a:t>13</a:t>
            </a:fld>
            <a:endParaRPr lang="es-UY"/>
          </a:p>
        </p:txBody>
      </p:sp>
      <p:sp>
        <p:nvSpPr>
          <p:cNvPr id="4" name="CuadroTexto 3">
            <a:extLst>
              <a:ext uri="{FF2B5EF4-FFF2-40B4-BE49-F238E27FC236}">
                <a16:creationId xmlns:a16="http://schemas.microsoft.com/office/drawing/2014/main" id="{014ACD1D-5BAF-BD52-6283-F40C77E59855}"/>
              </a:ext>
            </a:extLst>
          </p:cNvPr>
          <p:cNvSpPr txBox="1"/>
          <p:nvPr/>
        </p:nvSpPr>
        <p:spPr>
          <a:xfrm>
            <a:off x="996787" y="145778"/>
            <a:ext cx="7262757" cy="830997"/>
          </a:xfrm>
          <a:prstGeom prst="rect">
            <a:avLst/>
          </a:prstGeom>
          <a:solidFill>
            <a:schemeClr val="bg1"/>
          </a:solidFill>
        </p:spPr>
        <p:txBody>
          <a:bodyPr wrap="none" rtlCol="0">
            <a:spAutoFit/>
          </a:bodyPr>
          <a:lstStyle/>
          <a:p>
            <a:pPr algn="ctr"/>
            <a:r>
              <a:rPr lang="es-UY" sz="2600" dirty="0"/>
              <a:t>FNR - Ejecución presupuestal por concepto del gasto</a:t>
            </a:r>
          </a:p>
          <a:p>
            <a:pPr algn="ctr"/>
            <a:r>
              <a:rPr lang="es-UY" sz="2200" dirty="0"/>
              <a:t>Año 2024</a:t>
            </a:r>
          </a:p>
        </p:txBody>
      </p:sp>
      <p:graphicFrame>
        <p:nvGraphicFramePr>
          <p:cNvPr id="7" name="Gráfico 6">
            <a:extLst>
              <a:ext uri="{FF2B5EF4-FFF2-40B4-BE49-F238E27FC236}">
                <a16:creationId xmlns:a16="http://schemas.microsoft.com/office/drawing/2014/main" id="{3A5CA6A3-DA2B-C236-7A92-E34E869C5AE8}"/>
              </a:ext>
            </a:extLst>
          </p:cNvPr>
          <p:cNvGraphicFramePr>
            <a:graphicFrameLocks/>
          </p:cNvGraphicFramePr>
          <p:nvPr>
            <p:extLst>
              <p:ext uri="{D42A27DB-BD31-4B8C-83A1-F6EECF244321}">
                <p14:modId xmlns:p14="http://schemas.microsoft.com/office/powerpoint/2010/main" val="2899833908"/>
              </p:ext>
            </p:extLst>
          </p:nvPr>
        </p:nvGraphicFramePr>
        <p:xfrm>
          <a:off x="1547664" y="1574800"/>
          <a:ext cx="6602809" cy="4014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353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3D9A6B44-867D-9470-CC10-F35515547391}"/>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892AD258-CCD5-9051-F0B1-91A19C53D41F}"/>
              </a:ext>
            </a:extLst>
          </p:cNvPr>
          <p:cNvSpPr>
            <a:spLocks noGrp="1"/>
          </p:cNvSpPr>
          <p:nvPr>
            <p:ph type="sldNum" sz="quarter" idx="12"/>
          </p:nvPr>
        </p:nvSpPr>
        <p:spPr/>
        <p:txBody>
          <a:bodyPr/>
          <a:lstStyle/>
          <a:p>
            <a:fld id="{73FF5897-1FFF-45D8-988B-5E674B8225EA}" type="slidenum">
              <a:rPr lang="es-UY" smtClean="0"/>
              <a:pPr/>
              <a:t>14</a:t>
            </a:fld>
            <a:endParaRPr lang="es-UY"/>
          </a:p>
        </p:txBody>
      </p:sp>
      <p:sp>
        <p:nvSpPr>
          <p:cNvPr id="25" name="CuadroTexto 34">
            <a:extLst>
              <a:ext uri="{FF2B5EF4-FFF2-40B4-BE49-F238E27FC236}">
                <a16:creationId xmlns:a16="http://schemas.microsoft.com/office/drawing/2014/main" id="{2B1B71A2-B6DF-2D97-C006-4AF52C0ACCE1}"/>
              </a:ext>
            </a:extLst>
          </p:cNvPr>
          <p:cNvSpPr txBox="1">
            <a:spLocks noChangeArrowheads="1"/>
          </p:cNvSpPr>
          <p:nvPr/>
        </p:nvSpPr>
        <p:spPr bwMode="auto">
          <a:xfrm>
            <a:off x="3145991" y="260648"/>
            <a:ext cx="2066207" cy="523220"/>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Prestaciones</a:t>
            </a:r>
            <a:endParaRPr lang="es-UY" altLang="es-UY" sz="2000" b="1" dirty="0">
              <a:solidFill>
                <a:schemeClr val="accent1">
                  <a:lumMod val="75000"/>
                </a:schemeClr>
              </a:solidFill>
              <a:latin typeface="+mj-lt"/>
              <a:cs typeface="Arial" panose="020B0604020202020204" pitchFamily="34" charset="0"/>
            </a:endParaRPr>
          </a:p>
        </p:txBody>
      </p:sp>
      <p:sp>
        <p:nvSpPr>
          <p:cNvPr id="27" name="CuadroTexto 26">
            <a:extLst>
              <a:ext uri="{FF2B5EF4-FFF2-40B4-BE49-F238E27FC236}">
                <a16:creationId xmlns:a16="http://schemas.microsoft.com/office/drawing/2014/main" id="{ACC1C401-A6F3-48DA-C923-06CB8A73A973}"/>
              </a:ext>
            </a:extLst>
          </p:cNvPr>
          <p:cNvSpPr txBox="1"/>
          <p:nvPr/>
        </p:nvSpPr>
        <p:spPr>
          <a:xfrm>
            <a:off x="752486" y="962126"/>
            <a:ext cx="7427168" cy="880369"/>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b="1" dirty="0"/>
              <a:t>Cardiología:</a:t>
            </a:r>
            <a:r>
              <a:rPr lang="es-ES_tradnl" dirty="0"/>
              <a:t> Angioplastias coronarias, Cirugía Cardíaca, </a:t>
            </a:r>
            <a:r>
              <a:rPr lang="es-ES_tradnl" dirty="0" err="1"/>
              <a:t>Cardiodesfibriladores</a:t>
            </a:r>
            <a:r>
              <a:rPr lang="es-ES_tradnl" dirty="0"/>
              <a:t> y marcapasos, TAVI, CACG</a:t>
            </a:r>
          </a:p>
        </p:txBody>
      </p:sp>
      <p:sp>
        <p:nvSpPr>
          <p:cNvPr id="28" name="CuadroTexto 27">
            <a:extLst>
              <a:ext uri="{FF2B5EF4-FFF2-40B4-BE49-F238E27FC236}">
                <a16:creationId xmlns:a16="http://schemas.microsoft.com/office/drawing/2014/main" id="{A91AE262-F679-98C3-E965-5169B432AA3B}"/>
              </a:ext>
            </a:extLst>
          </p:cNvPr>
          <p:cNvSpPr txBox="1"/>
          <p:nvPr/>
        </p:nvSpPr>
        <p:spPr>
          <a:xfrm>
            <a:off x="752486" y="1918700"/>
            <a:ext cx="7427168" cy="464871"/>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b="1" dirty="0"/>
              <a:t>Diálisis:</a:t>
            </a:r>
            <a:r>
              <a:rPr lang="es-ES_tradnl" dirty="0"/>
              <a:t> Peritoneal, Hemodiálisis</a:t>
            </a:r>
          </a:p>
        </p:txBody>
      </p:sp>
      <p:sp>
        <p:nvSpPr>
          <p:cNvPr id="29" name="CuadroTexto 28">
            <a:extLst>
              <a:ext uri="{FF2B5EF4-FFF2-40B4-BE49-F238E27FC236}">
                <a16:creationId xmlns:a16="http://schemas.microsoft.com/office/drawing/2014/main" id="{CF5C5CD5-29C8-17B9-6D73-B0FB4725D30D}"/>
              </a:ext>
            </a:extLst>
          </p:cNvPr>
          <p:cNvSpPr txBox="1"/>
          <p:nvPr/>
        </p:nvSpPr>
        <p:spPr>
          <a:xfrm>
            <a:off x="755438" y="2534075"/>
            <a:ext cx="7427168" cy="464871"/>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b="1" dirty="0"/>
              <a:t>Traumatología:</a:t>
            </a:r>
            <a:r>
              <a:rPr lang="es-ES_tradnl" dirty="0"/>
              <a:t> Prótesis de cadera. Prótesis de rodilla</a:t>
            </a:r>
          </a:p>
        </p:txBody>
      </p:sp>
      <p:sp>
        <p:nvSpPr>
          <p:cNvPr id="30" name="CuadroTexto 29">
            <a:extLst>
              <a:ext uri="{FF2B5EF4-FFF2-40B4-BE49-F238E27FC236}">
                <a16:creationId xmlns:a16="http://schemas.microsoft.com/office/drawing/2014/main" id="{1460626F-8351-9923-2EFE-7A40E6672D72}"/>
              </a:ext>
            </a:extLst>
          </p:cNvPr>
          <p:cNvSpPr txBox="1"/>
          <p:nvPr/>
        </p:nvSpPr>
        <p:spPr>
          <a:xfrm>
            <a:off x="752486" y="3149450"/>
            <a:ext cx="7427168" cy="464871"/>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b="1" dirty="0"/>
              <a:t>Trasplantes:</a:t>
            </a:r>
            <a:r>
              <a:rPr lang="es-ES_tradnl" dirty="0"/>
              <a:t> Renal, Cardíaco, Hepático</a:t>
            </a:r>
            <a:r>
              <a:rPr lang="es-ES_tradnl" baseline="30000" dirty="0"/>
              <a:t>*, </a:t>
            </a:r>
            <a:r>
              <a:rPr lang="es-ES_tradnl" dirty="0"/>
              <a:t>Pulmonar</a:t>
            </a:r>
            <a:r>
              <a:rPr lang="es-ES_tradnl" baseline="30000" dirty="0"/>
              <a:t>*,</a:t>
            </a:r>
            <a:r>
              <a:rPr lang="es-ES_tradnl" dirty="0"/>
              <a:t> Médula ósea.</a:t>
            </a:r>
          </a:p>
        </p:txBody>
      </p:sp>
      <p:sp>
        <p:nvSpPr>
          <p:cNvPr id="32" name="CuadroTexto 31">
            <a:extLst>
              <a:ext uri="{FF2B5EF4-FFF2-40B4-BE49-F238E27FC236}">
                <a16:creationId xmlns:a16="http://schemas.microsoft.com/office/drawing/2014/main" id="{59FA3667-3BAD-3199-A14E-7B4D0A548982}"/>
              </a:ext>
            </a:extLst>
          </p:cNvPr>
          <p:cNvSpPr txBox="1"/>
          <p:nvPr/>
        </p:nvSpPr>
        <p:spPr>
          <a:xfrm>
            <a:off x="766008" y="3789040"/>
            <a:ext cx="7427168" cy="2542363"/>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b="1" dirty="0"/>
              <a:t>Otras:</a:t>
            </a:r>
            <a:r>
              <a:rPr lang="es-ES_tradnl" dirty="0"/>
              <a:t> Cirugía fetal, Tratamiento del Parkinson, Grandes quemados, Epilepsia refractaria, Embolización aneurismas y MAV cerebrales, Trombectomía, Bombas de insulina, endoprótesis aórticas, Implante coclear, PET-</a:t>
            </a:r>
            <a:r>
              <a:rPr lang="es-ES_tradnl" dirty="0" err="1"/>
              <a:t>Scan</a:t>
            </a:r>
            <a:r>
              <a:rPr lang="es-ES_tradnl" dirty="0"/>
              <a:t>, FIV, </a:t>
            </a:r>
            <a:r>
              <a:rPr lang="es-UY" dirty="0"/>
              <a:t>Cirugía Transoral Láser CO2, Retinoblastoma congénito</a:t>
            </a:r>
            <a:r>
              <a:rPr lang="es-UY" baseline="30000" dirty="0"/>
              <a:t>*</a:t>
            </a:r>
          </a:p>
          <a:p>
            <a:pPr marL="285750" indent="-285750">
              <a:lnSpc>
                <a:spcPct val="150000"/>
              </a:lnSpc>
              <a:buSzPct val="90000"/>
              <a:buFont typeface="Wingdings" pitchFamily="2" charset="2"/>
              <a:buChar char="q"/>
            </a:pPr>
            <a:endParaRPr lang="es-ES_tradnl" dirty="0"/>
          </a:p>
        </p:txBody>
      </p:sp>
      <p:sp>
        <p:nvSpPr>
          <p:cNvPr id="33" name="CuadroTexto 32">
            <a:extLst>
              <a:ext uri="{FF2B5EF4-FFF2-40B4-BE49-F238E27FC236}">
                <a16:creationId xmlns:a16="http://schemas.microsoft.com/office/drawing/2014/main" id="{F7C332BE-160A-103E-5D50-0F3E7768B9CE}"/>
              </a:ext>
            </a:extLst>
          </p:cNvPr>
          <p:cNvSpPr txBox="1"/>
          <p:nvPr/>
        </p:nvSpPr>
        <p:spPr>
          <a:xfrm>
            <a:off x="5715182" y="5929535"/>
            <a:ext cx="2025170" cy="307777"/>
          </a:xfrm>
          <a:prstGeom prst="rect">
            <a:avLst/>
          </a:prstGeom>
          <a:solidFill>
            <a:schemeClr val="bg1"/>
          </a:solidFill>
        </p:spPr>
        <p:txBody>
          <a:bodyPr wrap="none" rtlCol="0">
            <a:spAutoFit/>
          </a:bodyPr>
          <a:lstStyle/>
          <a:p>
            <a:r>
              <a:rPr lang="es-ES_tradnl" sz="1400" dirty="0"/>
              <a:t>*Cobertura en el exterior</a:t>
            </a:r>
          </a:p>
        </p:txBody>
      </p:sp>
    </p:spTree>
    <p:extLst>
      <p:ext uri="{BB962C8B-B14F-4D97-AF65-F5344CB8AC3E}">
        <p14:creationId xmlns:p14="http://schemas.microsoft.com/office/powerpoint/2010/main" val="26180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2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29"/>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30"/>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par>
                          <p:cTn id="19" fill="hold">
                            <p:stCondLst>
                              <p:cond delay="1500"/>
                            </p:stCondLst>
                            <p:childTnLst>
                              <p:par>
                                <p:cTn id="20" presetID="1" presetClass="entr" presetSubtype="0" fill="hold" grpId="0" nodeType="afterEffect">
                                  <p:stCondLst>
                                    <p:cond delay="500"/>
                                  </p:stCondLst>
                                  <p:childTnLst>
                                    <p:set>
                                      <p:cBhvr>
                                        <p:cTn id="21"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55327950-920C-5CB3-D0DB-EBA81BA2CD87}"/>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8702E2D3-EF74-CA26-9781-D0C524BBB9A0}"/>
              </a:ext>
            </a:extLst>
          </p:cNvPr>
          <p:cNvSpPr>
            <a:spLocks noGrp="1"/>
          </p:cNvSpPr>
          <p:nvPr>
            <p:ph type="sldNum" sz="quarter" idx="12"/>
          </p:nvPr>
        </p:nvSpPr>
        <p:spPr/>
        <p:txBody>
          <a:bodyPr/>
          <a:lstStyle/>
          <a:p>
            <a:fld id="{73FF5897-1FFF-45D8-988B-5E674B8225EA}" type="slidenum">
              <a:rPr lang="es-UY" smtClean="0"/>
              <a:pPr/>
              <a:t>15</a:t>
            </a:fld>
            <a:endParaRPr lang="es-UY"/>
          </a:p>
        </p:txBody>
      </p:sp>
      <p:sp>
        <p:nvSpPr>
          <p:cNvPr id="4" name="CuadroTexto 34">
            <a:extLst>
              <a:ext uri="{FF2B5EF4-FFF2-40B4-BE49-F238E27FC236}">
                <a16:creationId xmlns:a16="http://schemas.microsoft.com/office/drawing/2014/main" id="{382BA8AF-6565-0F0D-9988-264E068D04AB}"/>
              </a:ext>
            </a:extLst>
          </p:cNvPr>
          <p:cNvSpPr txBox="1">
            <a:spLocks noChangeArrowheads="1"/>
          </p:cNvSpPr>
          <p:nvPr/>
        </p:nvSpPr>
        <p:spPr bwMode="auto">
          <a:xfrm>
            <a:off x="2976365" y="317482"/>
            <a:ext cx="2405467" cy="523220"/>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Medicamentos</a:t>
            </a:r>
            <a:endParaRPr lang="es-UY" altLang="es-UY" sz="2000" b="1" dirty="0">
              <a:solidFill>
                <a:schemeClr val="accent1">
                  <a:lumMod val="75000"/>
                </a:schemeClr>
              </a:solidFill>
              <a:latin typeface="+mj-lt"/>
              <a:cs typeface="Arial" panose="020B0604020202020204" pitchFamily="34" charset="0"/>
            </a:endParaRPr>
          </a:p>
        </p:txBody>
      </p:sp>
      <p:sp>
        <p:nvSpPr>
          <p:cNvPr id="5" name="CuadroTexto 4">
            <a:extLst>
              <a:ext uri="{FF2B5EF4-FFF2-40B4-BE49-F238E27FC236}">
                <a16:creationId xmlns:a16="http://schemas.microsoft.com/office/drawing/2014/main" id="{98FD30A5-C424-1E92-09E1-3778F42CD5B1}"/>
              </a:ext>
            </a:extLst>
          </p:cNvPr>
          <p:cNvSpPr txBox="1"/>
          <p:nvPr/>
        </p:nvSpPr>
        <p:spPr>
          <a:xfrm>
            <a:off x="752486" y="1496978"/>
            <a:ext cx="7427168" cy="707886"/>
          </a:xfrm>
          <a:prstGeom prst="rect">
            <a:avLst/>
          </a:prstGeom>
          <a:noFill/>
        </p:spPr>
        <p:txBody>
          <a:bodyPr wrap="square" rtlCol="0">
            <a:spAutoFit/>
          </a:bodyPr>
          <a:lstStyle/>
          <a:p>
            <a:pPr marL="285750" indent="-285750">
              <a:buSzPct val="90000"/>
              <a:buFont typeface="Wingdings" pitchFamily="2" charset="2"/>
              <a:buChar char="q"/>
            </a:pPr>
            <a:r>
              <a:rPr lang="es-ES_tradnl" sz="2000" b="1" dirty="0"/>
              <a:t>Dermatología</a:t>
            </a:r>
            <a:r>
              <a:rPr lang="es-ES_tradnl" sz="2000" dirty="0"/>
              <a:t>: Dermatitis atópica (</a:t>
            </a:r>
            <a:r>
              <a:rPr lang="es-ES_tradnl" sz="2000" dirty="0" err="1"/>
              <a:t>upadacitinib</a:t>
            </a:r>
            <a:r>
              <a:rPr lang="es-ES_tradnl" sz="2000" dirty="0"/>
              <a:t>); Psoriasis severa (adalimumab)</a:t>
            </a:r>
          </a:p>
        </p:txBody>
      </p:sp>
      <p:sp>
        <p:nvSpPr>
          <p:cNvPr id="6" name="CuadroTexto 5">
            <a:extLst>
              <a:ext uri="{FF2B5EF4-FFF2-40B4-BE49-F238E27FC236}">
                <a16:creationId xmlns:a16="http://schemas.microsoft.com/office/drawing/2014/main" id="{3A1C446D-69F4-9C34-A24A-968B1725D9E7}"/>
              </a:ext>
            </a:extLst>
          </p:cNvPr>
          <p:cNvSpPr txBox="1"/>
          <p:nvPr/>
        </p:nvSpPr>
        <p:spPr>
          <a:xfrm>
            <a:off x="755576" y="2433082"/>
            <a:ext cx="7427168" cy="707886"/>
          </a:xfrm>
          <a:prstGeom prst="rect">
            <a:avLst/>
          </a:prstGeom>
          <a:noFill/>
        </p:spPr>
        <p:txBody>
          <a:bodyPr wrap="square" rtlCol="0">
            <a:spAutoFit/>
          </a:bodyPr>
          <a:lstStyle/>
          <a:p>
            <a:pPr marL="285750" indent="-285750">
              <a:buSzPct val="90000"/>
              <a:buFont typeface="Wingdings" pitchFamily="2" charset="2"/>
              <a:buChar char="q"/>
            </a:pPr>
            <a:r>
              <a:rPr lang="es-ES_tradnl" sz="2000" b="1" dirty="0"/>
              <a:t>Gastroenterología</a:t>
            </a:r>
            <a:r>
              <a:rPr lang="es-ES_tradnl" sz="2000" dirty="0"/>
              <a:t>: Colitis ulcerosa y Enfermedad de Crohn (I</a:t>
            </a:r>
            <a:r>
              <a:rPr lang="es-UY" sz="2000" dirty="0"/>
              <a:t>nfliximab, adalimumab, </a:t>
            </a:r>
            <a:r>
              <a:rPr lang="es-ES_tradnl" sz="2000" dirty="0" err="1"/>
              <a:t>upadacitinib</a:t>
            </a:r>
            <a:r>
              <a:rPr lang="es-ES_tradnl" sz="2000" dirty="0"/>
              <a:t>)</a:t>
            </a:r>
          </a:p>
        </p:txBody>
      </p:sp>
      <p:sp>
        <p:nvSpPr>
          <p:cNvPr id="8" name="CuadroTexto 7">
            <a:extLst>
              <a:ext uri="{FF2B5EF4-FFF2-40B4-BE49-F238E27FC236}">
                <a16:creationId xmlns:a16="http://schemas.microsoft.com/office/drawing/2014/main" id="{F789446A-1827-500B-7564-223198441C32}"/>
              </a:ext>
            </a:extLst>
          </p:cNvPr>
          <p:cNvSpPr txBox="1"/>
          <p:nvPr/>
        </p:nvSpPr>
        <p:spPr>
          <a:xfrm>
            <a:off x="745232" y="3388930"/>
            <a:ext cx="7427168" cy="400110"/>
          </a:xfrm>
          <a:prstGeom prst="rect">
            <a:avLst/>
          </a:prstGeom>
          <a:noFill/>
        </p:spPr>
        <p:txBody>
          <a:bodyPr wrap="square" rtlCol="0">
            <a:spAutoFit/>
          </a:bodyPr>
          <a:lstStyle/>
          <a:p>
            <a:pPr marL="285750" indent="-285750">
              <a:buSzPct val="90000"/>
              <a:buFont typeface="Wingdings" pitchFamily="2" charset="2"/>
              <a:buChar char="q"/>
            </a:pPr>
            <a:r>
              <a:rPr lang="es-ES_tradnl" sz="2000" b="1" dirty="0"/>
              <a:t>Hemoterapia: </a:t>
            </a:r>
            <a:r>
              <a:rPr lang="es-ES_tradnl" sz="2000" dirty="0"/>
              <a:t>Hemofilia A (</a:t>
            </a:r>
            <a:r>
              <a:rPr lang="es-ES_tradnl" sz="2000" dirty="0" err="1"/>
              <a:t>Emicizumab</a:t>
            </a:r>
            <a:r>
              <a:rPr lang="es-ES_tradnl" sz="2000" dirty="0"/>
              <a:t>)</a:t>
            </a:r>
          </a:p>
        </p:txBody>
      </p:sp>
      <p:sp>
        <p:nvSpPr>
          <p:cNvPr id="9" name="CuadroTexto 8">
            <a:extLst>
              <a:ext uri="{FF2B5EF4-FFF2-40B4-BE49-F238E27FC236}">
                <a16:creationId xmlns:a16="http://schemas.microsoft.com/office/drawing/2014/main" id="{578169C2-CACB-1B9D-5DEF-81B7A599336A}"/>
              </a:ext>
            </a:extLst>
          </p:cNvPr>
          <p:cNvSpPr txBox="1"/>
          <p:nvPr/>
        </p:nvSpPr>
        <p:spPr>
          <a:xfrm>
            <a:off x="755576" y="4109010"/>
            <a:ext cx="7427168" cy="400110"/>
          </a:xfrm>
          <a:prstGeom prst="rect">
            <a:avLst/>
          </a:prstGeom>
          <a:noFill/>
        </p:spPr>
        <p:txBody>
          <a:bodyPr wrap="square" rtlCol="0">
            <a:spAutoFit/>
          </a:bodyPr>
          <a:lstStyle/>
          <a:p>
            <a:pPr marL="285750" indent="-285750">
              <a:buSzPct val="90000"/>
              <a:buFont typeface="Wingdings" pitchFamily="2" charset="2"/>
              <a:buChar char="q"/>
            </a:pPr>
            <a:r>
              <a:rPr lang="es-ES_tradnl" sz="2000" b="1" dirty="0"/>
              <a:t>Oftalmología:</a:t>
            </a:r>
            <a:r>
              <a:rPr lang="es-ES_tradnl" sz="2000" dirty="0"/>
              <a:t> </a:t>
            </a:r>
            <a:r>
              <a:rPr lang="es-ES_tradnl" sz="2000" dirty="0" err="1"/>
              <a:t>Uveitis</a:t>
            </a:r>
            <a:r>
              <a:rPr lang="es-ES_tradnl" sz="2000" dirty="0"/>
              <a:t> no infecciosa</a:t>
            </a:r>
            <a:r>
              <a:rPr lang="es-UY" sz="2000" dirty="0"/>
              <a:t> (Adalimumab)</a:t>
            </a:r>
            <a:endParaRPr lang="es-ES_tradnl" sz="2000" dirty="0"/>
          </a:p>
        </p:txBody>
      </p:sp>
      <p:sp>
        <p:nvSpPr>
          <p:cNvPr id="10" name="CuadroTexto 9">
            <a:extLst>
              <a:ext uri="{FF2B5EF4-FFF2-40B4-BE49-F238E27FC236}">
                <a16:creationId xmlns:a16="http://schemas.microsoft.com/office/drawing/2014/main" id="{9944FA77-A253-8A20-5A35-381244B7571C}"/>
              </a:ext>
            </a:extLst>
          </p:cNvPr>
          <p:cNvSpPr txBox="1"/>
          <p:nvPr/>
        </p:nvSpPr>
        <p:spPr>
          <a:xfrm>
            <a:off x="755576" y="4809346"/>
            <a:ext cx="7427168" cy="707886"/>
          </a:xfrm>
          <a:prstGeom prst="rect">
            <a:avLst/>
          </a:prstGeom>
          <a:noFill/>
        </p:spPr>
        <p:txBody>
          <a:bodyPr wrap="square" rtlCol="0">
            <a:spAutoFit/>
          </a:bodyPr>
          <a:lstStyle/>
          <a:p>
            <a:pPr marL="285750" indent="-285750">
              <a:buSzPct val="90000"/>
              <a:buFont typeface="Wingdings" pitchFamily="2" charset="2"/>
              <a:buChar char="q"/>
            </a:pPr>
            <a:r>
              <a:rPr lang="es-ES_tradnl" sz="2000" b="1" dirty="0"/>
              <a:t>Inmunología</a:t>
            </a:r>
            <a:r>
              <a:rPr lang="es-ES_tradnl" sz="2000" dirty="0"/>
              <a:t>: Inmunosupresores en trasplante renal (</a:t>
            </a:r>
            <a:r>
              <a:rPr lang="es-UY" sz="2000" dirty="0"/>
              <a:t>Tacrolimus y everolimus); Vasculitis ANCA asociadas (Rituximab)</a:t>
            </a:r>
            <a:endParaRPr lang="es-ES_tradnl" sz="2000" dirty="0"/>
          </a:p>
        </p:txBody>
      </p:sp>
    </p:spTree>
    <p:extLst>
      <p:ext uri="{BB962C8B-B14F-4D97-AF65-F5344CB8AC3E}">
        <p14:creationId xmlns:p14="http://schemas.microsoft.com/office/powerpoint/2010/main" val="306609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9"/>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50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6FA38-B7DB-3C52-ECED-04BBDDA9F3A7}"/>
            </a:ext>
          </a:extLst>
        </p:cNvPr>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8BFCFCEF-F812-8CB2-640E-241543C1D4BA}"/>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AF11594C-90DF-066B-352E-1B76B3140A96}"/>
              </a:ext>
            </a:extLst>
          </p:cNvPr>
          <p:cNvSpPr>
            <a:spLocks noGrp="1"/>
          </p:cNvSpPr>
          <p:nvPr>
            <p:ph type="sldNum" sz="quarter" idx="12"/>
          </p:nvPr>
        </p:nvSpPr>
        <p:spPr/>
        <p:txBody>
          <a:bodyPr/>
          <a:lstStyle/>
          <a:p>
            <a:fld id="{73FF5897-1FFF-45D8-988B-5E674B8225EA}" type="slidenum">
              <a:rPr lang="es-UY" smtClean="0"/>
              <a:pPr/>
              <a:t>16</a:t>
            </a:fld>
            <a:endParaRPr lang="es-UY"/>
          </a:p>
        </p:txBody>
      </p:sp>
      <p:sp>
        <p:nvSpPr>
          <p:cNvPr id="5" name="CuadroTexto 4">
            <a:extLst>
              <a:ext uri="{FF2B5EF4-FFF2-40B4-BE49-F238E27FC236}">
                <a16:creationId xmlns:a16="http://schemas.microsoft.com/office/drawing/2014/main" id="{B44AB9CE-14F6-219D-B017-E2D19EF0F06A}"/>
              </a:ext>
            </a:extLst>
          </p:cNvPr>
          <p:cNvSpPr txBox="1"/>
          <p:nvPr/>
        </p:nvSpPr>
        <p:spPr>
          <a:xfrm>
            <a:off x="752486" y="908720"/>
            <a:ext cx="7427168" cy="2126864"/>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b="1" dirty="0"/>
              <a:t>Reumatología:</a:t>
            </a:r>
            <a:r>
              <a:rPr lang="es-ES_tradnl" dirty="0"/>
              <a:t> Artritis reumatoidea (</a:t>
            </a:r>
            <a:r>
              <a:rPr lang="es-UY" dirty="0"/>
              <a:t>Adalimumab, Infliximab, Etanercept, Golimumab, Tocilizumab, Rituximab, Tofacitinib y Upadacitinib); Artritis Idiopática Juvenil (Adalimumab, Etanercept, Golimumab, Infliximab, Tocilizumab, Tofacitinib); Espondiloartritis (Adalimumab, Etanercept, Golimumab, Infliximab  y Upadacitinib)</a:t>
            </a:r>
            <a:endParaRPr lang="es-ES_tradnl" dirty="0"/>
          </a:p>
        </p:txBody>
      </p:sp>
      <p:sp>
        <p:nvSpPr>
          <p:cNvPr id="7" name="CuadroTexto 6">
            <a:extLst>
              <a:ext uri="{FF2B5EF4-FFF2-40B4-BE49-F238E27FC236}">
                <a16:creationId xmlns:a16="http://schemas.microsoft.com/office/drawing/2014/main" id="{AE3201C3-C192-D975-1BC8-131981C08B9F}"/>
              </a:ext>
            </a:extLst>
          </p:cNvPr>
          <p:cNvSpPr txBox="1"/>
          <p:nvPr/>
        </p:nvSpPr>
        <p:spPr>
          <a:xfrm>
            <a:off x="755576" y="3356992"/>
            <a:ext cx="7427168" cy="1295868"/>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b="1" dirty="0"/>
              <a:t>Neumología: </a:t>
            </a:r>
            <a:r>
              <a:rPr lang="es-ES_tradnl" dirty="0"/>
              <a:t>Asma alérgico severo (</a:t>
            </a:r>
            <a:r>
              <a:rPr lang="es-ES_tradnl" dirty="0" err="1"/>
              <a:t>Omalizumab</a:t>
            </a:r>
            <a:r>
              <a:rPr lang="es-ES_tradnl" dirty="0"/>
              <a:t>); Fibrosis pulmonar idiopática (</a:t>
            </a:r>
            <a:r>
              <a:rPr lang="es-ES_tradnl" dirty="0" err="1"/>
              <a:t>Pirfenidona</a:t>
            </a:r>
            <a:r>
              <a:rPr lang="es-ES_tradnl" dirty="0"/>
              <a:t>); Hipertensión arterial pulmonar (</a:t>
            </a:r>
            <a:r>
              <a:rPr lang="es-UY" dirty="0"/>
              <a:t>Bosentan e Iloprost).</a:t>
            </a:r>
            <a:endParaRPr lang="es-ES_tradnl" dirty="0"/>
          </a:p>
        </p:txBody>
      </p:sp>
      <p:sp>
        <p:nvSpPr>
          <p:cNvPr id="11" name="CuadroTexto 10">
            <a:extLst>
              <a:ext uri="{FF2B5EF4-FFF2-40B4-BE49-F238E27FC236}">
                <a16:creationId xmlns:a16="http://schemas.microsoft.com/office/drawing/2014/main" id="{3235F6C6-E1DE-725F-6560-1613ECF94FBA}"/>
              </a:ext>
            </a:extLst>
          </p:cNvPr>
          <p:cNvSpPr txBox="1"/>
          <p:nvPr/>
        </p:nvSpPr>
        <p:spPr>
          <a:xfrm>
            <a:off x="755576" y="4869160"/>
            <a:ext cx="7427168" cy="1295868"/>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b="1" dirty="0"/>
              <a:t>Neurología: </a:t>
            </a:r>
            <a:r>
              <a:rPr lang="es-ES_tradnl" dirty="0"/>
              <a:t>Esclerosis múltiple (</a:t>
            </a:r>
            <a:r>
              <a:rPr lang="es-UY" dirty="0"/>
              <a:t>Interferón Beta, Acetato de Glatiramer, Fingolimod, Ocrelizumab y Ofatumumab); Espasticidad y distonías (Toxina botulínica)</a:t>
            </a:r>
            <a:endParaRPr lang="es-ES_tradnl" dirty="0"/>
          </a:p>
        </p:txBody>
      </p:sp>
      <p:sp>
        <p:nvSpPr>
          <p:cNvPr id="12" name="CuadroTexto 34">
            <a:extLst>
              <a:ext uri="{FF2B5EF4-FFF2-40B4-BE49-F238E27FC236}">
                <a16:creationId xmlns:a16="http://schemas.microsoft.com/office/drawing/2014/main" id="{DD4DFCDD-6C16-5B9E-4E1F-492B4958C381}"/>
              </a:ext>
            </a:extLst>
          </p:cNvPr>
          <p:cNvSpPr txBox="1">
            <a:spLocks noChangeArrowheads="1"/>
          </p:cNvSpPr>
          <p:nvPr/>
        </p:nvSpPr>
        <p:spPr bwMode="auto">
          <a:xfrm>
            <a:off x="2976365" y="317482"/>
            <a:ext cx="2405467" cy="523220"/>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Medicamentos</a:t>
            </a:r>
            <a:endParaRPr lang="es-UY" altLang="es-UY" sz="2000" b="1" dirty="0">
              <a:solidFill>
                <a:schemeClr val="accent1">
                  <a:lumMod val="75000"/>
                </a:schemeClr>
              </a:solidFill>
              <a:latin typeface="+mj-lt"/>
              <a:cs typeface="Arial" panose="020B0604020202020204" pitchFamily="34" charset="0"/>
            </a:endParaRPr>
          </a:p>
        </p:txBody>
      </p:sp>
    </p:spTree>
    <p:extLst>
      <p:ext uri="{BB962C8B-B14F-4D97-AF65-F5344CB8AC3E}">
        <p14:creationId xmlns:p14="http://schemas.microsoft.com/office/powerpoint/2010/main" val="57904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24FA3-5B4A-EA0C-53E4-13E9009E993F}"/>
            </a:ext>
          </a:extLst>
        </p:cNvPr>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F19DE313-DB43-8B48-AA14-7B773297463A}"/>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19E9F1EB-08EE-F95D-844B-8DB95B5E7F6A}"/>
              </a:ext>
            </a:extLst>
          </p:cNvPr>
          <p:cNvSpPr>
            <a:spLocks noGrp="1"/>
          </p:cNvSpPr>
          <p:nvPr>
            <p:ph type="sldNum" sz="quarter" idx="12"/>
          </p:nvPr>
        </p:nvSpPr>
        <p:spPr/>
        <p:txBody>
          <a:bodyPr/>
          <a:lstStyle/>
          <a:p>
            <a:fld id="{73FF5897-1FFF-45D8-988B-5E674B8225EA}" type="slidenum">
              <a:rPr lang="es-UY" smtClean="0"/>
              <a:pPr/>
              <a:t>17</a:t>
            </a:fld>
            <a:endParaRPr lang="es-UY"/>
          </a:p>
        </p:txBody>
      </p:sp>
      <p:sp>
        <p:nvSpPr>
          <p:cNvPr id="5" name="CuadroTexto 4">
            <a:extLst>
              <a:ext uri="{FF2B5EF4-FFF2-40B4-BE49-F238E27FC236}">
                <a16:creationId xmlns:a16="http://schemas.microsoft.com/office/drawing/2014/main" id="{2A61E0B6-A430-4B9F-60E2-10DEF224FA9B}"/>
              </a:ext>
            </a:extLst>
          </p:cNvPr>
          <p:cNvSpPr txBox="1"/>
          <p:nvPr/>
        </p:nvSpPr>
        <p:spPr>
          <a:xfrm>
            <a:off x="752486" y="980728"/>
            <a:ext cx="7427168" cy="1429622"/>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sz="2000" b="1" dirty="0"/>
              <a:t>Infectología: </a:t>
            </a:r>
            <a:r>
              <a:rPr lang="es-ES_tradnl" sz="2000" dirty="0"/>
              <a:t>Prevención del VRS (</a:t>
            </a:r>
            <a:r>
              <a:rPr lang="es-ES_tradnl" sz="2000" dirty="0" err="1"/>
              <a:t>Palivizumab</a:t>
            </a:r>
            <a:r>
              <a:rPr lang="es-ES_tradnl" sz="2000" dirty="0"/>
              <a:t>); Hepatitis C (</a:t>
            </a:r>
            <a:r>
              <a:rPr lang="es-UY" sz="2000" dirty="0"/>
              <a:t>Sofosbuvir + Daclatasvir y Glecaprevir + Pibrentasvir + Sofosbuvir); Citomegalovirus</a:t>
            </a:r>
            <a:r>
              <a:rPr lang="es-UY" sz="2000" dirty="0">
                <a:sym typeface="Wingdings" pitchFamily="2" charset="2"/>
              </a:rPr>
              <a:t> (</a:t>
            </a:r>
            <a:r>
              <a:rPr lang="es-UY" sz="2000" dirty="0"/>
              <a:t>Valganciclovir); VIH (Darunavir y Etravirine).</a:t>
            </a:r>
            <a:endParaRPr lang="es-ES_tradnl" sz="2000" dirty="0"/>
          </a:p>
        </p:txBody>
      </p:sp>
      <p:sp>
        <p:nvSpPr>
          <p:cNvPr id="6" name="CuadroTexto 5">
            <a:extLst>
              <a:ext uri="{FF2B5EF4-FFF2-40B4-BE49-F238E27FC236}">
                <a16:creationId xmlns:a16="http://schemas.microsoft.com/office/drawing/2014/main" id="{B9BEE1C1-C58D-9992-2D6B-7A75A761BCE7}"/>
              </a:ext>
            </a:extLst>
          </p:cNvPr>
          <p:cNvSpPr txBox="1"/>
          <p:nvPr/>
        </p:nvSpPr>
        <p:spPr>
          <a:xfrm>
            <a:off x="755576" y="2636912"/>
            <a:ext cx="7427168" cy="2352952"/>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sz="2000" b="1" dirty="0"/>
              <a:t>Enfermedades raras:</a:t>
            </a:r>
            <a:r>
              <a:rPr lang="es-ES_tradnl" sz="2000" dirty="0"/>
              <a:t> Atrofia Muscular Espinal (</a:t>
            </a:r>
            <a:r>
              <a:rPr lang="es-UY" sz="2000" dirty="0"/>
              <a:t>Nusinersen y Risdiplam)</a:t>
            </a:r>
            <a:r>
              <a:rPr lang="es-ES_tradnl" sz="2000" dirty="0"/>
              <a:t>; Fibrosis quística (</a:t>
            </a:r>
            <a:r>
              <a:rPr lang="es-UY" sz="2000" dirty="0"/>
              <a:t>Tobramicina inhalatoria, Alfa-dornasa, Elexacaftor/Tezacaftor/Ivacaftor e Ivacaftor); Enfermedad de Fabry (agalcidasa alfa); Enfermedad de Gaucher (Velaglucerasa alfa); Enfermedad de Hunter (Idursulfasa).</a:t>
            </a:r>
            <a:endParaRPr lang="es-ES_tradnl" sz="2000" dirty="0"/>
          </a:p>
        </p:txBody>
      </p:sp>
      <p:sp>
        <p:nvSpPr>
          <p:cNvPr id="8" name="CuadroTexto 34">
            <a:extLst>
              <a:ext uri="{FF2B5EF4-FFF2-40B4-BE49-F238E27FC236}">
                <a16:creationId xmlns:a16="http://schemas.microsoft.com/office/drawing/2014/main" id="{28F7BBDD-4340-DBD2-104C-657306F2478E}"/>
              </a:ext>
            </a:extLst>
          </p:cNvPr>
          <p:cNvSpPr txBox="1">
            <a:spLocks noChangeArrowheads="1"/>
          </p:cNvSpPr>
          <p:nvPr/>
        </p:nvSpPr>
        <p:spPr bwMode="auto">
          <a:xfrm>
            <a:off x="2976365" y="188640"/>
            <a:ext cx="2405467" cy="523220"/>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Medicamentos</a:t>
            </a:r>
            <a:endParaRPr lang="es-UY" altLang="es-UY" sz="2000" b="1" dirty="0">
              <a:solidFill>
                <a:schemeClr val="accent1">
                  <a:lumMod val="75000"/>
                </a:schemeClr>
              </a:solidFill>
              <a:latin typeface="+mj-lt"/>
              <a:cs typeface="Arial" panose="020B0604020202020204" pitchFamily="34" charset="0"/>
            </a:endParaRPr>
          </a:p>
        </p:txBody>
      </p:sp>
      <p:sp>
        <p:nvSpPr>
          <p:cNvPr id="9" name="CuadroTexto 8">
            <a:extLst>
              <a:ext uri="{FF2B5EF4-FFF2-40B4-BE49-F238E27FC236}">
                <a16:creationId xmlns:a16="http://schemas.microsoft.com/office/drawing/2014/main" id="{9AC8DBEF-E4E5-2B12-AFE1-2E0EDB6E620E}"/>
              </a:ext>
            </a:extLst>
          </p:cNvPr>
          <p:cNvSpPr txBox="1"/>
          <p:nvPr/>
        </p:nvSpPr>
        <p:spPr>
          <a:xfrm>
            <a:off x="755576" y="5157192"/>
            <a:ext cx="7427168" cy="967957"/>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sz="2000" b="1" dirty="0"/>
              <a:t>Hematología:</a:t>
            </a:r>
            <a:r>
              <a:rPr lang="es-ES_tradnl" sz="2000" dirty="0"/>
              <a:t> Aplasia medular y Trombocitopenia Inmune Primaria (</a:t>
            </a:r>
            <a:r>
              <a:rPr lang="es-ES_tradnl" sz="2000" dirty="0" err="1"/>
              <a:t>Eltrombopag</a:t>
            </a:r>
            <a:r>
              <a:rPr lang="es-ES_tradnl" sz="2000" dirty="0"/>
              <a:t>)</a:t>
            </a:r>
          </a:p>
        </p:txBody>
      </p:sp>
    </p:spTree>
    <p:extLst>
      <p:ext uri="{BB962C8B-B14F-4D97-AF65-F5344CB8AC3E}">
        <p14:creationId xmlns:p14="http://schemas.microsoft.com/office/powerpoint/2010/main" val="311790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09A18-A6AB-8E57-0236-0F8071780774}"/>
            </a:ext>
          </a:extLst>
        </p:cNvPr>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9BB90EA8-29AE-6F65-D620-5EC8EB3980DC}"/>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2BB58D59-55BF-209C-7B9E-85FBF4840572}"/>
              </a:ext>
            </a:extLst>
          </p:cNvPr>
          <p:cNvSpPr>
            <a:spLocks noGrp="1"/>
          </p:cNvSpPr>
          <p:nvPr>
            <p:ph type="sldNum" sz="quarter" idx="12"/>
          </p:nvPr>
        </p:nvSpPr>
        <p:spPr/>
        <p:txBody>
          <a:bodyPr/>
          <a:lstStyle/>
          <a:p>
            <a:fld id="{73FF5897-1FFF-45D8-988B-5E674B8225EA}" type="slidenum">
              <a:rPr lang="es-UY" smtClean="0"/>
              <a:pPr/>
              <a:t>18</a:t>
            </a:fld>
            <a:endParaRPr lang="es-UY"/>
          </a:p>
        </p:txBody>
      </p:sp>
      <p:sp>
        <p:nvSpPr>
          <p:cNvPr id="5" name="CuadroTexto 4">
            <a:extLst>
              <a:ext uri="{FF2B5EF4-FFF2-40B4-BE49-F238E27FC236}">
                <a16:creationId xmlns:a16="http://schemas.microsoft.com/office/drawing/2014/main" id="{6D7A60D8-2921-16E1-F90B-CF5E9E9A8E91}"/>
              </a:ext>
            </a:extLst>
          </p:cNvPr>
          <p:cNvSpPr txBox="1"/>
          <p:nvPr/>
        </p:nvSpPr>
        <p:spPr>
          <a:xfrm>
            <a:off x="752486" y="908720"/>
            <a:ext cx="7427168" cy="4712187"/>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sz="2200" b="1" dirty="0"/>
              <a:t>Oncología:</a:t>
            </a:r>
          </a:p>
          <a:p>
            <a:pPr>
              <a:lnSpc>
                <a:spcPct val="150000"/>
              </a:lnSpc>
              <a:buSzPct val="90000"/>
            </a:pPr>
            <a:endParaRPr lang="es-ES_tradnl" b="1" dirty="0"/>
          </a:p>
          <a:p>
            <a:pPr marL="342900" indent="-342900">
              <a:lnSpc>
                <a:spcPct val="150000"/>
              </a:lnSpc>
              <a:buSzPct val="90000"/>
              <a:buFont typeface="Arial" panose="020B0604020202020204" pitchFamily="34" charset="0"/>
              <a:buChar char="•"/>
            </a:pPr>
            <a:r>
              <a:rPr lang="es-ES_tradnl" b="1" dirty="0"/>
              <a:t>Leucemia Aguda Linfoblástica</a:t>
            </a:r>
            <a:r>
              <a:rPr lang="es-ES_tradnl" dirty="0"/>
              <a:t> (</a:t>
            </a:r>
            <a:r>
              <a:rPr lang="es-ES_tradnl" dirty="0" err="1"/>
              <a:t>Pegaspargasa</a:t>
            </a:r>
            <a:r>
              <a:rPr lang="es-ES_tradnl" dirty="0"/>
              <a:t>)</a:t>
            </a:r>
          </a:p>
          <a:p>
            <a:pPr marL="342900" indent="-342900">
              <a:lnSpc>
                <a:spcPct val="150000"/>
              </a:lnSpc>
              <a:buSzPct val="90000"/>
              <a:buFont typeface="Arial" panose="020B0604020202020204" pitchFamily="34" charset="0"/>
              <a:buChar char="•"/>
            </a:pPr>
            <a:r>
              <a:rPr lang="es-UY" b="1" dirty="0"/>
              <a:t>Leucemia Mieloide Crónica y Leucemia Aguda Linfoblástica PHI+ </a:t>
            </a:r>
            <a:r>
              <a:rPr lang="es-UY" dirty="0"/>
              <a:t>(Imatinib, Dasatinib y Nilotinib)</a:t>
            </a:r>
          </a:p>
          <a:p>
            <a:pPr marL="342900" indent="-342900">
              <a:lnSpc>
                <a:spcPct val="150000"/>
              </a:lnSpc>
              <a:buSzPct val="90000"/>
              <a:buFont typeface="Arial" panose="020B0604020202020204" pitchFamily="34" charset="0"/>
              <a:buChar char="•"/>
            </a:pPr>
            <a:r>
              <a:rPr lang="es-UY" b="1" dirty="0"/>
              <a:t>Leucemia Linfoide Crónica </a:t>
            </a:r>
            <a:r>
              <a:rPr lang="es-UY" dirty="0"/>
              <a:t>(Rituximab, Bendamustina e Ibrutinib).</a:t>
            </a:r>
            <a:endParaRPr lang="es-UY" b="1" dirty="0"/>
          </a:p>
          <a:p>
            <a:pPr marL="342900" indent="-342900">
              <a:lnSpc>
                <a:spcPct val="150000"/>
              </a:lnSpc>
              <a:buSzPct val="90000"/>
              <a:buFont typeface="Arial" panose="020B0604020202020204" pitchFamily="34" charset="0"/>
              <a:buChar char="•"/>
            </a:pPr>
            <a:r>
              <a:rPr lang="es-UY" b="1" dirty="0"/>
              <a:t>Linfomas no Hodgkin </a:t>
            </a:r>
            <a:r>
              <a:rPr lang="es-UY" dirty="0"/>
              <a:t>(Rituximab, Bendamustina e Ibrutinib)</a:t>
            </a:r>
            <a:endParaRPr lang="es-UY" b="1" dirty="0"/>
          </a:p>
          <a:p>
            <a:pPr marL="342900" indent="-342900">
              <a:lnSpc>
                <a:spcPct val="150000"/>
              </a:lnSpc>
              <a:buSzPct val="90000"/>
              <a:buFont typeface="Arial" panose="020B0604020202020204" pitchFamily="34" charset="0"/>
              <a:buChar char="•"/>
            </a:pPr>
            <a:r>
              <a:rPr lang="es-UY" b="1" dirty="0"/>
              <a:t>Mieloma múltiple: </a:t>
            </a:r>
            <a:r>
              <a:rPr lang="es-UY" dirty="0"/>
              <a:t>(Bortezomib, Lenalidomida, Daratumumab).</a:t>
            </a:r>
          </a:p>
          <a:p>
            <a:pPr marL="342900" indent="-342900">
              <a:lnSpc>
                <a:spcPct val="150000"/>
              </a:lnSpc>
              <a:buSzPct val="90000"/>
              <a:buFont typeface="Arial" panose="020B0604020202020204" pitchFamily="34" charset="0"/>
              <a:buChar char="•"/>
            </a:pPr>
            <a:r>
              <a:rPr lang="es-UY" b="1" dirty="0"/>
              <a:t>Neoplasias Mielodisplásicas y Leucemia Aguda Mieloblástica </a:t>
            </a:r>
            <a:r>
              <a:rPr lang="es-UY" dirty="0"/>
              <a:t>(5 – Azacitidina y Venetoclax)</a:t>
            </a:r>
          </a:p>
          <a:p>
            <a:pPr marL="342900" indent="-342900">
              <a:lnSpc>
                <a:spcPct val="150000"/>
              </a:lnSpc>
              <a:buSzPct val="90000"/>
              <a:buFont typeface="Arial" panose="020B0604020202020204" pitchFamily="34" charset="0"/>
              <a:buChar char="•"/>
            </a:pPr>
            <a:r>
              <a:rPr lang="es-UY" b="1" dirty="0"/>
              <a:t>Tricoleucemia</a:t>
            </a:r>
            <a:r>
              <a:rPr lang="es-UY" dirty="0"/>
              <a:t> (Cladribine)</a:t>
            </a:r>
          </a:p>
        </p:txBody>
      </p:sp>
      <p:sp>
        <p:nvSpPr>
          <p:cNvPr id="7" name="CuadroTexto 34">
            <a:extLst>
              <a:ext uri="{FF2B5EF4-FFF2-40B4-BE49-F238E27FC236}">
                <a16:creationId xmlns:a16="http://schemas.microsoft.com/office/drawing/2014/main" id="{8E97A085-36A0-2821-3538-0A58348E61A1}"/>
              </a:ext>
            </a:extLst>
          </p:cNvPr>
          <p:cNvSpPr txBox="1">
            <a:spLocks noChangeArrowheads="1"/>
          </p:cNvSpPr>
          <p:nvPr/>
        </p:nvSpPr>
        <p:spPr bwMode="auto">
          <a:xfrm>
            <a:off x="2976365" y="188640"/>
            <a:ext cx="2405467" cy="523220"/>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Medicamentos</a:t>
            </a:r>
            <a:endParaRPr lang="es-UY" altLang="es-UY" sz="2000" b="1" dirty="0">
              <a:solidFill>
                <a:schemeClr val="accent1">
                  <a:lumMod val="75000"/>
                </a:schemeClr>
              </a:solidFill>
              <a:latin typeface="+mj-lt"/>
              <a:cs typeface="Arial" panose="020B0604020202020204" pitchFamily="34" charset="0"/>
            </a:endParaRPr>
          </a:p>
        </p:txBody>
      </p:sp>
    </p:spTree>
    <p:extLst>
      <p:ext uri="{BB962C8B-B14F-4D97-AF65-F5344CB8AC3E}">
        <p14:creationId xmlns:p14="http://schemas.microsoft.com/office/powerpoint/2010/main" val="1054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BEFDE-23E9-C29D-3658-9A438FC5A64C}"/>
            </a:ext>
          </a:extLst>
        </p:cNvPr>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AD78C2FD-F441-9722-6D5B-4CC0B675EADC}"/>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7FEC0403-F60B-38ED-A886-7E13F524E084}"/>
              </a:ext>
            </a:extLst>
          </p:cNvPr>
          <p:cNvSpPr>
            <a:spLocks noGrp="1"/>
          </p:cNvSpPr>
          <p:nvPr>
            <p:ph type="sldNum" sz="quarter" idx="12"/>
          </p:nvPr>
        </p:nvSpPr>
        <p:spPr/>
        <p:txBody>
          <a:bodyPr/>
          <a:lstStyle/>
          <a:p>
            <a:fld id="{73FF5897-1FFF-45D8-988B-5E674B8225EA}" type="slidenum">
              <a:rPr lang="es-UY" smtClean="0"/>
              <a:pPr/>
              <a:t>19</a:t>
            </a:fld>
            <a:endParaRPr lang="es-UY"/>
          </a:p>
        </p:txBody>
      </p:sp>
      <p:sp>
        <p:nvSpPr>
          <p:cNvPr id="5" name="CuadroTexto 4">
            <a:extLst>
              <a:ext uri="{FF2B5EF4-FFF2-40B4-BE49-F238E27FC236}">
                <a16:creationId xmlns:a16="http://schemas.microsoft.com/office/drawing/2014/main" id="{CDAF8CCC-EE5B-363B-FFE9-D8D075BD8419}"/>
              </a:ext>
            </a:extLst>
          </p:cNvPr>
          <p:cNvSpPr txBox="1"/>
          <p:nvPr/>
        </p:nvSpPr>
        <p:spPr>
          <a:xfrm>
            <a:off x="889248" y="908720"/>
            <a:ext cx="7427168" cy="4712187"/>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sz="2200" b="1" dirty="0"/>
              <a:t>Oncología:</a:t>
            </a:r>
          </a:p>
          <a:p>
            <a:pPr marL="342900" indent="-342900">
              <a:lnSpc>
                <a:spcPct val="150000"/>
              </a:lnSpc>
              <a:buSzPct val="90000"/>
              <a:buFont typeface="Arial" panose="020B0604020202020204" pitchFamily="34" charset="0"/>
              <a:buChar char="•"/>
            </a:pPr>
            <a:r>
              <a:rPr lang="es-ES_tradnl" b="1" dirty="0"/>
              <a:t>Cáncer </a:t>
            </a:r>
            <a:r>
              <a:rPr lang="es-ES_tradnl" b="1" dirty="0" err="1"/>
              <a:t>colo</a:t>
            </a:r>
            <a:r>
              <a:rPr lang="es-ES_tradnl" b="1" dirty="0"/>
              <a:t> – rectal </a:t>
            </a:r>
            <a:r>
              <a:rPr lang="es-ES_tradnl" dirty="0"/>
              <a:t>(</a:t>
            </a:r>
            <a:r>
              <a:rPr lang="es-UY" dirty="0"/>
              <a:t>Bevacizumab, Cetuximab y Pembrolizumab)</a:t>
            </a:r>
            <a:endParaRPr lang="es-ES_tradnl" b="1" dirty="0"/>
          </a:p>
          <a:p>
            <a:pPr marL="342900" indent="-342900">
              <a:lnSpc>
                <a:spcPct val="150000"/>
              </a:lnSpc>
              <a:buSzPct val="90000"/>
              <a:buFont typeface="Arial" panose="020B0604020202020204" pitchFamily="34" charset="0"/>
              <a:buChar char="•"/>
            </a:pPr>
            <a:r>
              <a:rPr lang="es-ES_tradnl" b="1" dirty="0"/>
              <a:t>Cáncer de cabeza y cuello </a:t>
            </a:r>
            <a:r>
              <a:rPr lang="es-ES_tradnl" dirty="0"/>
              <a:t>(Pembrolizumab)</a:t>
            </a:r>
          </a:p>
          <a:p>
            <a:pPr marL="342900" indent="-342900">
              <a:lnSpc>
                <a:spcPct val="150000"/>
              </a:lnSpc>
              <a:buSzPct val="90000"/>
              <a:buFont typeface="Arial" panose="020B0604020202020204" pitchFamily="34" charset="0"/>
              <a:buChar char="•"/>
            </a:pPr>
            <a:r>
              <a:rPr lang="es-ES_tradnl" b="1" dirty="0"/>
              <a:t>Cáncer de cuello uterino </a:t>
            </a:r>
            <a:r>
              <a:rPr lang="es-ES_tradnl" dirty="0"/>
              <a:t>(Pembrolizumab)</a:t>
            </a:r>
          </a:p>
          <a:p>
            <a:pPr marL="342900" indent="-342900">
              <a:lnSpc>
                <a:spcPct val="150000"/>
              </a:lnSpc>
              <a:buSzPct val="90000"/>
              <a:buFont typeface="Arial" panose="020B0604020202020204" pitchFamily="34" charset="0"/>
              <a:buChar char="•"/>
            </a:pPr>
            <a:r>
              <a:rPr lang="es-ES_tradnl" b="1" dirty="0"/>
              <a:t>Hepatocarcinoma</a:t>
            </a:r>
            <a:r>
              <a:rPr lang="es-ES_tradnl" dirty="0"/>
              <a:t> (</a:t>
            </a:r>
            <a:r>
              <a:rPr lang="es-UY" dirty="0"/>
              <a:t>Atezolimumab y Bevacizumab)</a:t>
            </a:r>
          </a:p>
          <a:p>
            <a:pPr marL="342900" indent="-342900">
              <a:lnSpc>
                <a:spcPct val="150000"/>
              </a:lnSpc>
              <a:buSzPct val="90000"/>
              <a:buFont typeface="Arial" panose="020B0604020202020204" pitchFamily="34" charset="0"/>
              <a:buChar char="•"/>
            </a:pPr>
            <a:r>
              <a:rPr lang="es-UY" b="1" dirty="0"/>
              <a:t>Cáncer de mama </a:t>
            </a:r>
            <a:r>
              <a:rPr lang="es-UY" dirty="0"/>
              <a:t>(Fulvestrant, Lapatinib, Pertuzumab, Trastuzumab Emtansine (TDM-1), Trastuzumab, Ribociclib y Pembrolizumab)</a:t>
            </a:r>
            <a:endParaRPr lang="es-ES_tradnl" dirty="0"/>
          </a:p>
          <a:p>
            <a:pPr marL="342900" indent="-342900">
              <a:lnSpc>
                <a:spcPct val="150000"/>
              </a:lnSpc>
              <a:buSzPct val="90000"/>
              <a:buFont typeface="Arial" panose="020B0604020202020204" pitchFamily="34" charset="0"/>
              <a:buChar char="•"/>
            </a:pPr>
            <a:r>
              <a:rPr lang="es-ES_tradnl" b="1" dirty="0"/>
              <a:t>Cáncer de ovario</a:t>
            </a:r>
            <a:r>
              <a:rPr lang="es-ES_tradnl" dirty="0"/>
              <a:t> (</a:t>
            </a:r>
            <a:r>
              <a:rPr lang="es-ES_tradnl" dirty="0" err="1"/>
              <a:t>Olaparib</a:t>
            </a:r>
            <a:r>
              <a:rPr lang="es-ES_tradnl" dirty="0"/>
              <a:t>)</a:t>
            </a:r>
          </a:p>
          <a:p>
            <a:pPr marL="342900" indent="-342900">
              <a:lnSpc>
                <a:spcPct val="150000"/>
              </a:lnSpc>
              <a:buSzPct val="90000"/>
              <a:buFont typeface="Arial" panose="020B0604020202020204" pitchFamily="34" charset="0"/>
              <a:buChar char="•"/>
            </a:pPr>
            <a:r>
              <a:rPr lang="es-ES_tradnl" b="1" dirty="0"/>
              <a:t>Cáncer de próstata </a:t>
            </a:r>
            <a:r>
              <a:rPr lang="es-ES_tradnl" dirty="0"/>
              <a:t>(</a:t>
            </a:r>
            <a:r>
              <a:rPr lang="es-UY" dirty="0"/>
              <a:t>Abiraterona y Olaparib)</a:t>
            </a:r>
          </a:p>
          <a:p>
            <a:pPr marL="342900" indent="-342900">
              <a:lnSpc>
                <a:spcPct val="150000"/>
              </a:lnSpc>
              <a:buSzPct val="90000"/>
              <a:buFont typeface="Arial" panose="020B0604020202020204" pitchFamily="34" charset="0"/>
              <a:buChar char="•"/>
            </a:pPr>
            <a:r>
              <a:rPr lang="es-UY" b="1" dirty="0"/>
              <a:t>Cáncer de pulmón </a:t>
            </a:r>
            <a:r>
              <a:rPr lang="es-UY" dirty="0"/>
              <a:t>(Erlotinib, Gefitinib, Atezolizumab, Pembrolizumab, Osimertinib, Alectinib)</a:t>
            </a:r>
            <a:endParaRPr lang="es-ES_tradnl" dirty="0"/>
          </a:p>
        </p:txBody>
      </p:sp>
      <p:sp>
        <p:nvSpPr>
          <p:cNvPr id="7" name="CuadroTexto 34">
            <a:extLst>
              <a:ext uri="{FF2B5EF4-FFF2-40B4-BE49-F238E27FC236}">
                <a16:creationId xmlns:a16="http://schemas.microsoft.com/office/drawing/2014/main" id="{B1A2AED9-93E8-1C0F-48A6-DBD36C8FD2C5}"/>
              </a:ext>
            </a:extLst>
          </p:cNvPr>
          <p:cNvSpPr txBox="1">
            <a:spLocks noChangeArrowheads="1"/>
          </p:cNvSpPr>
          <p:nvPr/>
        </p:nvSpPr>
        <p:spPr bwMode="auto">
          <a:xfrm>
            <a:off x="2976365" y="188640"/>
            <a:ext cx="2405467" cy="523220"/>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Medicamentos</a:t>
            </a:r>
            <a:endParaRPr lang="es-UY" altLang="es-UY" sz="2000" b="1" dirty="0">
              <a:solidFill>
                <a:schemeClr val="accent1">
                  <a:lumMod val="75000"/>
                </a:schemeClr>
              </a:solidFill>
              <a:latin typeface="+mj-lt"/>
              <a:cs typeface="Arial" panose="020B0604020202020204" pitchFamily="34" charset="0"/>
            </a:endParaRPr>
          </a:p>
        </p:txBody>
      </p:sp>
    </p:spTree>
    <p:extLst>
      <p:ext uri="{BB962C8B-B14F-4D97-AF65-F5344CB8AC3E}">
        <p14:creationId xmlns:p14="http://schemas.microsoft.com/office/powerpoint/2010/main" val="204874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68C4EF37-3FBF-EFD7-6CB4-CD4FB684D958}"/>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3B533609-2C48-D24C-4A3E-0D511A178774}"/>
              </a:ext>
            </a:extLst>
          </p:cNvPr>
          <p:cNvSpPr>
            <a:spLocks noGrp="1"/>
          </p:cNvSpPr>
          <p:nvPr>
            <p:ph type="sldNum" sz="quarter" idx="12"/>
          </p:nvPr>
        </p:nvSpPr>
        <p:spPr/>
        <p:txBody>
          <a:bodyPr/>
          <a:lstStyle/>
          <a:p>
            <a:fld id="{73FF5897-1FFF-45D8-988B-5E674B8225EA}" type="slidenum">
              <a:rPr lang="es-UY" smtClean="0"/>
              <a:pPr/>
              <a:t>20</a:t>
            </a:fld>
            <a:endParaRPr lang="es-UY"/>
          </a:p>
        </p:txBody>
      </p:sp>
      <p:sp>
        <p:nvSpPr>
          <p:cNvPr id="4" name="CuadroTexto 3">
            <a:extLst>
              <a:ext uri="{FF2B5EF4-FFF2-40B4-BE49-F238E27FC236}">
                <a16:creationId xmlns:a16="http://schemas.microsoft.com/office/drawing/2014/main" id="{A22DCF49-73A5-7251-EC87-A0448FEF3979}"/>
              </a:ext>
            </a:extLst>
          </p:cNvPr>
          <p:cNvSpPr txBox="1"/>
          <p:nvPr/>
        </p:nvSpPr>
        <p:spPr>
          <a:xfrm>
            <a:off x="752486" y="764704"/>
            <a:ext cx="7427168" cy="3050194"/>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sz="2200" b="1" dirty="0"/>
              <a:t>Oncología:</a:t>
            </a:r>
          </a:p>
          <a:p>
            <a:pPr marL="342900" indent="-342900">
              <a:lnSpc>
                <a:spcPct val="150000"/>
              </a:lnSpc>
              <a:buSzPct val="90000"/>
              <a:buFont typeface="Arial" panose="020B0604020202020204" pitchFamily="34" charset="0"/>
              <a:buChar char="•"/>
            </a:pPr>
            <a:r>
              <a:rPr lang="es-ES_tradnl" b="1" dirty="0"/>
              <a:t>Cáncer de riñón </a:t>
            </a:r>
            <a:r>
              <a:rPr lang="es-ES_tradnl" dirty="0"/>
              <a:t>(</a:t>
            </a:r>
            <a:r>
              <a:rPr lang="es-UY" dirty="0"/>
              <a:t>Sunitinib, Pazopanib, Pembrolizumab + Axitinib y Nivolumab + Ipilimumab y Nivolumab)</a:t>
            </a:r>
          </a:p>
          <a:p>
            <a:pPr marL="342900" indent="-342900">
              <a:lnSpc>
                <a:spcPct val="150000"/>
              </a:lnSpc>
              <a:buSzPct val="90000"/>
              <a:buFont typeface="Arial" panose="020B0604020202020204" pitchFamily="34" charset="0"/>
              <a:buChar char="•"/>
            </a:pPr>
            <a:r>
              <a:rPr lang="es-UY" b="1" dirty="0"/>
              <a:t>Melanoma</a:t>
            </a:r>
            <a:r>
              <a:rPr lang="es-UY" dirty="0"/>
              <a:t> (Pembrolizumab, Nivolumab-Ipilimumab y Vemurafenib-Cobimetinib)</a:t>
            </a:r>
          </a:p>
          <a:p>
            <a:pPr marL="342900" indent="-342900">
              <a:lnSpc>
                <a:spcPct val="150000"/>
              </a:lnSpc>
              <a:buSzPct val="90000"/>
              <a:buFont typeface="Arial" panose="020B0604020202020204" pitchFamily="34" charset="0"/>
              <a:buChar char="•"/>
            </a:pPr>
            <a:r>
              <a:rPr lang="es-ES_tradnl" b="1" dirty="0"/>
              <a:t>Tumores GIST </a:t>
            </a:r>
            <a:r>
              <a:rPr lang="es-ES_tradnl" dirty="0"/>
              <a:t>(Imatinib, Sunitinib)</a:t>
            </a:r>
          </a:p>
          <a:p>
            <a:pPr marL="342900" indent="-342900">
              <a:lnSpc>
                <a:spcPct val="150000"/>
              </a:lnSpc>
              <a:buSzPct val="90000"/>
              <a:buFont typeface="Arial" panose="020B0604020202020204" pitchFamily="34" charset="0"/>
              <a:buChar char="•"/>
            </a:pPr>
            <a:r>
              <a:rPr lang="es-ES_tradnl" b="1" dirty="0"/>
              <a:t>Tumores del Sistema Nervioso Central </a:t>
            </a:r>
            <a:r>
              <a:rPr lang="es-ES_tradnl" dirty="0"/>
              <a:t>(Temozolamida)</a:t>
            </a:r>
          </a:p>
        </p:txBody>
      </p:sp>
      <p:sp>
        <p:nvSpPr>
          <p:cNvPr id="5" name="CuadroTexto 34">
            <a:extLst>
              <a:ext uri="{FF2B5EF4-FFF2-40B4-BE49-F238E27FC236}">
                <a16:creationId xmlns:a16="http://schemas.microsoft.com/office/drawing/2014/main" id="{C6C00529-B21A-0398-4468-760980623816}"/>
              </a:ext>
            </a:extLst>
          </p:cNvPr>
          <p:cNvSpPr txBox="1">
            <a:spLocks noChangeArrowheads="1"/>
          </p:cNvSpPr>
          <p:nvPr/>
        </p:nvSpPr>
        <p:spPr bwMode="auto">
          <a:xfrm>
            <a:off x="2976365" y="188640"/>
            <a:ext cx="2405467" cy="523220"/>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Medicamentos</a:t>
            </a:r>
            <a:endParaRPr lang="es-UY" altLang="es-UY" sz="2000" b="1" dirty="0">
              <a:solidFill>
                <a:schemeClr val="accent1">
                  <a:lumMod val="75000"/>
                </a:schemeClr>
              </a:solidFill>
              <a:latin typeface="+mj-lt"/>
              <a:cs typeface="Arial" panose="020B0604020202020204" pitchFamily="34" charset="0"/>
            </a:endParaRPr>
          </a:p>
        </p:txBody>
      </p:sp>
      <p:sp>
        <p:nvSpPr>
          <p:cNvPr id="8" name="CuadroTexto 7">
            <a:extLst>
              <a:ext uri="{FF2B5EF4-FFF2-40B4-BE49-F238E27FC236}">
                <a16:creationId xmlns:a16="http://schemas.microsoft.com/office/drawing/2014/main" id="{2CA40816-C16A-3B87-058E-580AF7C59B7C}"/>
              </a:ext>
            </a:extLst>
          </p:cNvPr>
          <p:cNvSpPr txBox="1"/>
          <p:nvPr/>
        </p:nvSpPr>
        <p:spPr>
          <a:xfrm>
            <a:off x="755576" y="4365104"/>
            <a:ext cx="7427168" cy="1388201"/>
          </a:xfrm>
          <a:prstGeom prst="rect">
            <a:avLst/>
          </a:prstGeom>
          <a:solidFill>
            <a:schemeClr val="bg1"/>
          </a:solidFill>
        </p:spPr>
        <p:txBody>
          <a:bodyPr wrap="square" rtlCol="0">
            <a:spAutoFit/>
          </a:bodyPr>
          <a:lstStyle/>
          <a:p>
            <a:pPr marL="285750" indent="-285750">
              <a:lnSpc>
                <a:spcPct val="150000"/>
              </a:lnSpc>
              <a:buSzPct val="90000"/>
              <a:buFont typeface="Wingdings" pitchFamily="2" charset="2"/>
              <a:buChar char="q"/>
            </a:pPr>
            <a:r>
              <a:rPr lang="es-ES_tradnl" sz="2200" b="1" dirty="0"/>
              <a:t>Otros:</a:t>
            </a:r>
          </a:p>
          <a:p>
            <a:pPr marL="342900" indent="-342900">
              <a:lnSpc>
                <a:spcPct val="150000"/>
              </a:lnSpc>
              <a:buSzPct val="90000"/>
              <a:buFont typeface="Arial" panose="020B0604020202020204" pitchFamily="34" charset="0"/>
              <a:buChar char="•"/>
            </a:pPr>
            <a:r>
              <a:rPr lang="es-ES_tradnl" b="1" dirty="0"/>
              <a:t>Tabaquismo </a:t>
            </a:r>
            <a:r>
              <a:rPr lang="es-ES_tradnl" dirty="0"/>
              <a:t>(Bupioprion, Chicles de nicotina)</a:t>
            </a:r>
          </a:p>
          <a:p>
            <a:pPr marL="342900" indent="-342900">
              <a:lnSpc>
                <a:spcPct val="150000"/>
              </a:lnSpc>
              <a:buSzPct val="90000"/>
              <a:buFont typeface="Arial" panose="020B0604020202020204" pitchFamily="34" charset="0"/>
              <a:buChar char="•"/>
            </a:pPr>
            <a:r>
              <a:rPr lang="es-ES_tradnl" b="1" dirty="0"/>
              <a:t>Infarto Agudo del Miocardio </a:t>
            </a:r>
            <a:r>
              <a:rPr lang="es-ES_tradnl" dirty="0"/>
              <a:t>(</a:t>
            </a:r>
            <a:r>
              <a:rPr lang="es-UY" dirty="0"/>
              <a:t>estreptoquinasa y tenecteplasa)</a:t>
            </a:r>
            <a:endParaRPr lang="es-ES_tradnl" dirty="0"/>
          </a:p>
        </p:txBody>
      </p:sp>
    </p:spTree>
    <p:extLst>
      <p:ext uri="{BB962C8B-B14F-4D97-AF65-F5344CB8AC3E}">
        <p14:creationId xmlns:p14="http://schemas.microsoft.com/office/powerpoint/2010/main" val="136074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B7D42731-492F-97FC-7E23-EA079FD5285A}"/>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B0E99037-C880-E43D-6653-A00C58C05F6C}"/>
              </a:ext>
            </a:extLst>
          </p:cNvPr>
          <p:cNvSpPr>
            <a:spLocks noGrp="1"/>
          </p:cNvSpPr>
          <p:nvPr>
            <p:ph type="sldNum" sz="quarter" idx="12"/>
          </p:nvPr>
        </p:nvSpPr>
        <p:spPr/>
        <p:txBody>
          <a:bodyPr/>
          <a:lstStyle/>
          <a:p>
            <a:fld id="{73FF5897-1FFF-45D8-988B-5E674B8225EA}" type="slidenum">
              <a:rPr lang="es-UY" smtClean="0"/>
              <a:pPr/>
              <a:t>21</a:t>
            </a:fld>
            <a:endParaRPr lang="es-UY"/>
          </a:p>
        </p:txBody>
      </p:sp>
      <p:sp>
        <p:nvSpPr>
          <p:cNvPr id="4" name="CuadroTexto 34">
            <a:extLst>
              <a:ext uri="{FF2B5EF4-FFF2-40B4-BE49-F238E27FC236}">
                <a16:creationId xmlns:a16="http://schemas.microsoft.com/office/drawing/2014/main" id="{1AF668B2-4B50-DB06-1B7B-8D42FA628E4F}"/>
              </a:ext>
            </a:extLst>
          </p:cNvPr>
          <p:cNvSpPr txBox="1">
            <a:spLocks noChangeArrowheads="1"/>
          </p:cNvSpPr>
          <p:nvPr/>
        </p:nvSpPr>
        <p:spPr bwMode="auto">
          <a:xfrm>
            <a:off x="755438" y="404664"/>
            <a:ext cx="6048810" cy="954107"/>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Estrategias para asegurar la</a:t>
            </a:r>
          </a:p>
          <a:p>
            <a:pPr algn="ctr" eaLnBrk="1" hangingPunct="1"/>
            <a:r>
              <a:rPr lang="es-UY" altLang="es-UY" sz="2800" b="1" dirty="0">
                <a:solidFill>
                  <a:schemeClr val="tx2">
                    <a:lumMod val="75000"/>
                  </a:schemeClr>
                </a:solidFill>
                <a:latin typeface="+mj-lt"/>
                <a:cs typeface="Arial" panose="020B0604020202020204" pitchFamily="34" charset="0"/>
              </a:rPr>
              <a:t>calidad y la sostenibilidad</a:t>
            </a:r>
            <a:endParaRPr lang="es-UY" altLang="es-UY" sz="2000" b="1" dirty="0">
              <a:solidFill>
                <a:schemeClr val="accent1">
                  <a:lumMod val="75000"/>
                </a:schemeClr>
              </a:solidFill>
              <a:latin typeface="+mj-lt"/>
              <a:cs typeface="Arial" panose="020B0604020202020204" pitchFamily="34" charset="0"/>
            </a:endParaRPr>
          </a:p>
        </p:txBody>
      </p:sp>
      <p:sp>
        <p:nvSpPr>
          <p:cNvPr id="5" name="CuadroTexto 4">
            <a:extLst>
              <a:ext uri="{FF2B5EF4-FFF2-40B4-BE49-F238E27FC236}">
                <a16:creationId xmlns:a16="http://schemas.microsoft.com/office/drawing/2014/main" id="{89C3B699-FB32-CE5B-C9D7-8E39179670B0}"/>
              </a:ext>
            </a:extLst>
          </p:cNvPr>
          <p:cNvSpPr txBox="1"/>
          <p:nvPr/>
        </p:nvSpPr>
        <p:spPr>
          <a:xfrm>
            <a:off x="755438" y="1772816"/>
            <a:ext cx="7931362" cy="3086807"/>
          </a:xfrm>
          <a:prstGeom prst="rect">
            <a:avLst/>
          </a:prstGeom>
          <a:solidFill>
            <a:schemeClr val="bg1"/>
          </a:solidFill>
        </p:spPr>
        <p:txBody>
          <a:bodyPr wrap="square" rtlCol="0">
            <a:spAutoFit/>
          </a:bodyPr>
          <a:lstStyle/>
          <a:p>
            <a:pPr>
              <a:lnSpc>
                <a:spcPct val="150000"/>
              </a:lnSpc>
              <a:buSzPct val="90000"/>
            </a:pPr>
            <a:r>
              <a:rPr lang="es-ES_tradnl" sz="2200" dirty="0"/>
              <a:t>1) En la incorporación de nuevas prestaciones y medicamentos</a:t>
            </a:r>
          </a:p>
          <a:p>
            <a:pPr marL="285750" indent="-285750">
              <a:lnSpc>
                <a:spcPct val="150000"/>
              </a:lnSpc>
              <a:buSzPct val="90000"/>
              <a:buFont typeface="Wingdings" pitchFamily="2" charset="2"/>
              <a:buChar char="q"/>
            </a:pPr>
            <a:endParaRPr lang="es-ES_tradnl" sz="2200" dirty="0"/>
          </a:p>
          <a:p>
            <a:pPr marL="285750" indent="-285750">
              <a:lnSpc>
                <a:spcPct val="150000"/>
              </a:lnSpc>
              <a:buSzPct val="90000"/>
              <a:buFont typeface="Wingdings" pitchFamily="2" charset="2"/>
              <a:buChar char="q"/>
            </a:pPr>
            <a:endParaRPr lang="es-ES_tradnl" sz="2200" dirty="0"/>
          </a:p>
          <a:p>
            <a:pPr>
              <a:lnSpc>
                <a:spcPct val="150000"/>
              </a:lnSpc>
              <a:buSzPct val="90000"/>
            </a:pPr>
            <a:r>
              <a:rPr lang="es-ES_tradnl" sz="2200" dirty="0"/>
              <a:t>2) En el control y monitoreo de las prestaciones y medicamentos financiados</a:t>
            </a:r>
          </a:p>
          <a:p>
            <a:pPr marL="285750" indent="-285750">
              <a:lnSpc>
                <a:spcPct val="150000"/>
              </a:lnSpc>
              <a:buSzPct val="90000"/>
              <a:buFont typeface="Wingdings" pitchFamily="2" charset="2"/>
              <a:buChar char="q"/>
            </a:pPr>
            <a:endParaRPr lang="es-ES_tradnl" sz="2200" dirty="0"/>
          </a:p>
        </p:txBody>
      </p:sp>
    </p:spTree>
    <p:extLst>
      <p:ext uri="{BB962C8B-B14F-4D97-AF65-F5344CB8AC3E}">
        <p14:creationId xmlns:p14="http://schemas.microsoft.com/office/powerpoint/2010/main" val="168091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B3592-3114-40B0-9511-1EFC5FE03E49}"/>
            </a:ext>
          </a:extLst>
        </p:cNvPr>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244C5485-F8DA-5E3E-D559-D418E735316D}"/>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2C3C0A65-67E2-0D17-AC87-5F0C8B28099B}"/>
              </a:ext>
            </a:extLst>
          </p:cNvPr>
          <p:cNvSpPr>
            <a:spLocks noGrp="1"/>
          </p:cNvSpPr>
          <p:nvPr>
            <p:ph type="sldNum" sz="quarter" idx="12"/>
          </p:nvPr>
        </p:nvSpPr>
        <p:spPr/>
        <p:txBody>
          <a:bodyPr/>
          <a:lstStyle/>
          <a:p>
            <a:fld id="{73FF5897-1FFF-45D8-988B-5E674B8225EA}" type="slidenum">
              <a:rPr lang="es-UY" smtClean="0"/>
              <a:pPr/>
              <a:t>22</a:t>
            </a:fld>
            <a:endParaRPr lang="es-UY"/>
          </a:p>
        </p:txBody>
      </p:sp>
      <p:sp>
        <p:nvSpPr>
          <p:cNvPr id="4" name="CuadroTexto 34">
            <a:extLst>
              <a:ext uri="{FF2B5EF4-FFF2-40B4-BE49-F238E27FC236}">
                <a16:creationId xmlns:a16="http://schemas.microsoft.com/office/drawing/2014/main" id="{B3B8F1CA-4B84-688D-240E-ACF2A9280E54}"/>
              </a:ext>
            </a:extLst>
          </p:cNvPr>
          <p:cNvSpPr txBox="1">
            <a:spLocks noChangeArrowheads="1"/>
          </p:cNvSpPr>
          <p:nvPr/>
        </p:nvSpPr>
        <p:spPr bwMode="auto">
          <a:xfrm>
            <a:off x="755438" y="404664"/>
            <a:ext cx="6048810" cy="954107"/>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Estrategias para asegurar la</a:t>
            </a:r>
          </a:p>
          <a:p>
            <a:pPr algn="ctr" eaLnBrk="1" hangingPunct="1"/>
            <a:r>
              <a:rPr lang="es-UY" altLang="es-UY" sz="2800" b="1" dirty="0">
                <a:solidFill>
                  <a:schemeClr val="tx2">
                    <a:lumMod val="75000"/>
                  </a:schemeClr>
                </a:solidFill>
                <a:latin typeface="+mj-lt"/>
                <a:cs typeface="Arial" panose="020B0604020202020204" pitchFamily="34" charset="0"/>
              </a:rPr>
              <a:t>calidad y la sostenibilidad</a:t>
            </a:r>
            <a:endParaRPr lang="es-UY" altLang="es-UY" sz="2000" b="1" dirty="0">
              <a:solidFill>
                <a:schemeClr val="accent1">
                  <a:lumMod val="75000"/>
                </a:schemeClr>
              </a:solidFill>
              <a:latin typeface="+mj-lt"/>
              <a:cs typeface="Arial" panose="020B0604020202020204" pitchFamily="34" charset="0"/>
            </a:endParaRPr>
          </a:p>
        </p:txBody>
      </p:sp>
      <p:sp>
        <p:nvSpPr>
          <p:cNvPr id="5" name="CuadroTexto 4">
            <a:extLst>
              <a:ext uri="{FF2B5EF4-FFF2-40B4-BE49-F238E27FC236}">
                <a16:creationId xmlns:a16="http://schemas.microsoft.com/office/drawing/2014/main" id="{5E6C676D-2AD9-9AA1-0C0F-4B0242F568A2}"/>
              </a:ext>
            </a:extLst>
          </p:cNvPr>
          <p:cNvSpPr txBox="1"/>
          <p:nvPr/>
        </p:nvSpPr>
        <p:spPr>
          <a:xfrm>
            <a:off x="755438" y="1772816"/>
            <a:ext cx="7931362" cy="3594638"/>
          </a:xfrm>
          <a:prstGeom prst="rect">
            <a:avLst/>
          </a:prstGeom>
          <a:solidFill>
            <a:schemeClr val="bg1"/>
          </a:solidFill>
        </p:spPr>
        <p:txBody>
          <a:bodyPr wrap="square" rtlCol="0">
            <a:spAutoFit/>
          </a:bodyPr>
          <a:lstStyle/>
          <a:p>
            <a:pPr>
              <a:lnSpc>
                <a:spcPct val="150000"/>
              </a:lnSpc>
              <a:buSzPct val="90000"/>
            </a:pPr>
            <a:r>
              <a:rPr lang="es-ES_tradnl" sz="2200" b="1" dirty="0"/>
              <a:t>1) En la incorporación de nuevas prestaciones y medicamentos:</a:t>
            </a:r>
            <a:endParaRPr lang="es-ES_tradnl" sz="2200" dirty="0"/>
          </a:p>
          <a:p>
            <a:pPr marL="800100" lvl="1" indent="-342900">
              <a:lnSpc>
                <a:spcPct val="150000"/>
              </a:lnSpc>
              <a:buSzPct val="90000"/>
              <a:buFont typeface="Arial" panose="020B0604020202020204" pitchFamily="34" charset="0"/>
              <a:buChar char="•"/>
            </a:pPr>
            <a:r>
              <a:rPr lang="es-ES_tradnl" sz="2200" dirty="0"/>
              <a:t>Evaluación de tecnologías sanitarias</a:t>
            </a:r>
          </a:p>
          <a:p>
            <a:pPr marL="800100" lvl="1" indent="-342900">
              <a:lnSpc>
                <a:spcPct val="150000"/>
              </a:lnSpc>
              <a:buSzPct val="90000"/>
              <a:buFont typeface="Arial" panose="020B0604020202020204" pitchFamily="34" charset="0"/>
              <a:buChar char="•"/>
            </a:pPr>
            <a:r>
              <a:rPr lang="es-ES_tradnl" sz="2200" dirty="0"/>
              <a:t>Análisis epidemiológico</a:t>
            </a:r>
          </a:p>
          <a:p>
            <a:pPr marL="800100" lvl="1" indent="-342900">
              <a:lnSpc>
                <a:spcPct val="150000"/>
              </a:lnSpc>
              <a:buSzPct val="90000"/>
              <a:buFont typeface="Arial" panose="020B0604020202020204" pitchFamily="34" charset="0"/>
              <a:buChar char="•"/>
            </a:pPr>
            <a:r>
              <a:rPr lang="es-ES_tradnl" sz="2200" dirty="0"/>
              <a:t>Normativas de cobertura financiera</a:t>
            </a:r>
          </a:p>
          <a:p>
            <a:pPr marL="800100" lvl="1" indent="-342900">
              <a:lnSpc>
                <a:spcPct val="150000"/>
              </a:lnSpc>
              <a:buSzPct val="90000"/>
              <a:buFont typeface="Arial" panose="020B0604020202020204" pitchFamily="34" charset="0"/>
              <a:buChar char="•"/>
            </a:pPr>
            <a:r>
              <a:rPr lang="es-ES_tradnl" sz="2200" dirty="0"/>
              <a:t>Impacto presupuestal y proyección</a:t>
            </a:r>
          </a:p>
          <a:p>
            <a:pPr marL="800100" lvl="1" indent="-342900">
              <a:lnSpc>
                <a:spcPct val="150000"/>
              </a:lnSpc>
              <a:buSzPct val="90000"/>
              <a:buFont typeface="Arial" panose="020B0604020202020204" pitchFamily="34" charset="0"/>
              <a:buChar char="•"/>
            </a:pPr>
            <a:r>
              <a:rPr lang="es-ES_tradnl" sz="2200" dirty="0"/>
              <a:t>Negociación con proveedores y fijación de aranceles</a:t>
            </a:r>
          </a:p>
          <a:p>
            <a:pPr marL="800100" lvl="1" indent="-342900">
              <a:lnSpc>
                <a:spcPct val="150000"/>
              </a:lnSpc>
              <a:buSzPct val="90000"/>
              <a:buFont typeface="Arial" panose="020B0604020202020204" pitchFamily="34" charset="0"/>
              <a:buChar char="•"/>
            </a:pPr>
            <a:r>
              <a:rPr lang="es-ES_tradnl" sz="2200" dirty="0"/>
              <a:t>Herramientas de priorización</a:t>
            </a:r>
          </a:p>
        </p:txBody>
      </p:sp>
    </p:spTree>
    <p:extLst>
      <p:ext uri="{BB962C8B-B14F-4D97-AF65-F5344CB8AC3E}">
        <p14:creationId xmlns:p14="http://schemas.microsoft.com/office/powerpoint/2010/main" val="372747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59CFA96D-87C5-D960-0A98-3D7CDC59DAF0}"/>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C2273603-8E86-1D8D-07D0-0AF7A21EF223}"/>
              </a:ext>
            </a:extLst>
          </p:cNvPr>
          <p:cNvSpPr>
            <a:spLocks noGrp="1"/>
          </p:cNvSpPr>
          <p:nvPr>
            <p:ph type="sldNum" sz="quarter" idx="12"/>
          </p:nvPr>
        </p:nvSpPr>
        <p:spPr/>
        <p:txBody>
          <a:bodyPr/>
          <a:lstStyle/>
          <a:p>
            <a:fld id="{73FF5897-1FFF-45D8-988B-5E674B8225EA}" type="slidenum">
              <a:rPr lang="es-UY" smtClean="0"/>
              <a:pPr/>
              <a:t>23</a:t>
            </a:fld>
            <a:endParaRPr lang="es-UY"/>
          </a:p>
        </p:txBody>
      </p:sp>
      <p:sp>
        <p:nvSpPr>
          <p:cNvPr id="4" name="CuadroTexto 34">
            <a:extLst>
              <a:ext uri="{FF2B5EF4-FFF2-40B4-BE49-F238E27FC236}">
                <a16:creationId xmlns:a16="http://schemas.microsoft.com/office/drawing/2014/main" id="{D15E6FC8-3635-8A01-2F7D-D26E995C0DCC}"/>
              </a:ext>
            </a:extLst>
          </p:cNvPr>
          <p:cNvSpPr txBox="1">
            <a:spLocks noChangeArrowheads="1"/>
          </p:cNvSpPr>
          <p:nvPr/>
        </p:nvSpPr>
        <p:spPr bwMode="auto">
          <a:xfrm>
            <a:off x="1445249" y="188640"/>
            <a:ext cx="5467714" cy="523220"/>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Normativas de cobertura financiera</a:t>
            </a:r>
            <a:endParaRPr lang="es-UY" altLang="es-UY" sz="2000" b="1" dirty="0">
              <a:solidFill>
                <a:schemeClr val="accent1">
                  <a:lumMod val="75000"/>
                </a:schemeClr>
              </a:solidFill>
              <a:latin typeface="+mj-lt"/>
              <a:cs typeface="Arial" panose="020B0604020202020204" pitchFamily="34" charset="0"/>
            </a:endParaRPr>
          </a:p>
        </p:txBody>
      </p:sp>
      <p:pic>
        <p:nvPicPr>
          <p:cNvPr id="5" name="Imagen 4">
            <a:extLst>
              <a:ext uri="{FF2B5EF4-FFF2-40B4-BE49-F238E27FC236}">
                <a16:creationId xmlns:a16="http://schemas.microsoft.com/office/drawing/2014/main" id="{375B453D-7260-FC2E-A523-0799FBA2E9F1}"/>
              </a:ext>
            </a:extLst>
          </p:cNvPr>
          <p:cNvPicPr>
            <a:picLocks noChangeAspect="1"/>
          </p:cNvPicPr>
          <p:nvPr/>
        </p:nvPicPr>
        <p:blipFill>
          <a:blip r:embed="rId2"/>
          <a:stretch>
            <a:fillRect/>
          </a:stretch>
        </p:blipFill>
        <p:spPr>
          <a:xfrm>
            <a:off x="772384" y="1306275"/>
            <a:ext cx="3007528" cy="4282093"/>
          </a:xfrm>
          <a:prstGeom prst="rect">
            <a:avLst/>
          </a:prstGeom>
        </p:spPr>
      </p:pic>
      <p:sp>
        <p:nvSpPr>
          <p:cNvPr id="7" name="CuadroTexto 6">
            <a:extLst>
              <a:ext uri="{FF2B5EF4-FFF2-40B4-BE49-F238E27FC236}">
                <a16:creationId xmlns:a16="http://schemas.microsoft.com/office/drawing/2014/main" id="{1B3EC40D-0CF6-9A3B-A30E-EA86C002D247}"/>
              </a:ext>
            </a:extLst>
          </p:cNvPr>
          <p:cNvSpPr txBox="1"/>
          <p:nvPr/>
        </p:nvSpPr>
        <p:spPr>
          <a:xfrm>
            <a:off x="834048" y="5723964"/>
            <a:ext cx="7914416" cy="646331"/>
          </a:xfrm>
          <a:prstGeom prst="rect">
            <a:avLst/>
          </a:prstGeom>
          <a:noFill/>
        </p:spPr>
        <p:txBody>
          <a:bodyPr wrap="square">
            <a:spAutoFit/>
          </a:bodyPr>
          <a:lstStyle/>
          <a:p>
            <a:r>
              <a:rPr lang="es-ES_tradnl" dirty="0">
                <a:hlinkClick r:id="rId3"/>
              </a:rPr>
              <a:t>https://www.fnr.gub.uy/pagina_de_presentaci/tratamientos-con-medicamentos/</a:t>
            </a:r>
            <a:endParaRPr lang="es-ES_tradnl" dirty="0"/>
          </a:p>
          <a:p>
            <a:endParaRPr lang="es-ES_tradnl" dirty="0"/>
          </a:p>
        </p:txBody>
      </p:sp>
      <p:pic>
        <p:nvPicPr>
          <p:cNvPr id="8" name="Imagen 7">
            <a:extLst>
              <a:ext uri="{FF2B5EF4-FFF2-40B4-BE49-F238E27FC236}">
                <a16:creationId xmlns:a16="http://schemas.microsoft.com/office/drawing/2014/main" id="{77679E60-FCA1-52C6-1069-5AAF04E954E4}"/>
              </a:ext>
            </a:extLst>
          </p:cNvPr>
          <p:cNvPicPr>
            <a:picLocks noChangeAspect="1"/>
          </p:cNvPicPr>
          <p:nvPr/>
        </p:nvPicPr>
        <p:blipFill>
          <a:blip r:embed="rId4"/>
          <a:stretch>
            <a:fillRect/>
          </a:stretch>
        </p:blipFill>
        <p:spPr>
          <a:xfrm>
            <a:off x="3059832" y="1484784"/>
            <a:ext cx="2749713" cy="3922925"/>
          </a:xfrm>
          <a:prstGeom prst="rect">
            <a:avLst/>
          </a:prstGeom>
        </p:spPr>
      </p:pic>
      <p:sp>
        <p:nvSpPr>
          <p:cNvPr id="10" name="CuadroTexto 9">
            <a:extLst>
              <a:ext uri="{FF2B5EF4-FFF2-40B4-BE49-F238E27FC236}">
                <a16:creationId xmlns:a16="http://schemas.microsoft.com/office/drawing/2014/main" id="{A6F88D06-EFA9-82A0-ADDC-6D5A316D8C98}"/>
              </a:ext>
            </a:extLst>
          </p:cNvPr>
          <p:cNvSpPr txBox="1"/>
          <p:nvPr/>
        </p:nvSpPr>
        <p:spPr>
          <a:xfrm>
            <a:off x="1475656" y="764704"/>
            <a:ext cx="5670376" cy="646331"/>
          </a:xfrm>
          <a:prstGeom prst="rect">
            <a:avLst/>
          </a:prstGeom>
          <a:noFill/>
        </p:spPr>
        <p:txBody>
          <a:bodyPr wrap="square">
            <a:spAutoFit/>
          </a:bodyPr>
          <a:lstStyle/>
          <a:p>
            <a:r>
              <a:rPr lang="es-ES_tradnl" dirty="0">
                <a:hlinkClick r:id="rId5"/>
              </a:rPr>
              <a:t>https://www.fnr.gub.uy/pagina_de_presentaci/tecnicas/</a:t>
            </a:r>
            <a:endParaRPr lang="es-ES_tradnl" dirty="0"/>
          </a:p>
          <a:p>
            <a:endParaRPr lang="es-ES_tradnl" dirty="0"/>
          </a:p>
        </p:txBody>
      </p:sp>
      <p:pic>
        <p:nvPicPr>
          <p:cNvPr id="11" name="Imagen 10">
            <a:extLst>
              <a:ext uri="{FF2B5EF4-FFF2-40B4-BE49-F238E27FC236}">
                <a16:creationId xmlns:a16="http://schemas.microsoft.com/office/drawing/2014/main" id="{4D7992CC-DB9C-A6DF-7B98-16A319AC2D85}"/>
              </a:ext>
            </a:extLst>
          </p:cNvPr>
          <p:cNvPicPr>
            <a:picLocks noChangeAspect="1"/>
          </p:cNvPicPr>
          <p:nvPr/>
        </p:nvPicPr>
        <p:blipFill>
          <a:blip r:embed="rId6"/>
          <a:stretch>
            <a:fillRect/>
          </a:stretch>
        </p:blipFill>
        <p:spPr>
          <a:xfrm>
            <a:off x="4929536" y="1628800"/>
            <a:ext cx="2522784" cy="3533596"/>
          </a:xfrm>
          <a:prstGeom prst="rect">
            <a:avLst/>
          </a:prstGeom>
        </p:spPr>
      </p:pic>
      <p:pic>
        <p:nvPicPr>
          <p:cNvPr id="12" name="Imagen 11">
            <a:extLst>
              <a:ext uri="{FF2B5EF4-FFF2-40B4-BE49-F238E27FC236}">
                <a16:creationId xmlns:a16="http://schemas.microsoft.com/office/drawing/2014/main" id="{2C102FF2-CE5B-2A50-1A4D-ED8F99678080}"/>
              </a:ext>
            </a:extLst>
          </p:cNvPr>
          <p:cNvPicPr>
            <a:picLocks noChangeAspect="1"/>
          </p:cNvPicPr>
          <p:nvPr/>
        </p:nvPicPr>
        <p:blipFill>
          <a:blip r:embed="rId7"/>
          <a:stretch>
            <a:fillRect/>
          </a:stretch>
        </p:blipFill>
        <p:spPr>
          <a:xfrm>
            <a:off x="6660232" y="1752002"/>
            <a:ext cx="2293729" cy="3287191"/>
          </a:xfrm>
          <a:prstGeom prst="rect">
            <a:avLst/>
          </a:prstGeom>
        </p:spPr>
      </p:pic>
    </p:spTree>
    <p:extLst>
      <p:ext uri="{BB962C8B-B14F-4D97-AF65-F5344CB8AC3E}">
        <p14:creationId xmlns:p14="http://schemas.microsoft.com/office/powerpoint/2010/main" val="20421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50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0" nodeType="afterEffect">
                                  <p:stCondLst>
                                    <p:cond delay="50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1E22717A-70DD-0D8B-5631-3CAC4D60B22C}"/>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E5E40559-C814-2E12-8B87-70CF11CA926F}"/>
              </a:ext>
            </a:extLst>
          </p:cNvPr>
          <p:cNvSpPr>
            <a:spLocks noGrp="1"/>
          </p:cNvSpPr>
          <p:nvPr>
            <p:ph type="sldNum" sz="quarter" idx="12"/>
          </p:nvPr>
        </p:nvSpPr>
        <p:spPr/>
        <p:txBody>
          <a:bodyPr/>
          <a:lstStyle/>
          <a:p>
            <a:fld id="{73FF5897-1FFF-45D8-988B-5E674B8225EA}" type="slidenum">
              <a:rPr lang="es-UY" smtClean="0"/>
              <a:pPr/>
              <a:t>24</a:t>
            </a:fld>
            <a:endParaRPr lang="es-UY"/>
          </a:p>
        </p:txBody>
      </p:sp>
      <p:sp>
        <p:nvSpPr>
          <p:cNvPr id="4" name="Shape 449">
            <a:extLst>
              <a:ext uri="{FF2B5EF4-FFF2-40B4-BE49-F238E27FC236}">
                <a16:creationId xmlns:a16="http://schemas.microsoft.com/office/drawing/2014/main" id="{2B6076E4-1F1E-74CB-A270-A63271DC4D7C}"/>
              </a:ext>
            </a:extLst>
          </p:cNvPr>
          <p:cNvSpPr txBox="1"/>
          <p:nvPr/>
        </p:nvSpPr>
        <p:spPr>
          <a:xfrm>
            <a:off x="683569" y="1313872"/>
            <a:ext cx="8208912" cy="963000"/>
          </a:xfrm>
          <a:prstGeom prst="rect">
            <a:avLst/>
          </a:prstGeom>
          <a:noFill/>
          <a:ln>
            <a:noFill/>
          </a:ln>
        </p:spPr>
        <p:txBody>
          <a:bodyPr lIns="91425" tIns="91425" rIns="91425" bIns="91425" anchor="t" anchorCtr="0">
            <a:noAutofit/>
          </a:bodyPr>
          <a:lstStyle/>
          <a:p>
            <a:pPr marL="457200" lvl="0" indent="-381000" algn="just" rtl="0">
              <a:spcBef>
                <a:spcPts val="0"/>
              </a:spcBef>
              <a:buClr>
                <a:schemeClr val="tx2">
                  <a:lumMod val="75000"/>
                </a:schemeClr>
              </a:buClr>
              <a:buSzPct val="85000"/>
              <a:buFont typeface="Cambria"/>
              <a:buChar char="❏"/>
            </a:pPr>
            <a:r>
              <a:rPr lang="en" sz="2000" dirty="0">
                <a:latin typeface="+mj-lt"/>
                <a:ea typeface="Cambria"/>
                <a:cs typeface="Times New Roman" panose="02020603050405020304" pitchFamily="18" charset="0"/>
                <a:sym typeface="Cambria"/>
              </a:rPr>
              <a:t>Basadas en la Evidencia Científica, con asesoramiento de expertos clínicos nacionales e internacionales.</a:t>
            </a:r>
          </a:p>
        </p:txBody>
      </p:sp>
      <p:sp>
        <p:nvSpPr>
          <p:cNvPr id="5" name="Shape 450">
            <a:extLst>
              <a:ext uri="{FF2B5EF4-FFF2-40B4-BE49-F238E27FC236}">
                <a16:creationId xmlns:a16="http://schemas.microsoft.com/office/drawing/2014/main" id="{5335F1CF-6439-5672-5FF8-216374E182F4}"/>
              </a:ext>
            </a:extLst>
          </p:cNvPr>
          <p:cNvSpPr txBox="1"/>
          <p:nvPr/>
        </p:nvSpPr>
        <p:spPr>
          <a:xfrm>
            <a:off x="683569" y="2420888"/>
            <a:ext cx="8208912" cy="963000"/>
          </a:xfrm>
          <a:prstGeom prst="rect">
            <a:avLst/>
          </a:prstGeom>
          <a:noFill/>
          <a:ln>
            <a:noFill/>
          </a:ln>
        </p:spPr>
        <p:txBody>
          <a:bodyPr lIns="91425" tIns="91425" rIns="91425" bIns="91425" anchor="t" anchorCtr="0">
            <a:noAutofit/>
          </a:bodyPr>
          <a:lstStyle/>
          <a:p>
            <a:pPr marL="457200" lvl="0" indent="-381000" algn="just" rtl="0">
              <a:spcBef>
                <a:spcPts val="0"/>
              </a:spcBef>
              <a:buClr>
                <a:schemeClr val="tx2">
                  <a:lumMod val="75000"/>
                </a:schemeClr>
              </a:buClr>
              <a:buSzPct val="85000"/>
              <a:buFont typeface="Cambria"/>
              <a:buChar char="❏"/>
            </a:pPr>
            <a:r>
              <a:rPr lang="en" sz="2000" dirty="0">
                <a:latin typeface="+mj-lt"/>
                <a:ea typeface="Cambria"/>
                <a:cs typeface="Times New Roman" panose="02020603050405020304" pitchFamily="18" charset="0"/>
                <a:sym typeface="Cambria"/>
              </a:rPr>
              <a:t>Contienen el listado explícito de las inclusiones y exclusiones de la cobertura.</a:t>
            </a:r>
          </a:p>
        </p:txBody>
      </p:sp>
      <p:sp>
        <p:nvSpPr>
          <p:cNvPr id="6" name="Shape 451">
            <a:extLst>
              <a:ext uri="{FF2B5EF4-FFF2-40B4-BE49-F238E27FC236}">
                <a16:creationId xmlns:a16="http://schemas.microsoft.com/office/drawing/2014/main" id="{C09EF23D-5D58-B079-BFC4-8428AAC0DB94}"/>
              </a:ext>
            </a:extLst>
          </p:cNvPr>
          <p:cNvSpPr txBox="1"/>
          <p:nvPr/>
        </p:nvSpPr>
        <p:spPr>
          <a:xfrm>
            <a:off x="686508" y="4318393"/>
            <a:ext cx="8208912" cy="838799"/>
          </a:xfrm>
          <a:prstGeom prst="rect">
            <a:avLst/>
          </a:prstGeom>
          <a:noFill/>
          <a:ln>
            <a:noFill/>
          </a:ln>
        </p:spPr>
        <p:txBody>
          <a:bodyPr lIns="91425" tIns="91425" rIns="91425" bIns="91425" anchor="t" anchorCtr="0">
            <a:noAutofit/>
          </a:bodyPr>
          <a:lstStyle/>
          <a:p>
            <a:pPr marL="457200" lvl="0" indent="-381000" algn="just" rtl="0">
              <a:spcBef>
                <a:spcPts val="0"/>
              </a:spcBef>
              <a:buClr>
                <a:schemeClr val="tx2">
                  <a:lumMod val="75000"/>
                </a:schemeClr>
              </a:buClr>
              <a:buSzPct val="85000"/>
              <a:buFont typeface="Cambria"/>
              <a:buChar char="❏"/>
            </a:pPr>
            <a:r>
              <a:rPr lang="en" sz="2000" dirty="0">
                <a:latin typeface="+mj-lt"/>
                <a:ea typeface="Cambria"/>
                <a:cs typeface="Times New Roman" panose="02020603050405020304" pitchFamily="18" charset="0"/>
                <a:sym typeface="Cambria"/>
              </a:rPr>
              <a:t>Son de conocimiento público (publicadas en el Portal web)</a:t>
            </a:r>
          </a:p>
        </p:txBody>
      </p:sp>
      <p:sp>
        <p:nvSpPr>
          <p:cNvPr id="7" name="Shape 452">
            <a:extLst>
              <a:ext uri="{FF2B5EF4-FFF2-40B4-BE49-F238E27FC236}">
                <a16:creationId xmlns:a16="http://schemas.microsoft.com/office/drawing/2014/main" id="{0AE563F5-8841-6C8D-40FA-EFF0D1580044}"/>
              </a:ext>
            </a:extLst>
          </p:cNvPr>
          <p:cNvSpPr txBox="1"/>
          <p:nvPr/>
        </p:nvSpPr>
        <p:spPr>
          <a:xfrm>
            <a:off x="686508" y="5282081"/>
            <a:ext cx="8208912" cy="667199"/>
          </a:xfrm>
          <a:prstGeom prst="rect">
            <a:avLst/>
          </a:prstGeom>
          <a:noFill/>
          <a:ln>
            <a:noFill/>
          </a:ln>
        </p:spPr>
        <p:txBody>
          <a:bodyPr lIns="91425" tIns="91425" rIns="91425" bIns="91425" anchor="t" anchorCtr="0">
            <a:noAutofit/>
          </a:bodyPr>
          <a:lstStyle/>
          <a:p>
            <a:pPr marL="457200" lvl="0" indent="-381000" algn="just" rtl="0">
              <a:spcBef>
                <a:spcPts val="0"/>
              </a:spcBef>
              <a:buClr>
                <a:schemeClr val="tx2">
                  <a:lumMod val="75000"/>
                </a:schemeClr>
              </a:buClr>
              <a:buSzPct val="85000"/>
              <a:buFont typeface="Cambria"/>
              <a:buChar char="❏"/>
            </a:pPr>
            <a:r>
              <a:rPr lang="en" sz="2000" dirty="0">
                <a:latin typeface="+mj-lt"/>
                <a:ea typeface="Cambria"/>
                <a:cs typeface="Times New Roman" panose="02020603050405020304" pitchFamily="18" charset="0"/>
                <a:sym typeface="Cambria"/>
              </a:rPr>
              <a:t>Se revisan en forma periódica y son auditadas.</a:t>
            </a:r>
          </a:p>
        </p:txBody>
      </p:sp>
      <p:sp>
        <p:nvSpPr>
          <p:cNvPr id="8" name="Shape 438">
            <a:extLst>
              <a:ext uri="{FF2B5EF4-FFF2-40B4-BE49-F238E27FC236}">
                <a16:creationId xmlns:a16="http://schemas.microsoft.com/office/drawing/2014/main" id="{28EC2052-D8E1-6D41-D776-2BE6E8FEB870}"/>
              </a:ext>
            </a:extLst>
          </p:cNvPr>
          <p:cNvSpPr txBox="1"/>
          <p:nvPr/>
        </p:nvSpPr>
        <p:spPr>
          <a:xfrm>
            <a:off x="1046547" y="271462"/>
            <a:ext cx="7632599" cy="699737"/>
          </a:xfrm>
          <a:prstGeom prst="rect">
            <a:avLst/>
          </a:prstGeom>
          <a:solidFill>
            <a:schemeClr val="bg1"/>
          </a:solidFill>
          <a:ln>
            <a:noFill/>
          </a:ln>
        </p:spPr>
        <p:txBody>
          <a:bodyPr lIns="89975" tIns="46775" rIns="89975" bIns="46775" anchor="ctr" anchorCtr="0">
            <a:noAutofit/>
          </a:bodyPr>
          <a:lstStyle/>
          <a:p>
            <a:pPr marL="0" marR="0" lvl="0" indent="0" algn="ctr" rtl="0">
              <a:lnSpc>
                <a:spcPct val="100000"/>
              </a:lnSpc>
              <a:spcBef>
                <a:spcPts val="0"/>
              </a:spcBef>
              <a:spcAft>
                <a:spcPts val="0"/>
              </a:spcAft>
              <a:buClr>
                <a:srgbClr val="FFC000"/>
              </a:buClr>
              <a:buSzPct val="25000"/>
              <a:buFont typeface="Tahoma"/>
              <a:buNone/>
            </a:pPr>
            <a:r>
              <a:rPr lang="en" sz="2800" dirty="0">
                <a:latin typeface="+mj-lt"/>
                <a:ea typeface="Cambria"/>
                <a:cs typeface="Times New Roman" panose="02020603050405020304" pitchFamily="18" charset="0"/>
                <a:sym typeface="Cambria"/>
              </a:rPr>
              <a:t>Normativas de cobertura financiera</a:t>
            </a:r>
          </a:p>
        </p:txBody>
      </p:sp>
      <p:sp>
        <p:nvSpPr>
          <p:cNvPr id="9" name="Shape 452">
            <a:extLst>
              <a:ext uri="{FF2B5EF4-FFF2-40B4-BE49-F238E27FC236}">
                <a16:creationId xmlns:a16="http://schemas.microsoft.com/office/drawing/2014/main" id="{4511DB43-D880-DBF4-9B31-C2CF1E959061}"/>
              </a:ext>
            </a:extLst>
          </p:cNvPr>
          <p:cNvSpPr txBox="1"/>
          <p:nvPr/>
        </p:nvSpPr>
        <p:spPr>
          <a:xfrm>
            <a:off x="683569" y="3481881"/>
            <a:ext cx="8208912" cy="667199"/>
          </a:xfrm>
          <a:prstGeom prst="rect">
            <a:avLst/>
          </a:prstGeom>
          <a:noFill/>
          <a:ln>
            <a:noFill/>
          </a:ln>
        </p:spPr>
        <p:txBody>
          <a:bodyPr lIns="91425" tIns="91425" rIns="91425" bIns="91425" anchor="t" anchorCtr="0">
            <a:noAutofit/>
          </a:bodyPr>
          <a:lstStyle/>
          <a:p>
            <a:pPr marL="457200" lvl="0" indent="-381000" algn="just" rtl="0">
              <a:spcBef>
                <a:spcPts val="0"/>
              </a:spcBef>
              <a:buClr>
                <a:schemeClr val="tx2">
                  <a:lumMod val="75000"/>
                </a:schemeClr>
              </a:buClr>
              <a:buSzPct val="85000"/>
              <a:buFont typeface="Cambria"/>
              <a:buChar char="❏"/>
            </a:pPr>
            <a:r>
              <a:rPr lang="en" sz="2000" dirty="0">
                <a:latin typeface="+mj-lt"/>
                <a:ea typeface="Cambria"/>
                <a:cs typeface="Times New Roman" panose="02020603050405020304" pitchFamily="18" charset="0"/>
                <a:sym typeface="Cambria"/>
              </a:rPr>
              <a:t>No son guías clínicas, sino normativas de cobertura.</a:t>
            </a:r>
          </a:p>
        </p:txBody>
      </p:sp>
    </p:spTree>
    <p:extLst>
      <p:ext uri="{BB962C8B-B14F-4D97-AF65-F5344CB8AC3E}">
        <p14:creationId xmlns:p14="http://schemas.microsoft.com/office/powerpoint/2010/main" val="203978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E119BA03-9B27-E526-E78A-45576C8F360E}"/>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3FF7846D-BF49-B417-DCAE-2C6B3F964C8C}"/>
              </a:ext>
            </a:extLst>
          </p:cNvPr>
          <p:cNvSpPr>
            <a:spLocks noGrp="1"/>
          </p:cNvSpPr>
          <p:nvPr>
            <p:ph type="sldNum" sz="quarter" idx="12"/>
          </p:nvPr>
        </p:nvSpPr>
        <p:spPr/>
        <p:txBody>
          <a:bodyPr/>
          <a:lstStyle/>
          <a:p>
            <a:fld id="{73FF5897-1FFF-45D8-988B-5E674B8225EA}" type="slidenum">
              <a:rPr lang="es-UY" smtClean="0"/>
              <a:pPr/>
              <a:t>25</a:t>
            </a:fld>
            <a:endParaRPr lang="es-UY"/>
          </a:p>
        </p:txBody>
      </p:sp>
      <p:sp>
        <p:nvSpPr>
          <p:cNvPr id="4" name="Shape 438">
            <a:extLst>
              <a:ext uri="{FF2B5EF4-FFF2-40B4-BE49-F238E27FC236}">
                <a16:creationId xmlns:a16="http://schemas.microsoft.com/office/drawing/2014/main" id="{302C7588-8816-5CB3-270D-17FA9E157515}"/>
              </a:ext>
            </a:extLst>
          </p:cNvPr>
          <p:cNvSpPr txBox="1"/>
          <p:nvPr/>
        </p:nvSpPr>
        <p:spPr>
          <a:xfrm>
            <a:off x="1046547" y="271462"/>
            <a:ext cx="7632599" cy="699737"/>
          </a:xfrm>
          <a:prstGeom prst="rect">
            <a:avLst/>
          </a:prstGeom>
          <a:solidFill>
            <a:schemeClr val="bg1"/>
          </a:solidFill>
          <a:ln>
            <a:noFill/>
          </a:ln>
        </p:spPr>
        <p:txBody>
          <a:bodyPr lIns="89975" tIns="46775" rIns="89975" bIns="46775" anchor="ctr" anchorCtr="0">
            <a:noAutofit/>
          </a:bodyPr>
          <a:lstStyle/>
          <a:p>
            <a:pPr marL="0" marR="0" lvl="0" indent="0" algn="ctr" rtl="0">
              <a:lnSpc>
                <a:spcPct val="100000"/>
              </a:lnSpc>
              <a:spcBef>
                <a:spcPts val="0"/>
              </a:spcBef>
              <a:spcAft>
                <a:spcPts val="0"/>
              </a:spcAft>
              <a:buClr>
                <a:srgbClr val="FFC000"/>
              </a:buClr>
              <a:buSzPct val="25000"/>
              <a:buFont typeface="Tahoma"/>
              <a:buNone/>
            </a:pPr>
            <a:r>
              <a:rPr lang="en" sz="2800" dirty="0">
                <a:latin typeface="+mj-lt"/>
                <a:ea typeface="Cambria"/>
                <a:cs typeface="Times New Roman" panose="02020603050405020304" pitchFamily="18" charset="0"/>
                <a:sym typeface="Cambria"/>
              </a:rPr>
              <a:t>Negociación de precios con proveedores</a:t>
            </a:r>
          </a:p>
        </p:txBody>
      </p:sp>
      <p:sp>
        <p:nvSpPr>
          <p:cNvPr id="5" name="Rectángulo 4">
            <a:extLst>
              <a:ext uri="{FF2B5EF4-FFF2-40B4-BE49-F238E27FC236}">
                <a16:creationId xmlns:a16="http://schemas.microsoft.com/office/drawing/2014/main" id="{E4B52D9B-56A4-E278-8D92-3CE20F434DEF}"/>
              </a:ext>
            </a:extLst>
          </p:cNvPr>
          <p:cNvSpPr/>
          <p:nvPr/>
        </p:nvSpPr>
        <p:spPr>
          <a:xfrm>
            <a:off x="899592" y="1445476"/>
            <a:ext cx="7632848" cy="4353499"/>
          </a:xfrm>
          <a:prstGeom prst="rect">
            <a:avLst/>
          </a:prstGeom>
        </p:spPr>
        <p:txBody>
          <a:bodyPr wrap="square">
            <a:spAutoFit/>
          </a:bodyPr>
          <a:lstStyle/>
          <a:p>
            <a:pPr marL="342900" lvl="0" indent="-342900" algn="just">
              <a:lnSpc>
                <a:spcPct val="150000"/>
              </a:lnSpc>
              <a:buClr>
                <a:schemeClr val="tx2">
                  <a:lumMod val="75000"/>
                </a:schemeClr>
              </a:buClr>
              <a:buSzPct val="85000"/>
              <a:buFont typeface="Wingdings" panose="05000000000000000000" pitchFamily="2" charset="2"/>
              <a:buChar char="q"/>
              <a:defRPr/>
            </a:pPr>
            <a:r>
              <a:rPr lang="es-UY" sz="2000" dirty="0">
                <a:latin typeface="+mn-lt"/>
                <a:cs typeface="Calibri" pitchFamily="34" charset="0"/>
              </a:rPr>
              <a:t>Cada tres a cuatro años</a:t>
            </a:r>
            <a:r>
              <a:rPr lang="es-UY" sz="2000" dirty="0">
                <a:cs typeface="Calibri" pitchFamily="34" charset="0"/>
              </a:rPr>
              <a:t>, el Poder Ejecutivo </a:t>
            </a:r>
            <a:r>
              <a:rPr lang="es-UY" sz="2000" dirty="0">
                <a:latin typeface="+mn-lt"/>
                <a:cs typeface="Calibri" pitchFamily="34" charset="0"/>
              </a:rPr>
              <a:t>realiza la negociación de aranceles con los IMAE, y se firman compromisos de gestión. El equipo técnico del FNR analiza previamente los costos de cada una de las técnicas.</a:t>
            </a:r>
          </a:p>
          <a:p>
            <a:pPr marL="342900" lvl="0" indent="-342900" algn="just">
              <a:lnSpc>
                <a:spcPct val="150000"/>
              </a:lnSpc>
              <a:buClr>
                <a:schemeClr val="tx2">
                  <a:lumMod val="75000"/>
                </a:schemeClr>
              </a:buClr>
              <a:buSzPct val="85000"/>
              <a:buFont typeface="Wingdings" panose="05000000000000000000" pitchFamily="2" charset="2"/>
              <a:buChar char="q"/>
              <a:defRPr/>
            </a:pPr>
            <a:endParaRPr lang="es-UY" sz="2000" dirty="0">
              <a:latin typeface="+mn-lt"/>
              <a:cs typeface="Calibri" pitchFamily="34" charset="0"/>
            </a:endParaRPr>
          </a:p>
          <a:p>
            <a:pPr marL="342900" lvl="0" indent="-342900" algn="just">
              <a:lnSpc>
                <a:spcPct val="150000"/>
              </a:lnSpc>
              <a:spcBef>
                <a:spcPts val="1200"/>
              </a:spcBef>
              <a:buClr>
                <a:schemeClr val="tx2">
                  <a:lumMod val="75000"/>
                </a:schemeClr>
              </a:buClr>
              <a:buSzPct val="85000"/>
              <a:buFont typeface="Wingdings" panose="05000000000000000000" pitchFamily="2" charset="2"/>
              <a:buChar char="q"/>
              <a:defRPr/>
            </a:pPr>
            <a:r>
              <a:rPr lang="es-UY" sz="2000" dirty="0">
                <a:latin typeface="+mn-lt"/>
                <a:cs typeface="Calibri" pitchFamily="34" charset="0"/>
              </a:rPr>
              <a:t>Los precios de los dispositivos y medicamentos se negocian y adquieren con diferentes métodos: llamado a presentación de ofertas, esquemas de riesgo compartido, compras a través del Fondo Estratégico de OPS.</a:t>
            </a:r>
          </a:p>
        </p:txBody>
      </p:sp>
    </p:spTree>
    <p:extLst>
      <p:ext uri="{BB962C8B-B14F-4D97-AF65-F5344CB8AC3E}">
        <p14:creationId xmlns:p14="http://schemas.microsoft.com/office/powerpoint/2010/main" val="3275614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4CB27-8248-B929-6B36-8B7E60528349}"/>
            </a:ext>
          </a:extLst>
        </p:cNvPr>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473014D2-F3A3-9209-BD7B-51709DE02DFA}"/>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507457EF-3127-72AB-C320-E541306EE72A}"/>
              </a:ext>
            </a:extLst>
          </p:cNvPr>
          <p:cNvSpPr>
            <a:spLocks noGrp="1"/>
          </p:cNvSpPr>
          <p:nvPr>
            <p:ph type="sldNum" sz="quarter" idx="12"/>
          </p:nvPr>
        </p:nvSpPr>
        <p:spPr/>
        <p:txBody>
          <a:bodyPr/>
          <a:lstStyle/>
          <a:p>
            <a:fld id="{73FF5897-1FFF-45D8-988B-5E674B8225EA}" type="slidenum">
              <a:rPr lang="es-UY" smtClean="0"/>
              <a:pPr/>
              <a:t>26</a:t>
            </a:fld>
            <a:endParaRPr lang="es-UY"/>
          </a:p>
        </p:txBody>
      </p:sp>
      <p:sp>
        <p:nvSpPr>
          <p:cNvPr id="4" name="Shape 438">
            <a:extLst>
              <a:ext uri="{FF2B5EF4-FFF2-40B4-BE49-F238E27FC236}">
                <a16:creationId xmlns:a16="http://schemas.microsoft.com/office/drawing/2014/main" id="{E338B20E-1A1F-E285-5B65-11487726A4EF}"/>
              </a:ext>
            </a:extLst>
          </p:cNvPr>
          <p:cNvSpPr txBox="1"/>
          <p:nvPr/>
        </p:nvSpPr>
        <p:spPr>
          <a:xfrm>
            <a:off x="1046547" y="44624"/>
            <a:ext cx="7632599" cy="699737"/>
          </a:xfrm>
          <a:prstGeom prst="rect">
            <a:avLst/>
          </a:prstGeom>
          <a:solidFill>
            <a:schemeClr val="bg1"/>
          </a:solidFill>
          <a:ln>
            <a:noFill/>
          </a:ln>
        </p:spPr>
        <p:txBody>
          <a:bodyPr lIns="89975" tIns="46775" rIns="89975" bIns="46775" anchor="ctr" anchorCtr="0">
            <a:noAutofit/>
          </a:bodyPr>
          <a:lstStyle/>
          <a:p>
            <a:pPr marL="0" marR="0" lvl="0" indent="0" algn="ctr" rtl="0">
              <a:lnSpc>
                <a:spcPct val="100000"/>
              </a:lnSpc>
              <a:spcBef>
                <a:spcPts val="0"/>
              </a:spcBef>
              <a:spcAft>
                <a:spcPts val="0"/>
              </a:spcAft>
              <a:buClr>
                <a:srgbClr val="FFC000"/>
              </a:buClr>
              <a:buSzPct val="25000"/>
              <a:buFont typeface="Tahoma"/>
              <a:buNone/>
            </a:pPr>
            <a:r>
              <a:rPr lang="en" sz="2800" dirty="0">
                <a:latin typeface="+mj-lt"/>
                <a:ea typeface="Cambria"/>
                <a:cs typeface="Times New Roman" panose="02020603050405020304" pitchFamily="18" charset="0"/>
                <a:sym typeface="Cambria"/>
              </a:rPr>
              <a:t>Negociación de precios con proveedores</a:t>
            </a:r>
          </a:p>
        </p:txBody>
      </p:sp>
      <p:sp>
        <p:nvSpPr>
          <p:cNvPr id="7" name="CustomShape 2">
            <a:extLst>
              <a:ext uri="{FF2B5EF4-FFF2-40B4-BE49-F238E27FC236}">
                <a16:creationId xmlns:a16="http://schemas.microsoft.com/office/drawing/2014/main" id="{259C37B0-BD72-57DD-49ED-9692471065DF}"/>
              </a:ext>
            </a:extLst>
          </p:cNvPr>
          <p:cNvSpPr/>
          <p:nvPr/>
        </p:nvSpPr>
        <p:spPr>
          <a:xfrm>
            <a:off x="395536" y="1052736"/>
            <a:ext cx="8064896" cy="50405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lstStyle/>
          <a:p>
            <a:pPr marL="914940" lvl="1" indent="-342900" algn="just">
              <a:lnSpc>
                <a:spcPct val="150000"/>
              </a:lnSpc>
              <a:buClr>
                <a:srgbClr val="002060"/>
              </a:buClr>
              <a:buSzPct val="85000"/>
              <a:buFont typeface="Wingdings" pitchFamily="2" charset="2"/>
              <a:buChar char="q"/>
            </a:pPr>
            <a:r>
              <a:rPr lang="es-UY" sz="2000" strike="noStrike" spc="-1" dirty="0">
                <a:latin typeface="Calibri" panose="020F0502020204030204" pitchFamily="34" charset="0"/>
                <a:ea typeface="Tahoma"/>
                <a:cs typeface="Calibri" panose="020F0502020204030204" pitchFamily="34" charset="0"/>
              </a:rPr>
              <a:t>La mayoría de los convenios de compra se realizan en pesos uruguayos sin cláusulas ni paramétricas de ajuste. </a:t>
            </a:r>
          </a:p>
          <a:p>
            <a:pPr marL="392040" lvl="1" indent="-313200" algn="just">
              <a:lnSpc>
                <a:spcPct val="150000"/>
              </a:lnSpc>
              <a:buClr>
                <a:srgbClr val="002060"/>
              </a:buClr>
              <a:buSzPct val="85000"/>
            </a:pPr>
            <a:endParaRPr lang="es-UY" sz="2000" strike="noStrike" spc="-1" dirty="0">
              <a:latin typeface="Calibri" panose="020F0502020204030204" pitchFamily="34" charset="0"/>
              <a:cs typeface="Calibri" panose="020F0502020204030204" pitchFamily="34" charset="0"/>
            </a:endParaRPr>
          </a:p>
          <a:p>
            <a:pPr marL="914940" lvl="1" indent="-342900" algn="just">
              <a:lnSpc>
                <a:spcPct val="150000"/>
              </a:lnSpc>
              <a:buClr>
                <a:srgbClr val="002060"/>
              </a:buClr>
              <a:buSzPct val="85000"/>
              <a:buFont typeface="Wingdings" pitchFamily="2" charset="2"/>
              <a:buChar char="q"/>
            </a:pPr>
            <a:r>
              <a:rPr lang="es-UY" sz="2000" strike="noStrike" spc="-1" dirty="0">
                <a:latin typeface="Calibri" panose="020F0502020204030204" pitchFamily="34" charset="0"/>
                <a:ea typeface="Tahoma"/>
                <a:cs typeface="Calibri" panose="020F0502020204030204" pitchFamily="34" charset="0"/>
              </a:rPr>
              <a:t>Diferentes modelos de negociación y fijación de precios con la industria. Con algunos proveedores se han realizado acuerdos de tipo “riesgo compartido” (Managed Entry Agreements, Acuerdos de entrada Organizada)</a:t>
            </a:r>
          </a:p>
          <a:p>
            <a:pPr marL="914940" lvl="1" indent="-342900" algn="just">
              <a:lnSpc>
                <a:spcPct val="150000"/>
              </a:lnSpc>
              <a:buClr>
                <a:srgbClr val="002060"/>
              </a:buClr>
              <a:buSzPct val="85000"/>
              <a:buFont typeface="Wingdings" pitchFamily="2" charset="2"/>
              <a:buChar char="q"/>
            </a:pPr>
            <a:endParaRPr lang="es-UY" sz="2000" spc="-1" dirty="0">
              <a:latin typeface="Calibri" panose="020F0502020204030204" pitchFamily="34" charset="0"/>
              <a:ea typeface="Tahoma"/>
              <a:cs typeface="Calibri" panose="020F0502020204030204" pitchFamily="34" charset="0"/>
            </a:endParaRPr>
          </a:p>
          <a:p>
            <a:pPr marL="914940" lvl="1" indent="-342900" algn="just">
              <a:lnSpc>
                <a:spcPct val="150000"/>
              </a:lnSpc>
              <a:buClr>
                <a:srgbClr val="002060"/>
              </a:buClr>
              <a:buSzPct val="85000"/>
              <a:buFont typeface="Wingdings" pitchFamily="2" charset="2"/>
              <a:buChar char="q"/>
            </a:pPr>
            <a:r>
              <a:rPr lang="es-UY" sz="2000" spc="-1" dirty="0">
                <a:latin typeface="Calibri" panose="020F0502020204030204" pitchFamily="34" charset="0"/>
                <a:ea typeface="Tahoma"/>
                <a:cs typeface="Calibri" panose="020F0502020204030204" pitchFamily="34" charset="0"/>
              </a:rPr>
              <a:t>Algunas compras en dólares de dispositivos – con varios proveedores - tienen precios “techo”, y no tienen paramétrica de ajuste (marcapasos, cardiodesfibriladores, válvulas cardíacas)</a:t>
            </a:r>
            <a:endParaRPr lang="es-UY" sz="2000" spc="-1" dirty="0">
              <a:latin typeface="Calibri" panose="020F0502020204030204" pitchFamily="34" charset="0"/>
              <a:cs typeface="Calibri" panose="020F0502020204030204" pitchFamily="34" charset="0"/>
            </a:endParaRPr>
          </a:p>
          <a:p>
            <a:pPr marL="914940" lvl="1" indent="-342900" algn="just">
              <a:lnSpc>
                <a:spcPct val="150000"/>
              </a:lnSpc>
              <a:buClr>
                <a:srgbClr val="002060"/>
              </a:buClr>
              <a:buSzPct val="85000"/>
              <a:buFont typeface="Wingdings" pitchFamily="2" charset="2"/>
              <a:buChar char="q"/>
            </a:pPr>
            <a:endParaRPr lang="es-UY" sz="2000" strike="noStrike" spc="-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68348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438D9893-492B-CB70-96C2-1C375D7B4125}"/>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870A31A9-E981-1D98-93E6-6A8A98C1E04F}"/>
              </a:ext>
            </a:extLst>
          </p:cNvPr>
          <p:cNvSpPr>
            <a:spLocks noGrp="1"/>
          </p:cNvSpPr>
          <p:nvPr>
            <p:ph type="sldNum" sz="quarter" idx="12"/>
          </p:nvPr>
        </p:nvSpPr>
        <p:spPr/>
        <p:txBody>
          <a:bodyPr/>
          <a:lstStyle/>
          <a:p>
            <a:fld id="{73FF5897-1FFF-45D8-988B-5E674B8225EA}" type="slidenum">
              <a:rPr lang="es-UY" smtClean="0"/>
              <a:pPr/>
              <a:t>27</a:t>
            </a:fld>
            <a:endParaRPr lang="es-UY"/>
          </a:p>
        </p:txBody>
      </p:sp>
      <p:sp>
        <p:nvSpPr>
          <p:cNvPr id="4" name="CuadroTexto 34">
            <a:extLst>
              <a:ext uri="{FF2B5EF4-FFF2-40B4-BE49-F238E27FC236}">
                <a16:creationId xmlns:a16="http://schemas.microsoft.com/office/drawing/2014/main" id="{2A233403-C7AB-ABE5-DF15-143CFB1A360C}"/>
              </a:ext>
            </a:extLst>
          </p:cNvPr>
          <p:cNvSpPr txBox="1">
            <a:spLocks noChangeArrowheads="1"/>
          </p:cNvSpPr>
          <p:nvPr/>
        </p:nvSpPr>
        <p:spPr bwMode="auto">
          <a:xfrm>
            <a:off x="755438" y="188640"/>
            <a:ext cx="6048810" cy="954107"/>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b="1" dirty="0">
                <a:solidFill>
                  <a:schemeClr val="tx2">
                    <a:lumMod val="75000"/>
                  </a:schemeClr>
                </a:solidFill>
                <a:latin typeface="+mj-lt"/>
                <a:cs typeface="Arial" panose="020B0604020202020204" pitchFamily="34" charset="0"/>
              </a:rPr>
              <a:t>Estrategias para asegurar la</a:t>
            </a:r>
          </a:p>
          <a:p>
            <a:pPr algn="ctr" eaLnBrk="1" hangingPunct="1"/>
            <a:r>
              <a:rPr lang="es-UY" altLang="es-UY" sz="2800" b="1" dirty="0">
                <a:solidFill>
                  <a:schemeClr val="tx2">
                    <a:lumMod val="75000"/>
                  </a:schemeClr>
                </a:solidFill>
                <a:latin typeface="+mj-lt"/>
                <a:cs typeface="Arial" panose="020B0604020202020204" pitchFamily="34" charset="0"/>
              </a:rPr>
              <a:t>calidad y la sostenibilidad</a:t>
            </a:r>
            <a:endParaRPr lang="es-UY" altLang="es-UY" sz="2000" b="1" dirty="0">
              <a:solidFill>
                <a:schemeClr val="accent1">
                  <a:lumMod val="75000"/>
                </a:schemeClr>
              </a:solidFill>
              <a:latin typeface="+mj-lt"/>
              <a:cs typeface="Arial" panose="020B0604020202020204" pitchFamily="34" charset="0"/>
            </a:endParaRPr>
          </a:p>
        </p:txBody>
      </p:sp>
      <p:sp>
        <p:nvSpPr>
          <p:cNvPr id="5" name="CuadroTexto 4">
            <a:extLst>
              <a:ext uri="{FF2B5EF4-FFF2-40B4-BE49-F238E27FC236}">
                <a16:creationId xmlns:a16="http://schemas.microsoft.com/office/drawing/2014/main" id="{4E1D4668-DF2E-C305-6FC0-B7F00A61C94B}"/>
              </a:ext>
            </a:extLst>
          </p:cNvPr>
          <p:cNvSpPr txBox="1"/>
          <p:nvPr/>
        </p:nvSpPr>
        <p:spPr>
          <a:xfrm>
            <a:off x="683568" y="1268760"/>
            <a:ext cx="8209050" cy="5256632"/>
          </a:xfrm>
          <a:prstGeom prst="rect">
            <a:avLst/>
          </a:prstGeom>
          <a:solidFill>
            <a:schemeClr val="bg1"/>
          </a:solidFill>
        </p:spPr>
        <p:txBody>
          <a:bodyPr wrap="square" rtlCol="0">
            <a:spAutoFit/>
          </a:bodyPr>
          <a:lstStyle/>
          <a:p>
            <a:pPr>
              <a:lnSpc>
                <a:spcPct val="150000"/>
              </a:lnSpc>
              <a:buSzPct val="90000"/>
            </a:pPr>
            <a:r>
              <a:rPr lang="es-ES_tradnl" sz="2200" b="1" dirty="0"/>
              <a:t>2) En el control y monitoreo de las prestaciones y medicamentos financiados</a:t>
            </a:r>
          </a:p>
          <a:p>
            <a:pPr marL="800100" lvl="1" indent="-342900" algn="just">
              <a:lnSpc>
                <a:spcPts val="3000"/>
              </a:lnSpc>
              <a:spcBef>
                <a:spcPts val="1200"/>
              </a:spcBef>
              <a:buClr>
                <a:schemeClr val="tx2">
                  <a:lumMod val="75000"/>
                </a:schemeClr>
              </a:buClr>
              <a:buSzPct val="85000"/>
              <a:buFont typeface="Arial" panose="020B0604020202020204" pitchFamily="34" charset="0"/>
              <a:buChar char="•"/>
              <a:defRPr/>
            </a:pPr>
            <a:r>
              <a:rPr lang="es-UY" sz="2000" dirty="0">
                <a:cs typeface="Calibri" pitchFamily="34" charset="0"/>
              </a:rPr>
              <a:t>Evaluación de pacientes: Equipos de evaluadores contratados por el FNR realizan visitas en el  domicilio o al paciente internado, previamente a la autorización de la cobertura.</a:t>
            </a:r>
          </a:p>
          <a:p>
            <a:pPr marL="800100" lvl="1" indent="-342900" algn="just">
              <a:lnSpc>
                <a:spcPts val="3000"/>
              </a:lnSpc>
              <a:spcBef>
                <a:spcPts val="1200"/>
              </a:spcBef>
              <a:buClr>
                <a:schemeClr val="tx2">
                  <a:lumMod val="75000"/>
                </a:schemeClr>
              </a:buClr>
              <a:buSzPct val="85000"/>
              <a:buFont typeface="Arial" panose="020B0604020202020204" pitchFamily="34" charset="0"/>
              <a:buChar char="•"/>
              <a:defRPr/>
            </a:pPr>
            <a:r>
              <a:rPr lang="es-UY" sz="2000" dirty="0">
                <a:cs typeface="Calibri" pitchFamily="34" charset="0"/>
              </a:rPr>
              <a:t>Segunda opinión: Análisis de las solicitudes por médicos especialistas asesores.</a:t>
            </a:r>
          </a:p>
          <a:p>
            <a:pPr marL="800100" lvl="1" indent="-342900" algn="just">
              <a:lnSpc>
                <a:spcPts val="3000"/>
              </a:lnSpc>
              <a:spcBef>
                <a:spcPts val="1200"/>
              </a:spcBef>
              <a:buClr>
                <a:schemeClr val="tx2">
                  <a:lumMod val="75000"/>
                </a:schemeClr>
              </a:buClr>
              <a:buSzPct val="85000"/>
              <a:buFont typeface="Arial" panose="020B0604020202020204" pitchFamily="34" charset="0"/>
              <a:buChar char="•"/>
              <a:defRPr/>
            </a:pPr>
            <a:r>
              <a:rPr lang="es-UY" sz="2000" dirty="0">
                <a:cs typeface="Calibri" pitchFamily="34" charset="0"/>
              </a:rPr>
              <a:t>Evaluación y seguimiento de los IMAE</a:t>
            </a:r>
          </a:p>
          <a:p>
            <a:pPr marL="800100" lvl="1" indent="-342900" algn="just">
              <a:lnSpc>
                <a:spcPts val="3000"/>
              </a:lnSpc>
              <a:spcBef>
                <a:spcPts val="1200"/>
              </a:spcBef>
              <a:buClr>
                <a:schemeClr val="tx2">
                  <a:lumMod val="75000"/>
                </a:schemeClr>
              </a:buClr>
              <a:buSzPct val="85000"/>
              <a:buFont typeface="Arial" panose="020B0604020202020204" pitchFamily="34" charset="0"/>
              <a:buChar char="•"/>
              <a:defRPr/>
            </a:pPr>
            <a:r>
              <a:rPr lang="es-UY" sz="2000" dirty="0">
                <a:cs typeface="Calibri" pitchFamily="34" charset="0"/>
              </a:rPr>
              <a:t>Seguimiento y resultados de las prestaciones. Investigación con datos de la vida real (RWE)</a:t>
            </a:r>
          </a:p>
          <a:p>
            <a:pPr marL="285750" indent="-285750">
              <a:lnSpc>
                <a:spcPct val="150000"/>
              </a:lnSpc>
              <a:buSzPct val="90000"/>
              <a:buFont typeface="Wingdings" pitchFamily="2" charset="2"/>
              <a:buChar char="q"/>
            </a:pPr>
            <a:endParaRPr lang="es-ES_tradnl" sz="2200" b="1" dirty="0"/>
          </a:p>
        </p:txBody>
      </p:sp>
    </p:spTree>
    <p:extLst>
      <p:ext uri="{BB962C8B-B14F-4D97-AF65-F5344CB8AC3E}">
        <p14:creationId xmlns:p14="http://schemas.microsoft.com/office/powerpoint/2010/main" val="169972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88010CEB-4D3D-4561-4A18-2C45213F0553}"/>
              </a:ext>
            </a:extLst>
          </p:cNvPr>
          <p:cNvSpPr>
            <a:spLocks noGrp="1"/>
          </p:cNvSpPr>
          <p:nvPr>
            <p:ph type="ftr" sz="quarter" idx="11"/>
          </p:nvPr>
        </p:nvSpPr>
        <p:spPr/>
        <p:txBody>
          <a:bodyPr/>
          <a:lstStyle/>
          <a:p>
            <a:endParaRPr lang="es-UY"/>
          </a:p>
        </p:txBody>
      </p:sp>
      <p:sp>
        <p:nvSpPr>
          <p:cNvPr id="3" name="Marcador de número de diapositiva 2">
            <a:extLst>
              <a:ext uri="{FF2B5EF4-FFF2-40B4-BE49-F238E27FC236}">
                <a16:creationId xmlns:a16="http://schemas.microsoft.com/office/drawing/2014/main" id="{36A1BC2E-B8FA-7619-3822-48F57481F99D}"/>
              </a:ext>
            </a:extLst>
          </p:cNvPr>
          <p:cNvSpPr>
            <a:spLocks noGrp="1"/>
          </p:cNvSpPr>
          <p:nvPr>
            <p:ph type="sldNum" sz="quarter" idx="12"/>
          </p:nvPr>
        </p:nvSpPr>
        <p:spPr/>
        <p:txBody>
          <a:bodyPr/>
          <a:lstStyle/>
          <a:p>
            <a:fld id="{73FF5897-1FFF-45D8-988B-5E674B8225EA}" type="slidenum">
              <a:rPr lang="es-UY" smtClean="0"/>
              <a:pPr/>
              <a:t>28</a:t>
            </a:fld>
            <a:endParaRPr lang="es-UY"/>
          </a:p>
        </p:txBody>
      </p:sp>
      <p:sp>
        <p:nvSpPr>
          <p:cNvPr id="4" name="CuadroTexto 34">
            <a:extLst>
              <a:ext uri="{FF2B5EF4-FFF2-40B4-BE49-F238E27FC236}">
                <a16:creationId xmlns:a16="http://schemas.microsoft.com/office/drawing/2014/main" id="{198F9639-9ED9-DD07-A567-49CE39554327}"/>
              </a:ext>
            </a:extLst>
          </p:cNvPr>
          <p:cNvSpPr txBox="1">
            <a:spLocks noChangeArrowheads="1"/>
          </p:cNvSpPr>
          <p:nvPr/>
        </p:nvSpPr>
        <p:spPr bwMode="auto">
          <a:xfrm>
            <a:off x="1475518" y="1916832"/>
            <a:ext cx="6048810" cy="52322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UY" altLang="es-UY" sz="2800" dirty="0">
                <a:solidFill>
                  <a:schemeClr val="tx2">
                    <a:lumMod val="75000"/>
                  </a:schemeClr>
                </a:solidFill>
                <a:latin typeface="+mj-lt"/>
                <a:cs typeface="Arial" panose="020B0604020202020204" pitchFamily="34" charset="0"/>
              </a:rPr>
              <a:t>Gracias por su atención...</a:t>
            </a:r>
            <a:endParaRPr lang="es-UY" altLang="es-UY" sz="2000" dirty="0">
              <a:solidFill>
                <a:schemeClr val="accent1">
                  <a:lumMod val="75000"/>
                </a:schemeClr>
              </a:solidFill>
              <a:latin typeface="+mj-lt"/>
              <a:cs typeface="Arial" panose="020B0604020202020204" pitchFamily="34" charset="0"/>
            </a:endParaRPr>
          </a:p>
        </p:txBody>
      </p:sp>
      <p:sp>
        <p:nvSpPr>
          <p:cNvPr id="6" name="CuadroTexto 5">
            <a:extLst>
              <a:ext uri="{FF2B5EF4-FFF2-40B4-BE49-F238E27FC236}">
                <a16:creationId xmlns:a16="http://schemas.microsoft.com/office/drawing/2014/main" id="{8D9EC0EB-0698-304E-C6FC-E47F558D1B99}"/>
              </a:ext>
            </a:extLst>
          </p:cNvPr>
          <p:cNvSpPr txBox="1"/>
          <p:nvPr/>
        </p:nvSpPr>
        <p:spPr>
          <a:xfrm>
            <a:off x="3024336" y="4388912"/>
            <a:ext cx="4572000" cy="769441"/>
          </a:xfrm>
          <a:prstGeom prst="rect">
            <a:avLst/>
          </a:prstGeom>
          <a:noFill/>
        </p:spPr>
        <p:txBody>
          <a:bodyPr wrap="square">
            <a:spAutoFit/>
          </a:bodyPr>
          <a:lstStyle/>
          <a:p>
            <a:r>
              <a:rPr lang="es-ES_tradnl" sz="2200" dirty="0">
                <a:hlinkClick r:id="rId2"/>
              </a:rPr>
              <a:t>https://www.fnr.gub.uy/</a:t>
            </a:r>
            <a:endParaRPr lang="es-ES_tradnl" sz="2200" dirty="0"/>
          </a:p>
          <a:p>
            <a:endParaRPr lang="es-ES_tradnl" sz="2200" dirty="0"/>
          </a:p>
        </p:txBody>
      </p:sp>
      <p:sp>
        <p:nvSpPr>
          <p:cNvPr id="7" name="CuadroTexto 6">
            <a:extLst>
              <a:ext uri="{FF2B5EF4-FFF2-40B4-BE49-F238E27FC236}">
                <a16:creationId xmlns:a16="http://schemas.microsoft.com/office/drawing/2014/main" id="{14406E05-DA33-5E95-9788-2CE85AED377C}"/>
              </a:ext>
            </a:extLst>
          </p:cNvPr>
          <p:cNvSpPr txBox="1"/>
          <p:nvPr/>
        </p:nvSpPr>
        <p:spPr>
          <a:xfrm>
            <a:off x="3131840" y="5158353"/>
            <a:ext cx="2630592" cy="430887"/>
          </a:xfrm>
          <a:prstGeom prst="rect">
            <a:avLst/>
          </a:prstGeom>
          <a:noFill/>
        </p:spPr>
        <p:txBody>
          <a:bodyPr wrap="none" rtlCol="0">
            <a:spAutoFit/>
          </a:bodyPr>
          <a:lstStyle/>
          <a:p>
            <a:r>
              <a:rPr lang="es-ES_tradnl" sz="2200" dirty="0" err="1"/>
              <a:t>alferreira@fnr.gub.uy</a:t>
            </a:r>
            <a:endParaRPr lang="es-ES_tradnl" sz="2200" dirty="0"/>
          </a:p>
        </p:txBody>
      </p:sp>
    </p:spTree>
    <p:extLst>
      <p:ext uri="{BB962C8B-B14F-4D97-AF65-F5344CB8AC3E}">
        <p14:creationId xmlns:p14="http://schemas.microsoft.com/office/powerpoint/2010/main" val="9518117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4358</TotalTime>
  <Words>1825</Words>
  <Application>Microsoft Macintosh PowerPoint</Application>
  <PresentationFormat>Presentación en pantalla (4:3)</PresentationFormat>
  <Paragraphs>221</Paragraphs>
  <Slides>28</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Arial</vt:lpstr>
      <vt:lpstr>Calibri</vt:lpstr>
      <vt:lpstr>Cambria</vt:lpstr>
      <vt:lpstr>Tahoma</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FNR</dc:title>
  <dc:creator>cosorio</dc:creator>
  <cp:lastModifiedBy>Alicia Ferreira Maia</cp:lastModifiedBy>
  <cp:revision>30</cp:revision>
  <dcterms:created xsi:type="dcterms:W3CDTF">2015-08-24T13:27:11Z</dcterms:created>
  <dcterms:modified xsi:type="dcterms:W3CDTF">2025-10-31T14:09:14Z</dcterms:modified>
</cp:coreProperties>
</file>