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10/22/2025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10/22/2025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10/22/2025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CDEF7E-5D37-8007-41D4-132CE540C3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1113267"/>
          </a:xfrm>
        </p:spPr>
        <p:txBody>
          <a:bodyPr/>
          <a:lstStyle/>
          <a:p>
            <a:r>
              <a:rPr lang="es-ES" dirty="0"/>
              <a:t>ATENEO DE DEBATE </a:t>
            </a:r>
            <a:endParaRPr lang="es-A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FD4B7DB-9E0E-33E9-3C79-E0BFCD460D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00899" y="2971321"/>
            <a:ext cx="9577633" cy="2335970"/>
          </a:xfrm>
        </p:spPr>
        <p:txBody>
          <a:bodyPr/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S" sz="2800" b="1" dirty="0">
                <a:solidFill>
                  <a:schemeClr val="bg1">
                    <a:lumMod val="9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¿El rol de los diferentes niveles del Estado en un sistema sanitario pluralista? </a:t>
            </a:r>
            <a:endParaRPr lang="es-AR" sz="2800" dirty="0">
              <a:solidFill>
                <a:schemeClr val="bg1">
                  <a:lumMod val="9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S" sz="2800" b="1" dirty="0">
                <a:solidFill>
                  <a:schemeClr val="bg1">
                    <a:lumMod val="9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Funciones nacionales, provinciales y municipales”</a:t>
            </a:r>
            <a:endParaRPr lang="es-AR" sz="2800" dirty="0">
              <a:solidFill>
                <a:schemeClr val="bg1">
                  <a:lumMod val="9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AR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4BC379D-80B3-5198-2C95-72CB65D736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323688"/>
            <a:ext cx="5392132" cy="1395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451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9C5F53-890A-2B1B-1CC0-863134A47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10506172" cy="813062"/>
          </a:xfrm>
        </p:spPr>
        <p:txBody>
          <a:bodyPr/>
          <a:lstStyle/>
          <a:p>
            <a:r>
              <a:rPr lang="es-ES" dirty="0"/>
              <a:t>OBJETIVO GENERAL </a:t>
            </a:r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6470725-9BFB-5C03-85B5-7A07E85022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8" y="1873576"/>
            <a:ext cx="10506173" cy="2686639"/>
          </a:xfrm>
        </p:spPr>
        <p:txBody>
          <a:bodyPr>
            <a:normAutofit/>
          </a:bodyPr>
          <a:lstStyle/>
          <a:p>
            <a:pPr algn="just"/>
            <a:r>
              <a:rPr lang="es-ES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Promover una reflexión crítica y argumentada sobre el rol que deben asumir los diferentes niveles del Estado (Nación, provincias y municipios) en el sistema de salud argentino, dadas sus características de pluralismo, fragmentación, segmentación y desigualdad.</a:t>
            </a:r>
            <a:endParaRPr lang="es-A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5536217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2EE36A-3D62-DD78-EFD3-ECABDBE44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Introducción conceptual </a:t>
            </a:r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3F73097-ADE7-2F43-A424-14DBCEBC69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1725105"/>
            <a:ext cx="10242224" cy="4760536"/>
          </a:xfrm>
        </p:spPr>
        <p:txBody>
          <a:bodyPr>
            <a:norm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s-ES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Breve presentación del sistema de salud argentino:</a:t>
            </a:r>
            <a:endParaRPr lang="es-AR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10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ES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Fragmentación: subsistemas público, privado, obras sociales.</a:t>
            </a:r>
            <a:endParaRPr lang="es-AR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10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ES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Pluralismo: diversidad de modelos de organización, prestación y financiamiento </a:t>
            </a:r>
            <a:endParaRPr lang="es-AR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10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ES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Descentralización federal: autonomías provinciales y municipales.</a:t>
            </a:r>
            <a:endParaRPr lang="es-AR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10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ES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Inconsistencias de gobernanza y desigualdades regionales.</a:t>
            </a:r>
            <a:endParaRPr lang="es-AR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s-ES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Rol actual de los tres niveles del Estado.</a:t>
            </a:r>
            <a:endParaRPr lang="es-AR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s-ES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Dilemas comunes: superposición de funciones, inequidad, déficit de rectoría.</a:t>
            </a:r>
            <a:endParaRPr lang="es-AR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5005848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2214A4-F1B6-406A-B4F7-5D03941DD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963891"/>
          </a:xfrm>
        </p:spPr>
        <p:txBody>
          <a:bodyPr>
            <a:normAutofit fontScale="90000"/>
          </a:bodyPr>
          <a:lstStyle/>
          <a:p>
            <a:r>
              <a:rPr lang="es-ES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Preguntas disparadoras para el debate grupal</a:t>
            </a:r>
            <a:br>
              <a:rPr lang="es-A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D3DE44A-6D03-AD1F-A552-AB19DAD6F3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272619"/>
            <a:ext cx="10327064" cy="5373277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Función del Estado Nacional (Ministerio de Salud de la Nación)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spcAft>
                <a:spcPts val="1000"/>
              </a:spcAft>
              <a:buSzPts val="1000"/>
              <a:buNone/>
              <a:tabLst>
                <a:tab pos="457200" algn="l"/>
              </a:tabLst>
            </a:pPr>
            <a:r>
              <a:rPr lang="es-E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¿Debe definir un Plan Nacional de Beneficios Garantizados?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spcAft>
                <a:spcPts val="1000"/>
              </a:spcAft>
              <a:buSzPts val="1000"/>
              <a:buNone/>
              <a:tabLst>
                <a:tab pos="457200" algn="l"/>
              </a:tabLst>
            </a:pPr>
            <a:r>
              <a:rPr lang="es-E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¿Cómo ejercer una rectoría efectiva sin gestión directa?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spcAft>
                <a:spcPts val="1000"/>
              </a:spcAft>
              <a:buSzPts val="1000"/>
              <a:buNone/>
              <a:tabLst>
                <a:tab pos="457200" algn="l"/>
              </a:tabLst>
            </a:pPr>
            <a:r>
              <a:rPr lang="es-E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¿Qué rol tendría o debería ejercer el COFESA?  Tiene potestades / Debería crearse por Ley?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spcAft>
                <a:spcPts val="1000"/>
              </a:spcAft>
              <a:buSzPts val="1000"/>
              <a:buNone/>
              <a:tabLst>
                <a:tab pos="457200" algn="l"/>
              </a:tabLst>
            </a:pPr>
            <a:r>
              <a:rPr lang="es-E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¿Qué funciones regulatorias y de articulación debería priorizar (datos, tecnologías, recursos humanos, precios, metas sanitarias)?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spcAft>
                <a:spcPts val="1000"/>
              </a:spcAft>
              <a:buSzPts val="1000"/>
              <a:buNone/>
              <a:tabLst>
                <a:tab pos="457200" algn="l"/>
              </a:tabLst>
            </a:pPr>
            <a:r>
              <a:rPr lang="es-E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¿Qué hacer con programas verticales nacionales (remediar, salud comunitaria, etc.)?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spcAft>
                <a:spcPts val="1000"/>
              </a:spcAft>
              <a:buSzPts val="1000"/>
              <a:buNone/>
              <a:tabLst>
                <a:tab pos="457200" algn="l"/>
              </a:tabLst>
            </a:pPr>
            <a:r>
              <a:rPr lang="es-E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Debería involucrarse en la compensación desde el punto de vista financiero de las diferentes situaciones económica de las provincias (desigualdades) 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spcAft>
                <a:spcPts val="1000"/>
              </a:spcAft>
              <a:buSzPts val="1000"/>
              <a:buNone/>
              <a:tabLst>
                <a:tab pos="457200" algn="l"/>
              </a:tabLst>
            </a:pPr>
            <a:r>
              <a:rPr lang="es-E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Mecanismos de incentivos a la innovación y mejor funcionamiento? 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1214657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2214A4-F1B6-406A-B4F7-5D03941DD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963891"/>
          </a:xfrm>
        </p:spPr>
        <p:txBody>
          <a:bodyPr>
            <a:normAutofit fontScale="90000"/>
          </a:bodyPr>
          <a:lstStyle/>
          <a:p>
            <a:r>
              <a:rPr lang="es-ES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Preguntas disparadoras para el debate grupal</a:t>
            </a:r>
            <a:br>
              <a:rPr lang="es-A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D3DE44A-6D03-AD1F-A552-AB19DAD6F3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272619"/>
            <a:ext cx="10327064" cy="5373277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Función de los Ministerios Provinciales</a:t>
            </a:r>
            <a:endParaRPr lang="es-A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spcAft>
                <a:spcPts val="1000"/>
              </a:spcAft>
              <a:buSzPts val="1000"/>
              <a:buNone/>
              <a:tabLst>
                <a:tab pos="457200" algn="l"/>
              </a:tabLst>
            </a:pPr>
            <a:r>
              <a:rPr lang="es-ES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¿Deben ser aseguradores, prestadores, o ambos?</a:t>
            </a:r>
            <a:endParaRPr lang="es-A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spcAft>
                <a:spcPts val="1000"/>
              </a:spcAft>
              <a:buSzPts val="1000"/>
              <a:buNone/>
              <a:tabLst>
                <a:tab pos="457200" algn="l"/>
              </a:tabLst>
            </a:pPr>
            <a:r>
              <a:rPr lang="es-ES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¿Cómo garantizar la equidad interjurisdiccional?</a:t>
            </a:r>
            <a:endParaRPr lang="es-A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spcAft>
                <a:spcPts val="1000"/>
              </a:spcAft>
              <a:buSzPts val="1000"/>
              <a:buNone/>
              <a:tabLst>
                <a:tab pos="457200" algn="l"/>
              </a:tabLst>
            </a:pPr>
            <a:r>
              <a:rPr lang="es-ES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¿Qué responsabilidad tienen en el diseño de redes y la contratación de servicios?</a:t>
            </a:r>
            <a:endParaRPr lang="es-A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spcAft>
                <a:spcPts val="1000"/>
              </a:spcAft>
              <a:buSzPts val="1000"/>
              <a:buNone/>
              <a:tabLst>
                <a:tab pos="457200" algn="l"/>
              </a:tabLst>
            </a:pPr>
            <a:r>
              <a:rPr lang="es-ES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¿Cómo deberían interactuar con las obras sociales provinciales?</a:t>
            </a:r>
            <a:endParaRPr lang="es-A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2974997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2214A4-F1B6-406A-B4F7-5D03941DD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963891"/>
          </a:xfrm>
        </p:spPr>
        <p:txBody>
          <a:bodyPr>
            <a:normAutofit fontScale="90000"/>
          </a:bodyPr>
          <a:lstStyle/>
          <a:p>
            <a:r>
              <a:rPr lang="es-ES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Preguntas disparadoras para el debate grupal</a:t>
            </a:r>
            <a:br>
              <a:rPr lang="es-A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D3DE44A-6D03-AD1F-A552-AB19DAD6F3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272619"/>
            <a:ext cx="10327064" cy="5373277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Función de los Gobiernos Municipales</a:t>
            </a:r>
            <a:endParaRPr lang="es-A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spcAft>
                <a:spcPts val="1000"/>
              </a:spcAft>
              <a:buSzPts val="1000"/>
              <a:buNone/>
              <a:tabLst>
                <a:tab pos="457200" algn="l"/>
              </a:tabLst>
            </a:pPr>
            <a:r>
              <a:rPr lang="es-ES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¿Es viable delegar funciones sanitarias si no tienen escala ni recursos?</a:t>
            </a:r>
            <a:endParaRPr lang="es-A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spcAft>
                <a:spcPts val="1000"/>
              </a:spcAft>
              <a:buSzPts val="1000"/>
              <a:buNone/>
              <a:tabLst>
                <a:tab pos="457200" algn="l"/>
              </a:tabLst>
            </a:pPr>
            <a:r>
              <a:rPr lang="es-ES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¿Qué rol en la atención primaria, salud comunitaria y promoción?</a:t>
            </a:r>
            <a:endParaRPr lang="es-A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spcAft>
                <a:spcPts val="1000"/>
              </a:spcAft>
              <a:buSzPts val="1000"/>
              <a:buNone/>
              <a:tabLst>
                <a:tab pos="457200" algn="l"/>
              </a:tabLst>
            </a:pPr>
            <a:r>
              <a:rPr lang="es-ES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¿Deberían recibir financiamiento directo por resultados?</a:t>
            </a:r>
            <a:endParaRPr lang="es-A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2032734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FBBF9EC-AA40-5CFF-438B-796CD7700E80}"/>
              </a:ext>
            </a:extLst>
          </p:cNvPr>
          <p:cNvSpPr txBox="1"/>
          <p:nvPr/>
        </p:nvSpPr>
        <p:spPr>
          <a:xfrm>
            <a:off x="1197204" y="575035"/>
            <a:ext cx="9502219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b="1" dirty="0"/>
              <a:t>3. Dinámica de trabajo</a:t>
            </a:r>
          </a:p>
          <a:p>
            <a:r>
              <a:rPr lang="es-ES" sz="2800" dirty="0"/>
              <a:t>•	Modalidad:  Debate abierto con moderación </a:t>
            </a:r>
          </a:p>
          <a:p>
            <a:r>
              <a:rPr lang="es-ES" sz="2800" dirty="0"/>
              <a:t>________________________________________</a:t>
            </a:r>
          </a:p>
          <a:p>
            <a:r>
              <a:rPr lang="es-ES" sz="2800" b="1" dirty="0"/>
              <a:t>4. Síntesis y conclusiones </a:t>
            </a:r>
          </a:p>
          <a:p>
            <a:r>
              <a:rPr lang="es-ES" sz="2800" dirty="0"/>
              <a:t>•	Elaboración colaborativa de un esquema funcional óptimo por niveles del Estado.</a:t>
            </a:r>
          </a:p>
          <a:p>
            <a:r>
              <a:rPr lang="es-ES" sz="2800" dirty="0"/>
              <a:t>•	Identificación de funciones indelegables, funciones coordinadas, y funciones descentralizadas.</a:t>
            </a:r>
          </a:p>
          <a:p>
            <a:r>
              <a:rPr lang="es-ES" sz="2800" dirty="0"/>
              <a:t>•	Propuesta de “acuerdo federal sanitario” ideal.</a:t>
            </a:r>
          </a:p>
          <a:p>
            <a:r>
              <a:rPr lang="es-ES" sz="2800" dirty="0"/>
              <a:t>________________________________________</a:t>
            </a:r>
          </a:p>
          <a:p>
            <a:r>
              <a:rPr lang="es-ES" sz="2800" b="1" dirty="0"/>
              <a:t>¿Resultados esperados?</a:t>
            </a:r>
          </a:p>
          <a:p>
            <a:r>
              <a:rPr lang="es-ES" sz="2800" dirty="0"/>
              <a:t>•	Mapa claro de funciones y competencias por nivel.</a:t>
            </a:r>
          </a:p>
          <a:p>
            <a:r>
              <a:rPr lang="es-ES" sz="2800" dirty="0"/>
              <a:t>•	Recomendaciones de mejora en gobernanza sanitaria.</a:t>
            </a:r>
          </a:p>
          <a:p>
            <a:r>
              <a:rPr lang="es-ES" sz="2800" dirty="0"/>
              <a:t>•	Desarrollo de pensamiento crítico e interdisciplinario.</a:t>
            </a:r>
          </a:p>
        </p:txBody>
      </p:sp>
    </p:spTree>
    <p:extLst>
      <p:ext uri="{BB962C8B-B14F-4D97-AF65-F5344CB8AC3E}">
        <p14:creationId xmlns:p14="http://schemas.microsoft.com/office/powerpoint/2010/main" val="3076123619"/>
      </p:ext>
    </p:extLst>
  </p:cSld>
  <p:clrMapOvr>
    <a:masterClrMapping/>
  </p:clrMapOvr>
</p:sld>
</file>

<file path=ppt/theme/theme1.xml><?xml version="1.0" encoding="utf-8"?>
<a:theme xmlns:a="http://schemas.openxmlformats.org/drawingml/2006/main" name="Recorte">
  <a:themeElements>
    <a:clrScheme name="Crop">
      <a:dk1>
        <a:sysClr val="windowText" lastClr="000000"/>
      </a:dk1>
      <a:lt1>
        <a:sysClr val="window" lastClr="FFFFFF"/>
      </a:lt1>
      <a:dk2>
        <a:srgbClr val="1A2E40"/>
      </a:dk2>
      <a:lt2>
        <a:srgbClr val="EBE7DD"/>
      </a:lt2>
      <a:accent1>
        <a:srgbClr val="69A1AB"/>
      </a:accent1>
      <a:accent2>
        <a:srgbClr val="F2C418"/>
      </a:accent2>
      <a:accent3>
        <a:srgbClr val="87492C"/>
      </a:accent3>
      <a:accent4>
        <a:srgbClr val="4A845E"/>
      </a:accent4>
      <a:accent5>
        <a:srgbClr val="DC9528"/>
      </a:accent5>
      <a:accent6>
        <a:srgbClr val="9A5D78"/>
      </a:accent6>
      <a:hlink>
        <a:srgbClr val="66C8E3"/>
      </a:hlink>
      <a:folHlink>
        <a:srgbClr val="B162A1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17F9D331-421E-442F-B033-AF5B21A4485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Recorte</Template>
  <TotalTime>54</TotalTime>
  <Words>463</Words>
  <Application>Microsoft Office PowerPoint</Application>
  <PresentationFormat>Panorámica</PresentationFormat>
  <Paragraphs>45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2" baseType="lpstr">
      <vt:lpstr>Calibri</vt:lpstr>
      <vt:lpstr>Courier New</vt:lpstr>
      <vt:lpstr>Franklin Gothic Book</vt:lpstr>
      <vt:lpstr>Wingdings</vt:lpstr>
      <vt:lpstr>Recorte</vt:lpstr>
      <vt:lpstr>ATENEO DE DEBATE </vt:lpstr>
      <vt:lpstr>OBJETIVO GENERAL </vt:lpstr>
      <vt:lpstr>Introducción conceptual </vt:lpstr>
      <vt:lpstr>2. Preguntas disparadoras para el debate grupal </vt:lpstr>
      <vt:lpstr>2. Preguntas disparadoras para el debate grupal </vt:lpstr>
      <vt:lpstr>2. Preguntas disparadoras para el debate grupal 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ATENEO DE DEBATE </dc:title>
  <dc:creator>Carlos Vassallo</dc:creator>
  <cp:lastModifiedBy>Carlos Vassallo</cp:lastModifiedBy>
  <cp:revision>1</cp:revision>
  <dcterms:created xsi:type="dcterms:W3CDTF">2025-10-22T13:46:15Z</dcterms:created>
  <dcterms:modified xsi:type="dcterms:W3CDTF">2025-10-22T14:40:38Z</dcterms:modified>
</cp:coreProperties>
</file>