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8" r:id="rId3"/>
    <p:sldId id="583" r:id="rId4"/>
    <p:sldId id="260" r:id="rId5"/>
    <p:sldId id="631" r:id="rId6"/>
    <p:sldId id="981" r:id="rId7"/>
    <p:sldId id="630" r:id="rId8"/>
    <p:sldId id="263" r:id="rId9"/>
    <p:sldId id="267" r:id="rId10"/>
    <p:sldId id="262" r:id="rId11"/>
    <p:sldId id="264" r:id="rId12"/>
    <p:sldId id="627" r:id="rId13"/>
    <p:sldId id="265" r:id="rId14"/>
    <p:sldId id="269" r:id="rId15"/>
    <p:sldId id="629" r:id="rId16"/>
    <p:sldId id="632" r:id="rId17"/>
    <p:sldId id="261" r:id="rId18"/>
    <p:sldId id="633" r:id="rId19"/>
    <p:sldId id="978" r:id="rId20"/>
    <p:sldId id="980" r:id="rId21"/>
    <p:sldId id="628" r:id="rId22"/>
    <p:sldId id="984" r:id="rId23"/>
    <p:sldId id="979" r:id="rId24"/>
    <p:sldId id="983" r:id="rId25"/>
    <p:sldId id="982" r:id="rId26"/>
    <p:sldId id="985" r:id="rId27"/>
    <p:sldId id="257" r:id="rId28"/>
    <p:sldId id="986" r:id="rId29"/>
    <p:sldId id="9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3A7A52-7427-4EA4-93EE-BDF95A6A2F58}" v="93" dt="2024-10-20T12:25:44.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051" autoAdjust="0"/>
  </p:normalViewPr>
  <p:slideViewPr>
    <p:cSldViewPr snapToGrid="0">
      <p:cViewPr varScale="1">
        <p:scale>
          <a:sx n="72" d="100"/>
          <a:sy n="72" d="100"/>
        </p:scale>
        <p:origin x="1000" y="52"/>
      </p:cViewPr>
      <p:guideLst/>
    </p:cSldViewPr>
  </p:slideViewPr>
  <p:notesTextViewPr>
    <p:cViewPr>
      <p:scale>
        <a:sx n="1" d="1"/>
        <a:sy n="1" d="1"/>
      </p:scale>
      <p:origin x="0" y="0"/>
    </p:cViewPr>
  </p:notesTextViewPr>
  <p:sorterViewPr>
    <p:cViewPr>
      <p:scale>
        <a:sx n="100" d="100"/>
        <a:sy n="100" d="100"/>
      </p:scale>
      <p:origin x="0" y="-7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D8DAA3-C973-410E-8540-86B315DD443F}"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s-AR"/>
        </a:p>
      </dgm:t>
    </dgm:pt>
    <dgm:pt modelId="{21C9C009-F3CE-4871-976C-371133F79A95}">
      <dgm:prSet phldrT="[Texto]" custT="1"/>
      <dgm:spPr/>
      <dgm:t>
        <a:bodyPr/>
        <a:lstStyle/>
        <a:p>
          <a:r>
            <a:rPr lang="es-AR" sz="2800" dirty="0"/>
            <a:t>Uso Racional </a:t>
          </a:r>
        </a:p>
      </dgm:t>
    </dgm:pt>
    <dgm:pt modelId="{85DA28B4-EA33-42B0-9283-FA26EAB8CBA9}" type="parTrans" cxnId="{646FCC0B-EFB7-4171-9E4E-19831FCF4618}">
      <dgm:prSet/>
      <dgm:spPr/>
      <dgm:t>
        <a:bodyPr/>
        <a:lstStyle/>
        <a:p>
          <a:endParaRPr lang="es-AR"/>
        </a:p>
      </dgm:t>
    </dgm:pt>
    <dgm:pt modelId="{70417807-524B-4207-8B4B-A1D15A573C77}" type="sibTrans" cxnId="{646FCC0B-EFB7-4171-9E4E-19831FCF4618}">
      <dgm:prSet/>
      <dgm:spPr/>
      <dgm:t>
        <a:bodyPr/>
        <a:lstStyle/>
        <a:p>
          <a:endParaRPr lang="es-AR"/>
        </a:p>
      </dgm:t>
    </dgm:pt>
    <dgm:pt modelId="{71ED4779-27DA-450F-90AD-BDFFD79CE06B}">
      <dgm:prSet phldrT="[Texto]" custT="1"/>
      <dgm:spPr/>
      <dgm:t>
        <a:bodyPr/>
        <a:lstStyle/>
        <a:p>
          <a:r>
            <a:rPr lang="es-AR" sz="1600" dirty="0"/>
            <a:t>Prescripción, centros asistenciales  y farmacias</a:t>
          </a:r>
        </a:p>
      </dgm:t>
    </dgm:pt>
    <dgm:pt modelId="{9C757E3F-941B-4F8C-859A-A27CEC6273D2}" type="parTrans" cxnId="{D176ACA3-CA05-40C0-AE43-3A79006DF795}">
      <dgm:prSet/>
      <dgm:spPr/>
      <dgm:t>
        <a:bodyPr/>
        <a:lstStyle/>
        <a:p>
          <a:endParaRPr lang="es-AR"/>
        </a:p>
      </dgm:t>
    </dgm:pt>
    <dgm:pt modelId="{FFD6B5A5-889B-449F-A1C4-D4BFF8C2C0AA}" type="sibTrans" cxnId="{D176ACA3-CA05-40C0-AE43-3A79006DF795}">
      <dgm:prSet/>
      <dgm:spPr/>
      <dgm:t>
        <a:bodyPr/>
        <a:lstStyle/>
        <a:p>
          <a:endParaRPr lang="es-AR"/>
        </a:p>
      </dgm:t>
    </dgm:pt>
    <dgm:pt modelId="{2EC1AEEE-D2FF-429F-B5A4-64757FC91C45}">
      <dgm:prSet phldrT="[Texto]" custT="1"/>
      <dgm:spPr/>
      <dgm:t>
        <a:bodyPr/>
        <a:lstStyle/>
        <a:p>
          <a:r>
            <a:rPr lang="es-AR" sz="1800" dirty="0"/>
            <a:t>Sistema de abastecimiento</a:t>
          </a:r>
        </a:p>
      </dgm:t>
    </dgm:pt>
    <dgm:pt modelId="{E9E6886C-C141-4845-8D16-8000A8AC36B8}" type="parTrans" cxnId="{D64ADB48-8BDD-4E92-86EF-62354237E0FE}">
      <dgm:prSet/>
      <dgm:spPr/>
      <dgm:t>
        <a:bodyPr/>
        <a:lstStyle/>
        <a:p>
          <a:endParaRPr lang="es-AR"/>
        </a:p>
      </dgm:t>
    </dgm:pt>
    <dgm:pt modelId="{1EEBA732-B6F5-4E19-82D4-F0A2EA0503D0}" type="sibTrans" cxnId="{D64ADB48-8BDD-4E92-86EF-62354237E0FE}">
      <dgm:prSet/>
      <dgm:spPr/>
      <dgm:t>
        <a:bodyPr/>
        <a:lstStyle/>
        <a:p>
          <a:endParaRPr lang="es-AR"/>
        </a:p>
      </dgm:t>
    </dgm:pt>
    <dgm:pt modelId="{A2F33570-FD3A-400D-87FE-89B0C73050A5}">
      <dgm:prSet phldrT="[Texto]" phldr="1"/>
      <dgm:spPr/>
      <dgm:t>
        <a:bodyPr/>
        <a:lstStyle/>
        <a:p>
          <a:endParaRPr lang="es-AR" dirty="0"/>
        </a:p>
      </dgm:t>
    </dgm:pt>
    <dgm:pt modelId="{4EBE5435-19F1-4699-8B7B-0ECB13915C90}" type="parTrans" cxnId="{9F392EE7-7DBE-4EBD-97AE-DDE0BB16C8D6}">
      <dgm:prSet/>
      <dgm:spPr/>
      <dgm:t>
        <a:bodyPr/>
        <a:lstStyle/>
        <a:p>
          <a:endParaRPr lang="es-AR"/>
        </a:p>
      </dgm:t>
    </dgm:pt>
    <dgm:pt modelId="{02502F31-A373-402C-BDDD-5CFDC180FA8A}" type="sibTrans" cxnId="{9F392EE7-7DBE-4EBD-97AE-DDE0BB16C8D6}">
      <dgm:prSet/>
      <dgm:spPr/>
      <dgm:t>
        <a:bodyPr/>
        <a:lstStyle/>
        <a:p>
          <a:endParaRPr lang="es-AR"/>
        </a:p>
      </dgm:t>
    </dgm:pt>
    <dgm:pt modelId="{0D470EF0-6D19-46E1-85AA-E0C27608447C}">
      <dgm:prSet phldrT="[Texto]" custT="1"/>
      <dgm:spPr/>
      <dgm:t>
        <a:bodyPr/>
        <a:lstStyle/>
        <a:p>
          <a:r>
            <a:rPr lang="es-AR" sz="1800" dirty="0"/>
            <a:t>Pacientes y comunidad</a:t>
          </a:r>
        </a:p>
      </dgm:t>
    </dgm:pt>
    <dgm:pt modelId="{79BED55A-9F9C-4522-A00C-6D0A74D10594}" type="parTrans" cxnId="{784F9825-4080-4F8D-BDD3-FE27A93C6DEE}">
      <dgm:prSet/>
      <dgm:spPr/>
      <dgm:t>
        <a:bodyPr/>
        <a:lstStyle/>
        <a:p>
          <a:endParaRPr lang="es-AR"/>
        </a:p>
      </dgm:t>
    </dgm:pt>
    <dgm:pt modelId="{93632E36-BBB9-4903-8326-70748E7B2BCC}" type="sibTrans" cxnId="{784F9825-4080-4F8D-BDD3-FE27A93C6DEE}">
      <dgm:prSet/>
      <dgm:spPr/>
      <dgm:t>
        <a:bodyPr/>
        <a:lstStyle/>
        <a:p>
          <a:endParaRPr lang="es-AR"/>
        </a:p>
      </dgm:t>
    </dgm:pt>
    <dgm:pt modelId="{EB3963CB-7284-4A05-B368-621D31DD6326}">
      <dgm:prSet phldrT="[Texto]"/>
      <dgm:spPr/>
      <dgm:t>
        <a:bodyPr/>
        <a:lstStyle/>
        <a:p>
          <a:endParaRPr lang="es-AR" dirty="0"/>
        </a:p>
      </dgm:t>
    </dgm:pt>
    <dgm:pt modelId="{29DBBE1F-AA22-4FF8-8D71-FFE1E584AA58}" type="parTrans" cxnId="{1F613C77-3285-4FC7-9367-89663833EA2F}">
      <dgm:prSet/>
      <dgm:spPr/>
      <dgm:t>
        <a:bodyPr/>
        <a:lstStyle/>
        <a:p>
          <a:endParaRPr lang="es-AR"/>
        </a:p>
      </dgm:t>
    </dgm:pt>
    <dgm:pt modelId="{C049B3A7-8626-4E4C-9C7F-4E156F47E028}" type="sibTrans" cxnId="{1F613C77-3285-4FC7-9367-89663833EA2F}">
      <dgm:prSet/>
      <dgm:spPr/>
      <dgm:t>
        <a:bodyPr/>
        <a:lstStyle/>
        <a:p>
          <a:endParaRPr lang="es-AR"/>
        </a:p>
      </dgm:t>
    </dgm:pt>
    <dgm:pt modelId="{6A606626-74CD-4E6D-833D-47B95A878038}">
      <dgm:prSet phldrT="[Texto]" custT="1"/>
      <dgm:spPr/>
      <dgm:t>
        <a:bodyPr/>
        <a:lstStyle/>
        <a:p>
          <a:r>
            <a:rPr lang="es-AR" sz="1800" dirty="0"/>
            <a:t>Políticas, leyes y regulación</a:t>
          </a:r>
        </a:p>
      </dgm:t>
    </dgm:pt>
    <dgm:pt modelId="{27B1D5C0-45D1-416B-8886-8D7B8A88ABD7}" type="sibTrans" cxnId="{EB4DC0F8-1F9B-4EAB-AECE-F6CCBBF889D9}">
      <dgm:prSet/>
      <dgm:spPr/>
      <dgm:t>
        <a:bodyPr/>
        <a:lstStyle/>
        <a:p>
          <a:endParaRPr lang="es-AR"/>
        </a:p>
      </dgm:t>
    </dgm:pt>
    <dgm:pt modelId="{E040CB04-BA5D-425F-A20D-877439747AE5}" type="parTrans" cxnId="{EB4DC0F8-1F9B-4EAB-AECE-F6CCBBF889D9}">
      <dgm:prSet/>
      <dgm:spPr/>
      <dgm:t>
        <a:bodyPr/>
        <a:lstStyle/>
        <a:p>
          <a:endParaRPr lang="es-AR"/>
        </a:p>
      </dgm:t>
    </dgm:pt>
    <dgm:pt modelId="{1632A24F-E52A-4D4C-9A04-296F5C9551CA}" type="pres">
      <dgm:prSet presAssocID="{58D8DAA3-C973-410E-8540-86B315DD443F}" presName="composite" presStyleCnt="0">
        <dgm:presLayoutVars>
          <dgm:chMax val="1"/>
          <dgm:dir/>
          <dgm:resizeHandles val="exact"/>
        </dgm:presLayoutVars>
      </dgm:prSet>
      <dgm:spPr/>
    </dgm:pt>
    <dgm:pt modelId="{1ADD49AE-63E8-4257-90D5-8F8688432E35}" type="pres">
      <dgm:prSet presAssocID="{58D8DAA3-C973-410E-8540-86B315DD443F}" presName="radial" presStyleCnt="0">
        <dgm:presLayoutVars>
          <dgm:animLvl val="ctr"/>
        </dgm:presLayoutVars>
      </dgm:prSet>
      <dgm:spPr/>
    </dgm:pt>
    <dgm:pt modelId="{611AB1C9-7DE0-4C0E-9A4D-64C11D44E22C}" type="pres">
      <dgm:prSet presAssocID="{21C9C009-F3CE-4871-976C-371133F79A95}" presName="centerShape" presStyleLbl="vennNode1" presStyleIdx="0" presStyleCnt="5"/>
      <dgm:spPr/>
    </dgm:pt>
    <dgm:pt modelId="{C001383B-6744-4899-A4F8-B42DFD0845E2}" type="pres">
      <dgm:prSet presAssocID="{6A606626-74CD-4E6D-833D-47B95A878038}" presName="node" presStyleLbl="vennNode1" presStyleIdx="1" presStyleCnt="5" custScaleX="137870" custScaleY="134899" custRadScaleRad="111044" custRadScaleInc="-1361">
        <dgm:presLayoutVars>
          <dgm:bulletEnabled val="1"/>
        </dgm:presLayoutVars>
      </dgm:prSet>
      <dgm:spPr/>
    </dgm:pt>
    <dgm:pt modelId="{A9A32F0B-F5ED-4585-8FA2-7F54CF976176}" type="pres">
      <dgm:prSet presAssocID="{71ED4779-27DA-450F-90AD-BDFFD79CE06B}" presName="node" presStyleLbl="vennNode1" presStyleIdx="2" presStyleCnt="5" custScaleX="158753" custScaleY="128088" custRadScaleRad="117348" custRadScaleInc="-7099">
        <dgm:presLayoutVars>
          <dgm:bulletEnabled val="1"/>
        </dgm:presLayoutVars>
      </dgm:prSet>
      <dgm:spPr/>
    </dgm:pt>
    <dgm:pt modelId="{83ED0A6A-0271-4011-B187-4E316A84C543}" type="pres">
      <dgm:prSet presAssocID="{2EC1AEEE-D2FF-429F-B5A4-64757FC91C45}" presName="node" presStyleLbl="vennNode1" presStyleIdx="3" presStyleCnt="5" custScaleX="212578" custScaleY="126730" custRadScaleRad="87348" custRadScaleInc="-918">
        <dgm:presLayoutVars>
          <dgm:bulletEnabled val="1"/>
        </dgm:presLayoutVars>
      </dgm:prSet>
      <dgm:spPr/>
    </dgm:pt>
    <dgm:pt modelId="{1FCA573B-7020-4E0B-8F4E-901581795EA3}" type="pres">
      <dgm:prSet presAssocID="{0D470EF0-6D19-46E1-85AA-E0C27608447C}" presName="node" presStyleLbl="vennNode1" presStyleIdx="4" presStyleCnt="5" custScaleX="155348" custScaleY="122229" custRadScaleRad="124934" custRadScaleInc="-583">
        <dgm:presLayoutVars>
          <dgm:bulletEnabled val="1"/>
        </dgm:presLayoutVars>
      </dgm:prSet>
      <dgm:spPr/>
    </dgm:pt>
  </dgm:ptLst>
  <dgm:cxnLst>
    <dgm:cxn modelId="{646FCC0B-EFB7-4171-9E4E-19831FCF4618}" srcId="{58D8DAA3-C973-410E-8540-86B315DD443F}" destId="{21C9C009-F3CE-4871-976C-371133F79A95}" srcOrd="0" destOrd="0" parTransId="{85DA28B4-EA33-42B0-9283-FA26EAB8CBA9}" sibTransId="{70417807-524B-4207-8B4B-A1D15A573C77}"/>
    <dgm:cxn modelId="{784F9825-4080-4F8D-BDD3-FE27A93C6DEE}" srcId="{21C9C009-F3CE-4871-976C-371133F79A95}" destId="{0D470EF0-6D19-46E1-85AA-E0C27608447C}" srcOrd="3" destOrd="0" parTransId="{79BED55A-9F9C-4522-A00C-6D0A74D10594}" sibTransId="{93632E36-BBB9-4903-8326-70748E7B2BCC}"/>
    <dgm:cxn modelId="{2F7C3E27-217B-4A14-97B0-C179C6FB80AE}" type="presOf" srcId="{21C9C009-F3CE-4871-976C-371133F79A95}" destId="{611AB1C9-7DE0-4C0E-9A4D-64C11D44E22C}" srcOrd="0" destOrd="0" presId="urn:microsoft.com/office/officeart/2005/8/layout/radial3"/>
    <dgm:cxn modelId="{E3F82642-CF5F-4BE9-ACE8-1E40A775BECB}" type="presOf" srcId="{0D470EF0-6D19-46E1-85AA-E0C27608447C}" destId="{1FCA573B-7020-4E0B-8F4E-901581795EA3}" srcOrd="0" destOrd="0" presId="urn:microsoft.com/office/officeart/2005/8/layout/radial3"/>
    <dgm:cxn modelId="{D64ADB48-8BDD-4E92-86EF-62354237E0FE}" srcId="{21C9C009-F3CE-4871-976C-371133F79A95}" destId="{2EC1AEEE-D2FF-429F-B5A4-64757FC91C45}" srcOrd="2" destOrd="0" parTransId="{E9E6886C-C141-4845-8D16-8000A8AC36B8}" sibTransId="{1EEBA732-B6F5-4E19-82D4-F0A2EA0503D0}"/>
    <dgm:cxn modelId="{1F613C77-3285-4FC7-9367-89663833EA2F}" srcId="{58D8DAA3-C973-410E-8540-86B315DD443F}" destId="{EB3963CB-7284-4A05-B368-621D31DD6326}" srcOrd="1" destOrd="0" parTransId="{29DBBE1F-AA22-4FF8-8D71-FFE1E584AA58}" sibTransId="{C049B3A7-8626-4E4C-9C7F-4E156F47E028}"/>
    <dgm:cxn modelId="{D176ACA3-CA05-40C0-AE43-3A79006DF795}" srcId="{21C9C009-F3CE-4871-976C-371133F79A95}" destId="{71ED4779-27DA-450F-90AD-BDFFD79CE06B}" srcOrd="1" destOrd="0" parTransId="{9C757E3F-941B-4F8C-859A-A27CEC6273D2}" sibTransId="{FFD6B5A5-889B-449F-A1C4-D4BFF8C2C0AA}"/>
    <dgm:cxn modelId="{6FD1ADA5-13ED-41A4-832A-4F14F99067C3}" type="presOf" srcId="{6A606626-74CD-4E6D-833D-47B95A878038}" destId="{C001383B-6744-4899-A4F8-B42DFD0845E2}" srcOrd="0" destOrd="0" presId="urn:microsoft.com/office/officeart/2005/8/layout/radial3"/>
    <dgm:cxn modelId="{B5DAECAA-7F19-475E-B562-9A66BF2BF45A}" type="presOf" srcId="{71ED4779-27DA-450F-90AD-BDFFD79CE06B}" destId="{A9A32F0B-F5ED-4585-8FA2-7F54CF976176}" srcOrd="0" destOrd="0" presId="urn:microsoft.com/office/officeart/2005/8/layout/radial3"/>
    <dgm:cxn modelId="{A2BC47C7-7CD6-44AD-B302-63D9A8A815A5}" type="presOf" srcId="{2EC1AEEE-D2FF-429F-B5A4-64757FC91C45}" destId="{83ED0A6A-0271-4011-B187-4E316A84C543}" srcOrd="0" destOrd="0" presId="urn:microsoft.com/office/officeart/2005/8/layout/radial3"/>
    <dgm:cxn modelId="{9F392EE7-7DBE-4EBD-97AE-DDE0BB16C8D6}" srcId="{EB3963CB-7284-4A05-B368-621D31DD6326}" destId="{A2F33570-FD3A-400D-87FE-89B0C73050A5}" srcOrd="0" destOrd="0" parTransId="{4EBE5435-19F1-4699-8B7B-0ECB13915C90}" sibTransId="{02502F31-A373-402C-BDDD-5CFDC180FA8A}"/>
    <dgm:cxn modelId="{EB4DC0F8-1F9B-4EAB-AECE-F6CCBBF889D9}" srcId="{21C9C009-F3CE-4871-976C-371133F79A95}" destId="{6A606626-74CD-4E6D-833D-47B95A878038}" srcOrd="0" destOrd="0" parTransId="{E040CB04-BA5D-425F-A20D-877439747AE5}" sibTransId="{27B1D5C0-45D1-416B-8886-8D7B8A88ABD7}"/>
    <dgm:cxn modelId="{B09927FB-8D96-4A19-81EC-BD60B6A73C35}" type="presOf" srcId="{58D8DAA3-C973-410E-8540-86B315DD443F}" destId="{1632A24F-E52A-4D4C-9A04-296F5C9551CA}" srcOrd="0" destOrd="0" presId="urn:microsoft.com/office/officeart/2005/8/layout/radial3"/>
    <dgm:cxn modelId="{82BF4666-43D7-4614-A571-614442088CB9}" type="presParOf" srcId="{1632A24F-E52A-4D4C-9A04-296F5C9551CA}" destId="{1ADD49AE-63E8-4257-90D5-8F8688432E35}" srcOrd="0" destOrd="0" presId="urn:microsoft.com/office/officeart/2005/8/layout/radial3"/>
    <dgm:cxn modelId="{96C7B46B-7217-4ECA-8EDC-F97D7716D628}" type="presParOf" srcId="{1ADD49AE-63E8-4257-90D5-8F8688432E35}" destId="{611AB1C9-7DE0-4C0E-9A4D-64C11D44E22C}" srcOrd="0" destOrd="0" presId="urn:microsoft.com/office/officeart/2005/8/layout/radial3"/>
    <dgm:cxn modelId="{5E369DFF-212E-4FC0-A0FF-56F5E10DE01C}" type="presParOf" srcId="{1ADD49AE-63E8-4257-90D5-8F8688432E35}" destId="{C001383B-6744-4899-A4F8-B42DFD0845E2}" srcOrd="1" destOrd="0" presId="urn:microsoft.com/office/officeart/2005/8/layout/radial3"/>
    <dgm:cxn modelId="{67D60BC9-4232-4E44-BA20-0716609E4124}" type="presParOf" srcId="{1ADD49AE-63E8-4257-90D5-8F8688432E35}" destId="{A9A32F0B-F5ED-4585-8FA2-7F54CF976176}" srcOrd="2" destOrd="0" presId="urn:microsoft.com/office/officeart/2005/8/layout/radial3"/>
    <dgm:cxn modelId="{DE7B3B4B-6B4B-4FB8-85A1-C7B3B2F7685D}" type="presParOf" srcId="{1ADD49AE-63E8-4257-90D5-8F8688432E35}" destId="{83ED0A6A-0271-4011-B187-4E316A84C543}" srcOrd="3" destOrd="0" presId="urn:microsoft.com/office/officeart/2005/8/layout/radial3"/>
    <dgm:cxn modelId="{B6982F3E-AB02-4C18-905F-FDE52FC8FF9B}" type="presParOf" srcId="{1ADD49AE-63E8-4257-90D5-8F8688432E35}" destId="{1FCA573B-7020-4E0B-8F4E-901581795EA3}" srcOrd="4"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135CA9-8C93-42F5-86D1-8FAEBE9AB9FA}" type="doc">
      <dgm:prSet loTypeId="urn:microsoft.com/office/officeart/2005/8/layout/hProcess9" loCatId="process" qsTypeId="urn:microsoft.com/office/officeart/2005/8/quickstyle/simple1" qsCatId="simple" csTypeId="urn:microsoft.com/office/officeart/2005/8/colors/accent1_2" csCatId="accent1" phldr="1"/>
      <dgm:spPr/>
    </dgm:pt>
    <dgm:pt modelId="{E17ACAFC-DB87-4D94-90FE-FBEC8D33ACD0}">
      <dgm:prSet phldrT="[Texto]"/>
      <dgm:spPr>
        <a:solidFill>
          <a:schemeClr val="accent6">
            <a:lumMod val="50000"/>
          </a:schemeClr>
        </a:solidFill>
      </dgm:spPr>
      <dgm:t>
        <a:bodyPr/>
        <a:lstStyle/>
        <a:p>
          <a:r>
            <a:rPr lang="es-AR" dirty="0"/>
            <a:t>MBE</a:t>
          </a:r>
        </a:p>
      </dgm:t>
    </dgm:pt>
    <dgm:pt modelId="{AA71FC79-72F3-4018-B0E4-23C9FDCB3609}" type="parTrans" cxnId="{38CACEBB-F37A-4C94-A9AE-75D9144B56E1}">
      <dgm:prSet/>
      <dgm:spPr/>
      <dgm:t>
        <a:bodyPr/>
        <a:lstStyle/>
        <a:p>
          <a:endParaRPr lang="es-AR"/>
        </a:p>
      </dgm:t>
    </dgm:pt>
    <dgm:pt modelId="{B9D11B89-6817-4344-A7AD-89553652695C}" type="sibTrans" cxnId="{38CACEBB-F37A-4C94-A9AE-75D9144B56E1}">
      <dgm:prSet/>
      <dgm:spPr/>
      <dgm:t>
        <a:bodyPr/>
        <a:lstStyle/>
        <a:p>
          <a:endParaRPr lang="es-AR"/>
        </a:p>
      </dgm:t>
    </dgm:pt>
    <dgm:pt modelId="{A38A2A61-6837-4B47-8694-A52AFB3092A2}">
      <dgm:prSet phldrT="[Texto]"/>
      <dgm:spPr>
        <a:solidFill>
          <a:schemeClr val="accent6">
            <a:lumMod val="75000"/>
          </a:schemeClr>
        </a:solidFill>
      </dgm:spPr>
      <dgm:t>
        <a:bodyPr/>
        <a:lstStyle/>
        <a:p>
          <a:r>
            <a:rPr lang="es-AR" dirty="0"/>
            <a:t>Atención sanitaria BE</a:t>
          </a:r>
        </a:p>
      </dgm:t>
    </dgm:pt>
    <dgm:pt modelId="{DFE2370A-1A6C-4DFC-9183-3B1AB1D56913}" type="parTrans" cxnId="{514B61DA-947F-41D7-A832-BB81D4FD27E4}">
      <dgm:prSet/>
      <dgm:spPr/>
      <dgm:t>
        <a:bodyPr/>
        <a:lstStyle/>
        <a:p>
          <a:endParaRPr lang="es-AR"/>
        </a:p>
      </dgm:t>
    </dgm:pt>
    <dgm:pt modelId="{61F060E6-1A82-47A2-A4DB-238042F4184A}" type="sibTrans" cxnId="{514B61DA-947F-41D7-A832-BB81D4FD27E4}">
      <dgm:prSet/>
      <dgm:spPr/>
      <dgm:t>
        <a:bodyPr/>
        <a:lstStyle/>
        <a:p>
          <a:endParaRPr lang="es-AR"/>
        </a:p>
      </dgm:t>
    </dgm:pt>
    <dgm:pt modelId="{BF92C853-6873-4455-8587-25EB7F4EFC11}">
      <dgm:prSet phldrT="[Texto]"/>
      <dgm:spPr>
        <a:solidFill>
          <a:schemeClr val="accent6">
            <a:lumMod val="60000"/>
            <a:lumOff val="40000"/>
          </a:schemeClr>
        </a:solidFill>
      </dgm:spPr>
      <dgm:t>
        <a:bodyPr/>
        <a:lstStyle/>
        <a:p>
          <a:r>
            <a:rPr lang="es-AR" dirty="0"/>
            <a:t>Gestión sanitaria BE</a:t>
          </a:r>
        </a:p>
      </dgm:t>
    </dgm:pt>
    <dgm:pt modelId="{5E5D36A5-A3DA-4DC9-B05F-C4A0499D893A}" type="parTrans" cxnId="{4CACF086-DB56-4980-8816-9EB2C35FC4EE}">
      <dgm:prSet/>
      <dgm:spPr/>
      <dgm:t>
        <a:bodyPr/>
        <a:lstStyle/>
        <a:p>
          <a:endParaRPr lang="es-AR"/>
        </a:p>
      </dgm:t>
    </dgm:pt>
    <dgm:pt modelId="{90E485DD-C8D2-47EE-9A0A-DA9FF586C9BE}" type="sibTrans" cxnId="{4CACF086-DB56-4980-8816-9EB2C35FC4EE}">
      <dgm:prSet/>
      <dgm:spPr/>
      <dgm:t>
        <a:bodyPr/>
        <a:lstStyle/>
        <a:p>
          <a:endParaRPr lang="es-AR"/>
        </a:p>
      </dgm:t>
    </dgm:pt>
    <dgm:pt modelId="{8B007188-9497-4509-9A00-2B1B6C7F7180}" type="pres">
      <dgm:prSet presAssocID="{22135CA9-8C93-42F5-86D1-8FAEBE9AB9FA}" presName="CompostProcess" presStyleCnt="0">
        <dgm:presLayoutVars>
          <dgm:dir/>
          <dgm:resizeHandles val="exact"/>
        </dgm:presLayoutVars>
      </dgm:prSet>
      <dgm:spPr/>
    </dgm:pt>
    <dgm:pt modelId="{44AD854C-2997-4653-A311-627FA39F97E1}" type="pres">
      <dgm:prSet presAssocID="{22135CA9-8C93-42F5-86D1-8FAEBE9AB9FA}" presName="arrow" presStyleLbl="bgShp" presStyleIdx="0" presStyleCnt="1"/>
      <dgm:spPr/>
    </dgm:pt>
    <dgm:pt modelId="{7FF3E343-0DF2-471C-AFFD-A6514542F78C}" type="pres">
      <dgm:prSet presAssocID="{22135CA9-8C93-42F5-86D1-8FAEBE9AB9FA}" presName="linearProcess" presStyleCnt="0"/>
      <dgm:spPr/>
    </dgm:pt>
    <dgm:pt modelId="{1C3234E4-ED65-4CC5-9ED6-EE273A1D3B84}" type="pres">
      <dgm:prSet presAssocID="{E17ACAFC-DB87-4D94-90FE-FBEC8D33ACD0}" presName="textNode" presStyleLbl="node1" presStyleIdx="0" presStyleCnt="3">
        <dgm:presLayoutVars>
          <dgm:bulletEnabled val="1"/>
        </dgm:presLayoutVars>
      </dgm:prSet>
      <dgm:spPr/>
    </dgm:pt>
    <dgm:pt modelId="{ACDC42A4-EEA2-4A02-9CC9-DE1D5CA4ED69}" type="pres">
      <dgm:prSet presAssocID="{B9D11B89-6817-4344-A7AD-89553652695C}" presName="sibTrans" presStyleCnt="0"/>
      <dgm:spPr/>
    </dgm:pt>
    <dgm:pt modelId="{41582F6C-F576-43D1-9BF2-B1BECDD3D6D5}" type="pres">
      <dgm:prSet presAssocID="{A38A2A61-6837-4B47-8694-A52AFB3092A2}" presName="textNode" presStyleLbl="node1" presStyleIdx="1" presStyleCnt="3">
        <dgm:presLayoutVars>
          <dgm:bulletEnabled val="1"/>
        </dgm:presLayoutVars>
      </dgm:prSet>
      <dgm:spPr/>
    </dgm:pt>
    <dgm:pt modelId="{934A6493-5B91-467C-8C21-E8FC3B894B21}" type="pres">
      <dgm:prSet presAssocID="{61F060E6-1A82-47A2-A4DB-238042F4184A}" presName="sibTrans" presStyleCnt="0"/>
      <dgm:spPr/>
    </dgm:pt>
    <dgm:pt modelId="{F87B48FF-CCE9-425E-94E2-30D30B1CA99C}" type="pres">
      <dgm:prSet presAssocID="{BF92C853-6873-4455-8587-25EB7F4EFC11}" presName="textNode" presStyleLbl="node1" presStyleIdx="2" presStyleCnt="3">
        <dgm:presLayoutVars>
          <dgm:bulletEnabled val="1"/>
        </dgm:presLayoutVars>
      </dgm:prSet>
      <dgm:spPr/>
    </dgm:pt>
  </dgm:ptLst>
  <dgm:cxnLst>
    <dgm:cxn modelId="{DB8BED43-B4E1-481C-9557-3A07B17C4244}" type="presOf" srcId="{E17ACAFC-DB87-4D94-90FE-FBEC8D33ACD0}" destId="{1C3234E4-ED65-4CC5-9ED6-EE273A1D3B84}" srcOrd="0" destOrd="0" presId="urn:microsoft.com/office/officeart/2005/8/layout/hProcess9"/>
    <dgm:cxn modelId="{64E67764-7F29-4C5E-8139-F1729E6553A1}" type="presOf" srcId="{BF92C853-6873-4455-8587-25EB7F4EFC11}" destId="{F87B48FF-CCE9-425E-94E2-30D30B1CA99C}" srcOrd="0" destOrd="0" presId="urn:microsoft.com/office/officeart/2005/8/layout/hProcess9"/>
    <dgm:cxn modelId="{2996274C-44F8-4CBA-8970-5F8B07E95B97}" type="presOf" srcId="{22135CA9-8C93-42F5-86D1-8FAEBE9AB9FA}" destId="{8B007188-9497-4509-9A00-2B1B6C7F7180}" srcOrd="0" destOrd="0" presId="urn:microsoft.com/office/officeart/2005/8/layout/hProcess9"/>
    <dgm:cxn modelId="{4CACF086-DB56-4980-8816-9EB2C35FC4EE}" srcId="{22135CA9-8C93-42F5-86D1-8FAEBE9AB9FA}" destId="{BF92C853-6873-4455-8587-25EB7F4EFC11}" srcOrd="2" destOrd="0" parTransId="{5E5D36A5-A3DA-4DC9-B05F-C4A0499D893A}" sibTransId="{90E485DD-C8D2-47EE-9A0A-DA9FF586C9BE}"/>
    <dgm:cxn modelId="{38CACEBB-F37A-4C94-A9AE-75D9144B56E1}" srcId="{22135CA9-8C93-42F5-86D1-8FAEBE9AB9FA}" destId="{E17ACAFC-DB87-4D94-90FE-FBEC8D33ACD0}" srcOrd="0" destOrd="0" parTransId="{AA71FC79-72F3-4018-B0E4-23C9FDCB3609}" sibTransId="{B9D11B89-6817-4344-A7AD-89553652695C}"/>
    <dgm:cxn modelId="{514B61DA-947F-41D7-A832-BB81D4FD27E4}" srcId="{22135CA9-8C93-42F5-86D1-8FAEBE9AB9FA}" destId="{A38A2A61-6837-4B47-8694-A52AFB3092A2}" srcOrd="1" destOrd="0" parTransId="{DFE2370A-1A6C-4DFC-9183-3B1AB1D56913}" sibTransId="{61F060E6-1A82-47A2-A4DB-238042F4184A}"/>
    <dgm:cxn modelId="{E594EFDF-D37D-404C-BC49-717EA7117E61}" type="presOf" srcId="{A38A2A61-6837-4B47-8694-A52AFB3092A2}" destId="{41582F6C-F576-43D1-9BF2-B1BECDD3D6D5}" srcOrd="0" destOrd="0" presId="urn:microsoft.com/office/officeart/2005/8/layout/hProcess9"/>
    <dgm:cxn modelId="{0870FA9E-BEEE-4DBC-BB8A-6EA830DDC268}" type="presParOf" srcId="{8B007188-9497-4509-9A00-2B1B6C7F7180}" destId="{44AD854C-2997-4653-A311-627FA39F97E1}" srcOrd="0" destOrd="0" presId="urn:microsoft.com/office/officeart/2005/8/layout/hProcess9"/>
    <dgm:cxn modelId="{C5C71E57-5A2E-4D09-97E0-E1B473FA01E8}" type="presParOf" srcId="{8B007188-9497-4509-9A00-2B1B6C7F7180}" destId="{7FF3E343-0DF2-471C-AFFD-A6514542F78C}" srcOrd="1" destOrd="0" presId="urn:microsoft.com/office/officeart/2005/8/layout/hProcess9"/>
    <dgm:cxn modelId="{1853E879-C95C-48A1-98B5-A3385D308308}" type="presParOf" srcId="{7FF3E343-0DF2-471C-AFFD-A6514542F78C}" destId="{1C3234E4-ED65-4CC5-9ED6-EE273A1D3B84}" srcOrd="0" destOrd="0" presId="urn:microsoft.com/office/officeart/2005/8/layout/hProcess9"/>
    <dgm:cxn modelId="{706DB619-0397-47B4-8DE5-8096CF7B5930}" type="presParOf" srcId="{7FF3E343-0DF2-471C-AFFD-A6514542F78C}" destId="{ACDC42A4-EEA2-4A02-9CC9-DE1D5CA4ED69}" srcOrd="1" destOrd="0" presId="urn:microsoft.com/office/officeart/2005/8/layout/hProcess9"/>
    <dgm:cxn modelId="{9E86ABB3-EA4E-444A-9A49-068844136A28}" type="presParOf" srcId="{7FF3E343-0DF2-471C-AFFD-A6514542F78C}" destId="{41582F6C-F576-43D1-9BF2-B1BECDD3D6D5}" srcOrd="2" destOrd="0" presId="urn:microsoft.com/office/officeart/2005/8/layout/hProcess9"/>
    <dgm:cxn modelId="{BF20BCB5-0E9B-4187-AB82-0304E18A2BA2}" type="presParOf" srcId="{7FF3E343-0DF2-471C-AFFD-A6514542F78C}" destId="{934A6493-5B91-467C-8C21-E8FC3B894B21}" srcOrd="3" destOrd="0" presId="urn:microsoft.com/office/officeart/2005/8/layout/hProcess9"/>
    <dgm:cxn modelId="{EB024AB0-F926-4AFB-B35E-229CF479329E}" type="presParOf" srcId="{7FF3E343-0DF2-471C-AFFD-A6514542F78C}" destId="{F87B48FF-CCE9-425E-94E2-30D30B1CA99C}"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1AB1C9-7DE0-4C0E-9A4D-64C11D44E22C}">
      <dsp:nvSpPr>
        <dsp:cNvPr id="0" name=""/>
        <dsp:cNvSpPr/>
      </dsp:nvSpPr>
      <dsp:spPr>
        <a:xfrm>
          <a:off x="3241822" y="954648"/>
          <a:ext cx="2319247" cy="2319247"/>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AR" sz="2800" kern="1200" dirty="0"/>
            <a:t>Uso Racional </a:t>
          </a:r>
        </a:p>
      </dsp:txBody>
      <dsp:txXfrm>
        <a:off x="3581468" y="1294294"/>
        <a:ext cx="1639955" cy="1639955"/>
      </dsp:txXfrm>
    </dsp:sp>
    <dsp:sp modelId="{C001383B-6744-4899-A4F8-B42DFD0845E2}">
      <dsp:nvSpPr>
        <dsp:cNvPr id="0" name=""/>
        <dsp:cNvSpPr/>
      </dsp:nvSpPr>
      <dsp:spPr>
        <a:xfrm>
          <a:off x="3566206" y="-178252"/>
          <a:ext cx="1598773" cy="1564320"/>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AR" sz="1800" kern="1200" dirty="0"/>
            <a:t>Políticas, leyes y regulación</a:t>
          </a:r>
        </a:p>
      </dsp:txBody>
      <dsp:txXfrm>
        <a:off x="3800341" y="50837"/>
        <a:ext cx="1130503" cy="1106142"/>
      </dsp:txXfrm>
    </dsp:sp>
    <dsp:sp modelId="{A9A32F0B-F5ED-4585-8FA2-7F54CF976176}">
      <dsp:nvSpPr>
        <dsp:cNvPr id="0" name=""/>
        <dsp:cNvSpPr/>
      </dsp:nvSpPr>
      <dsp:spPr>
        <a:xfrm>
          <a:off x="5242350" y="1174372"/>
          <a:ext cx="1840937" cy="1485339"/>
        </a:xfrm>
        <a:prstGeom prst="ellipse">
          <a:avLst/>
        </a:prstGeom>
        <a:solidFill>
          <a:schemeClr val="accent4">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AR" sz="1600" kern="1200" dirty="0"/>
            <a:t>Prescripción, centros asistenciales  y farmacias</a:t>
          </a:r>
        </a:p>
      </dsp:txBody>
      <dsp:txXfrm>
        <a:off x="5511949" y="1391895"/>
        <a:ext cx="1301739" cy="1050293"/>
      </dsp:txXfrm>
    </dsp:sp>
    <dsp:sp modelId="{83ED0A6A-0271-4011-B187-4E316A84C543}">
      <dsp:nvSpPr>
        <dsp:cNvPr id="0" name=""/>
        <dsp:cNvSpPr/>
      </dsp:nvSpPr>
      <dsp:spPr>
        <a:xfrm>
          <a:off x="3187916" y="2698611"/>
          <a:ext cx="2465105" cy="1469591"/>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AR" sz="1800" kern="1200" dirty="0"/>
            <a:t>Sistema de abastecimiento</a:t>
          </a:r>
        </a:p>
      </dsp:txBody>
      <dsp:txXfrm>
        <a:off x="3548922" y="2913828"/>
        <a:ext cx="1743093" cy="1039157"/>
      </dsp:txXfrm>
    </dsp:sp>
    <dsp:sp modelId="{1FCA573B-7020-4E0B-8F4E-901581795EA3}">
      <dsp:nvSpPr>
        <dsp:cNvPr id="0" name=""/>
        <dsp:cNvSpPr/>
      </dsp:nvSpPr>
      <dsp:spPr>
        <a:xfrm>
          <a:off x="1613841" y="1422853"/>
          <a:ext cx="1801452" cy="1417396"/>
        </a:xfrm>
        <a:prstGeom prst="ellipse">
          <a:avLst/>
        </a:prstGeom>
        <a:solidFill>
          <a:schemeClr val="accent6">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AR" sz="1800" kern="1200" dirty="0"/>
            <a:t>Pacientes y comunidad</a:t>
          </a:r>
        </a:p>
      </dsp:txBody>
      <dsp:txXfrm>
        <a:off x="1877658" y="1630426"/>
        <a:ext cx="1273818" cy="1002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D854C-2997-4653-A311-627FA39F97E1}">
      <dsp:nvSpPr>
        <dsp:cNvPr id="0" name=""/>
        <dsp:cNvSpPr/>
      </dsp:nvSpPr>
      <dsp:spPr>
        <a:xfrm>
          <a:off x="609599" y="0"/>
          <a:ext cx="6908800"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3234E4-ED65-4CC5-9ED6-EE273A1D3B84}">
      <dsp:nvSpPr>
        <dsp:cNvPr id="0" name=""/>
        <dsp:cNvSpPr/>
      </dsp:nvSpPr>
      <dsp:spPr>
        <a:xfrm>
          <a:off x="275431" y="1625600"/>
          <a:ext cx="2438400" cy="2167466"/>
        </a:xfrm>
        <a:prstGeom prst="roundRect">
          <a:avLst/>
        </a:prstGeom>
        <a:solidFill>
          <a:schemeClr val="accent6">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s-AR" sz="3900" kern="1200" dirty="0"/>
            <a:t>MBE</a:t>
          </a:r>
        </a:p>
      </dsp:txBody>
      <dsp:txXfrm>
        <a:off x="381238" y="1731407"/>
        <a:ext cx="2226786" cy="1955852"/>
      </dsp:txXfrm>
    </dsp:sp>
    <dsp:sp modelId="{41582F6C-F576-43D1-9BF2-B1BECDD3D6D5}">
      <dsp:nvSpPr>
        <dsp:cNvPr id="0" name=""/>
        <dsp:cNvSpPr/>
      </dsp:nvSpPr>
      <dsp:spPr>
        <a:xfrm>
          <a:off x="2844799" y="1625600"/>
          <a:ext cx="2438400" cy="2167466"/>
        </a:xfrm>
        <a:prstGeom prst="roundRect">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s-AR" sz="3900" kern="1200" dirty="0"/>
            <a:t>Atención sanitaria BE</a:t>
          </a:r>
        </a:p>
      </dsp:txBody>
      <dsp:txXfrm>
        <a:off x="2950606" y="1731407"/>
        <a:ext cx="2226786" cy="1955852"/>
      </dsp:txXfrm>
    </dsp:sp>
    <dsp:sp modelId="{F87B48FF-CCE9-425E-94E2-30D30B1CA99C}">
      <dsp:nvSpPr>
        <dsp:cNvPr id="0" name=""/>
        <dsp:cNvSpPr/>
      </dsp:nvSpPr>
      <dsp:spPr>
        <a:xfrm>
          <a:off x="5414168" y="1625600"/>
          <a:ext cx="2438400" cy="2167466"/>
        </a:xfrm>
        <a:prstGeom prst="roundRect">
          <a:avLst/>
        </a:prstGeom>
        <a:solidFill>
          <a:schemeClr val="accent6">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s-AR" sz="3900" kern="1200" dirty="0"/>
            <a:t>Gestión sanitaria BE</a:t>
          </a:r>
        </a:p>
      </dsp:txBody>
      <dsp:txXfrm>
        <a:off x="5519975" y="1731407"/>
        <a:ext cx="2226786" cy="195585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953586-E3FC-4C1A-B37A-B46380C1EBB3}" type="datetimeFigureOut">
              <a:rPr lang="es-AR" smtClean="0"/>
              <a:t>22/10/2024</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3926A0-9410-45E2-AD53-72F3DFFF872D}" type="slidenum">
              <a:rPr lang="es-AR" smtClean="0"/>
              <a:t>‹Nº›</a:t>
            </a:fld>
            <a:endParaRPr lang="es-AR"/>
          </a:p>
        </p:txBody>
      </p:sp>
    </p:spTree>
    <p:extLst>
      <p:ext uri="{BB962C8B-B14F-4D97-AF65-F5344CB8AC3E}">
        <p14:creationId xmlns:p14="http://schemas.microsoft.com/office/powerpoint/2010/main" val="3342719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F03926A0-9410-45E2-AD53-72F3DFFF872D}" type="slidenum">
              <a:rPr lang="es-AR" smtClean="0"/>
              <a:t>1</a:t>
            </a:fld>
            <a:endParaRPr lang="es-AR"/>
          </a:p>
        </p:txBody>
      </p:sp>
    </p:spTree>
    <p:extLst>
      <p:ext uri="{BB962C8B-B14F-4D97-AF65-F5344CB8AC3E}">
        <p14:creationId xmlns:p14="http://schemas.microsoft.com/office/powerpoint/2010/main" val="2559141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a:p>
        </p:txBody>
      </p:sp>
      <p:sp>
        <p:nvSpPr>
          <p:cNvPr id="4" name="Marcador de número de diapositiva 3"/>
          <p:cNvSpPr>
            <a:spLocks noGrp="1"/>
          </p:cNvSpPr>
          <p:nvPr>
            <p:ph type="sldNum" sz="quarter" idx="5"/>
          </p:nvPr>
        </p:nvSpPr>
        <p:spPr/>
        <p:txBody>
          <a:bodyPr/>
          <a:lstStyle/>
          <a:p>
            <a:fld id="{10EFB92D-A74A-4093-A496-7AB3DD861824}" type="slidenum">
              <a:rPr lang="es-AR" smtClean="0"/>
              <a:pPr/>
              <a:t>3</a:t>
            </a:fld>
            <a:endParaRPr lang="es-AR"/>
          </a:p>
        </p:txBody>
      </p:sp>
    </p:spTree>
    <p:extLst>
      <p:ext uri="{BB962C8B-B14F-4D97-AF65-F5344CB8AC3E}">
        <p14:creationId xmlns:p14="http://schemas.microsoft.com/office/powerpoint/2010/main" val="511193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1F1F1F"/>
                </a:solidFill>
                <a:effectLst/>
                <a:latin typeface="ElsevierGulliver"/>
              </a:rPr>
              <a:t>Los médicos prescriben medicamentos con regularidad. Se espera que apliquen sus conocimientos terapéuticos para seleccionar los medicamentos adecuados para la enfermedad de sus pacientes y luego prescribirlos en las dosis correctas y durante el tiempo adecuado para optimizar el beneficio para el paciente. Así es como se supone que debería suceder en un mundo ideal, con médicos ideales que estén perfectamente formados. Las observaciones iniciales de la OMS en su página web 'Uso racional de los medicamentos' subrayan la situación existente: "El uso irracional de los medicamentos es un problema importante en todo el mundo. La OMS estima que más de la mitad de todos los medicamentos se prescriben, dispensan o venden de forma inadecuada, y que la mitad de todos los pacientes no los toman correctamente. El uso excesivo, insuficiente o incorrecto de los medicamentos da lugar a un desperdicio de recursos escasos y a riesgos generalizados para la salud". </a:t>
            </a:r>
            <a:r>
              <a:rPr lang="es-ES" b="0" i="0" baseline="30000" dirty="0">
                <a:solidFill>
                  <a:srgbClr val="1F1F1F"/>
                </a:solidFill>
                <a:effectLst/>
                <a:latin typeface="ElsevierGulliver"/>
              </a:rPr>
              <a:t>1</a:t>
            </a:r>
            <a:endParaRPr lang="es-AR" dirty="0"/>
          </a:p>
        </p:txBody>
      </p:sp>
      <p:sp>
        <p:nvSpPr>
          <p:cNvPr id="4" name="Marcador de número de diapositiva 3"/>
          <p:cNvSpPr>
            <a:spLocks noGrp="1"/>
          </p:cNvSpPr>
          <p:nvPr>
            <p:ph type="sldNum" sz="quarter" idx="5"/>
          </p:nvPr>
        </p:nvSpPr>
        <p:spPr/>
        <p:txBody>
          <a:bodyPr/>
          <a:lstStyle/>
          <a:p>
            <a:fld id="{F03926A0-9410-45E2-AD53-72F3DFFF872D}" type="slidenum">
              <a:rPr lang="es-AR" smtClean="0"/>
              <a:t>4</a:t>
            </a:fld>
            <a:endParaRPr lang="es-AR"/>
          </a:p>
        </p:txBody>
      </p:sp>
    </p:spTree>
    <p:extLst>
      <p:ext uri="{BB962C8B-B14F-4D97-AF65-F5344CB8AC3E}">
        <p14:creationId xmlns:p14="http://schemas.microsoft.com/office/powerpoint/2010/main" val="3069313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Criterios para la elección racional de medicamentos</a:t>
            </a:r>
          </a:p>
          <a:p>
            <a:endParaRPr lang="es-ES" dirty="0"/>
          </a:p>
          <a:p>
            <a:r>
              <a:rPr lang="es-ES" dirty="0"/>
              <a:t>Eficacia: Este debería ser el principal criterio de selección. Todo profesional debería dar prioridad a los fármacos de eficacia probada. Sólo se deben prescribir aquellos medicamentos para los cuales se dispone de datos científicos adecuados provenientes de ensayos clínicos controlados y/o estudios epidemiológicos y para los cuales se ha obtenido evidencia de efectividad en una variedad de entornos. Los productos recién lanzados sólo deben usarse si tienen claras ventajas sobre los productos actualmente en uso. Luego, el fármaco elegido debe utilizarse durante el tiempo óptimo mediante una vía de administración adecuada.</a:t>
            </a:r>
          </a:p>
          <a:p>
            <a:r>
              <a:rPr lang="es-ES" dirty="0"/>
              <a:t>Seguridad: De una lista de medicamentos con eficacia similar, se debe elegir el más seguro. Deben tenerse en cuenta las necesidades de poblaciones especiales, como los bebés, los niños o los ancianos, etc.</a:t>
            </a:r>
          </a:p>
          <a:p>
            <a:r>
              <a:rPr lang="es-ES" dirty="0"/>
              <a:t>Idoneidad: ¿Es el medicamento adecuado para el paciente individual que estamos tratando? ¿La paciente está embarazada o planea un embarazo? ¿Qué pasa si la paciente actualmente está amamantando a su bebé? ¿Existe alguna comorbilidad, como enfermedad hepática o renal, que pueda hacer que el medicamento no sea seguro en la dosis habitual? Pregunte rutinariamente al paciente sobre los medicamentos que está tomando actualmente. Los pacientes a menudo no ofrecen voluntariamente esta información a menos que se les pregunte específicamente al respecto. Un problema importante aquí es la interacción entre medicamentos que puede reducir o aumentar peligrosamente el nivel del medicamento.</a:t>
            </a:r>
          </a:p>
          <a:p>
            <a:r>
              <a:rPr lang="es-ES" dirty="0"/>
              <a:t>Cuando dos o más fármacos parezcan similares, se debe dar preferencia a los fármacos que hayan sido investigados más exhaustivamente y a aquellos que tengan las propiedades farmacocinéticas más favorables.</a:t>
            </a:r>
          </a:p>
          <a:p>
            <a:r>
              <a:rPr lang="es-ES" dirty="0"/>
              <a:t>El costo del tratamiento, y especialmente la relación costo-beneficio de un medicamento o de una forma farmacéutica, debería ser el criterio principal para la selección de un medicamento en particular. Cabe recordar que el coste del tratamiento incluye los siguientes parámetros:</a:t>
            </a:r>
          </a:p>
          <a:p>
            <a:r>
              <a:rPr lang="es-ES" dirty="0"/>
              <a:t>Costo directo de la compra del medicamento;</a:t>
            </a:r>
          </a:p>
          <a:p>
            <a:r>
              <a:rPr lang="es-ES" dirty="0"/>
              <a:t>costo involucrado en la administración del medicamento;</a:t>
            </a:r>
          </a:p>
          <a:p>
            <a:r>
              <a:rPr lang="es-ES" dirty="0"/>
              <a:t>coste involucrado en el seguimiento de los efectos adversos (prueba de función hepática, prueba de función renal, nivel de electrolitos, examen ocular, etc.);</a:t>
            </a:r>
          </a:p>
          <a:p>
            <a:r>
              <a:rPr lang="es-ES" dirty="0"/>
              <a:t>costo involucrado en el tratamiento de reacciones adversas a medicamentos;</a:t>
            </a:r>
          </a:p>
          <a:p>
            <a:r>
              <a:rPr lang="es-ES" dirty="0"/>
              <a:t>costo del fracaso del tratamiento; y,</a:t>
            </a:r>
          </a:p>
          <a:p>
            <a:r>
              <a:rPr lang="es-ES" dirty="0"/>
              <a:t>gastos involucrados en la visita al hospital para la administración del medicamento (junto con los gastos de viaje y la pérdida de horas de trabajo, también se deben considerar).[21]</a:t>
            </a:r>
          </a:p>
          <a:p>
            <a:r>
              <a:rPr lang="es-ES" dirty="0"/>
              <a:t>Miles de combinaciones de ratios fijos están disponibles en el mercado. Los productos combinados de proporción fija sólo son aceptables cuando la combinación tiene una ventaja comprobada sobre los compuestos individuales administrados por separado en cuanto a su efecto terapéutico, seguridad, cumplimiento o costo.</a:t>
            </a:r>
            <a:endParaRPr lang="es-AR" dirty="0"/>
          </a:p>
        </p:txBody>
      </p:sp>
      <p:sp>
        <p:nvSpPr>
          <p:cNvPr id="4" name="Marcador de número de diapositiva 3"/>
          <p:cNvSpPr>
            <a:spLocks noGrp="1"/>
          </p:cNvSpPr>
          <p:nvPr>
            <p:ph type="sldNum" sz="quarter" idx="5"/>
          </p:nvPr>
        </p:nvSpPr>
        <p:spPr/>
        <p:txBody>
          <a:bodyPr/>
          <a:lstStyle/>
          <a:p>
            <a:fld id="{B339D419-F77A-4758-8B77-B988C9A9EA65}" type="slidenum">
              <a:rPr lang="es-AR" smtClean="0"/>
              <a:t>12</a:t>
            </a:fld>
            <a:endParaRPr lang="es-AR"/>
          </a:p>
        </p:txBody>
      </p:sp>
    </p:spTree>
    <p:extLst>
      <p:ext uri="{BB962C8B-B14F-4D97-AF65-F5344CB8AC3E}">
        <p14:creationId xmlns:p14="http://schemas.microsoft.com/office/powerpoint/2010/main" val="4258365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endParaRPr lang="es-AR" dirty="0"/>
          </a:p>
        </p:txBody>
      </p:sp>
      <p:sp>
        <p:nvSpPr>
          <p:cNvPr id="4" name="Marcador de número de diapositiva 3"/>
          <p:cNvSpPr>
            <a:spLocks noGrp="1"/>
          </p:cNvSpPr>
          <p:nvPr>
            <p:ph type="sldNum" sz="quarter" idx="5"/>
          </p:nvPr>
        </p:nvSpPr>
        <p:spPr/>
        <p:txBody>
          <a:bodyPr/>
          <a:lstStyle/>
          <a:p>
            <a:fld id="{F03926A0-9410-45E2-AD53-72F3DFFF872D}" type="slidenum">
              <a:rPr lang="es-AR" smtClean="0"/>
              <a:t>13</a:t>
            </a:fld>
            <a:endParaRPr lang="es-AR"/>
          </a:p>
        </p:txBody>
      </p:sp>
    </p:spTree>
    <p:extLst>
      <p:ext uri="{BB962C8B-B14F-4D97-AF65-F5344CB8AC3E}">
        <p14:creationId xmlns:p14="http://schemas.microsoft.com/office/powerpoint/2010/main" val="3032427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n-US" sz="1200" b="0" i="0" u="none" strike="noStrike" baseline="0" dirty="0">
                <a:latin typeface="Times-Roman"/>
              </a:rPr>
              <a:t>EBM, as defined by Sackett and colleagues is “the conscientious,</a:t>
            </a:r>
          </a:p>
          <a:p>
            <a:pPr algn="l"/>
            <a:r>
              <a:rPr lang="en-US" sz="1200" b="0" i="0" u="none" strike="noStrike" baseline="0" dirty="0">
                <a:latin typeface="Times-Roman"/>
              </a:rPr>
              <a:t>explicit, and judicious use of current best evidence</a:t>
            </a:r>
          </a:p>
          <a:p>
            <a:pPr algn="l"/>
            <a:r>
              <a:rPr lang="en-US" sz="1200" b="0" i="0" u="none" strike="noStrike" baseline="0" dirty="0">
                <a:latin typeface="Times-Roman"/>
              </a:rPr>
              <a:t>in making decisions about the care of individual patients”</a:t>
            </a:r>
          </a:p>
          <a:p>
            <a:pPr algn="l"/>
            <a:r>
              <a:rPr lang="en-US" sz="1200" b="0" i="0" u="none" strike="noStrike" baseline="0" dirty="0">
                <a:latin typeface="Times-Roman"/>
              </a:rPr>
              <a:t>(34). However, recognizing that the clinical, economic, business,</a:t>
            </a:r>
          </a:p>
          <a:p>
            <a:pPr algn="l"/>
            <a:r>
              <a:rPr lang="en-US" sz="1200" b="0" i="0" u="none" strike="noStrike" baseline="0" dirty="0">
                <a:latin typeface="Times-Roman"/>
              </a:rPr>
              <a:t>investment, and political importance of group or policy</a:t>
            </a:r>
          </a:p>
          <a:p>
            <a:pPr algn="l"/>
            <a:r>
              <a:rPr lang="en-US" sz="1200" b="0" i="0" u="none" strike="noStrike" baseline="0" dirty="0">
                <a:latin typeface="Times-Roman"/>
              </a:rPr>
              <a:t>evidence-based decision processes is growing,</a:t>
            </a:r>
          </a:p>
          <a:p>
            <a:pPr algn="l"/>
            <a:endParaRPr lang="en-US" sz="1200" b="0" i="0" u="none" strike="noStrike" baseline="0" dirty="0">
              <a:latin typeface="Times-Roman"/>
            </a:endParaRPr>
          </a:p>
          <a:p>
            <a:pPr algn="l"/>
            <a:r>
              <a:rPr lang="es-AR" sz="1200" b="0" i="0" u="none" strike="noStrike" baseline="0" dirty="0">
                <a:latin typeface="Times-Roman"/>
              </a:rPr>
              <a:t>Eddy argues</a:t>
            </a:r>
          </a:p>
          <a:p>
            <a:pPr algn="l"/>
            <a:r>
              <a:rPr lang="en-US" sz="1200" b="0" i="0" u="none" strike="noStrike" baseline="0" dirty="0">
                <a:latin typeface="Times-Roman"/>
              </a:rPr>
              <a:t>that EBM, as presently used, is actually an umbrella term</a:t>
            </a:r>
          </a:p>
          <a:p>
            <a:pPr algn="l"/>
            <a:r>
              <a:rPr lang="en-US" sz="1200" b="0" i="0" u="none" strike="noStrike" baseline="0" dirty="0">
                <a:latin typeface="Times-Roman"/>
              </a:rPr>
              <a:t>that includes two very different concepts: evidence-based individual</a:t>
            </a:r>
          </a:p>
          <a:p>
            <a:pPr algn="l"/>
            <a:r>
              <a:rPr lang="en-US" sz="1200" b="0" i="0" u="none" strike="noStrike" baseline="0" dirty="0">
                <a:latin typeface="Times-Roman"/>
              </a:rPr>
              <a:t>physician–patient decision-making processes; and</a:t>
            </a:r>
          </a:p>
          <a:p>
            <a:pPr algn="l"/>
            <a:r>
              <a:rPr lang="en-US" sz="1200" b="0" i="0" u="none" strike="noStrike" baseline="0" dirty="0">
                <a:latin typeface="Times-Roman"/>
              </a:rPr>
              <a:t>policy- and group-focused evidence-based decision processes</a:t>
            </a:r>
          </a:p>
          <a:p>
            <a:pPr algn="l"/>
            <a:r>
              <a:rPr lang="en-US" sz="1200" b="0" i="0" u="none" strike="noStrike" baseline="0" dirty="0">
                <a:latin typeface="Times-Roman"/>
              </a:rPr>
              <a:t>used to produce evidence-based clinical guidelines,</a:t>
            </a:r>
          </a:p>
          <a:p>
            <a:pPr algn="l"/>
            <a:r>
              <a:rPr lang="en-US" sz="1200" b="0" i="0" u="none" strike="noStrike" baseline="0" dirty="0">
                <a:latin typeface="Times-Roman"/>
              </a:rPr>
              <a:t>make insurance coverage decisions, and develop drug formularies</a:t>
            </a:r>
          </a:p>
          <a:p>
            <a:pPr algn="l"/>
            <a:r>
              <a:rPr lang="es-AR" sz="1200" b="0" i="0" u="none" strike="noStrike" baseline="0" dirty="0">
                <a:latin typeface="Times-Roman"/>
              </a:rPr>
              <a:t>(9).</a:t>
            </a:r>
          </a:p>
          <a:p>
            <a:pPr algn="l"/>
            <a:endParaRPr lang="es-AR" sz="1200" b="0" i="0" u="none" strike="noStrike" baseline="0" dirty="0">
              <a:latin typeface="Times-Roman"/>
            </a:endParaRPr>
          </a:p>
          <a:p>
            <a:pPr algn="l"/>
            <a:r>
              <a:rPr lang="en-US" sz="1200" b="0" i="0" u="none" strike="noStrike" baseline="0" dirty="0">
                <a:latin typeface="Times-Roman"/>
              </a:rPr>
              <a:t>Similarly, the term comparative effectiveness research</a:t>
            </a:r>
          </a:p>
          <a:p>
            <a:pPr algn="l"/>
            <a:r>
              <a:rPr lang="en-US" sz="1200" b="0" i="0" u="none" strike="noStrike" baseline="0" dirty="0">
                <a:latin typeface="Times-Roman"/>
              </a:rPr>
              <a:t>(CER) is used differently by different groups. It clearly includes,</a:t>
            </a:r>
          </a:p>
          <a:p>
            <a:pPr algn="l"/>
            <a:r>
              <a:rPr lang="en-US" sz="1200" b="0" i="0" u="none" strike="noStrike" baseline="0" dirty="0">
                <a:latin typeface="Times-Roman"/>
              </a:rPr>
              <a:t>and sometimes refers solely to, head-to-head clinical</a:t>
            </a:r>
          </a:p>
          <a:p>
            <a:pPr algn="l"/>
            <a:r>
              <a:rPr lang="en-US" sz="1200" b="0" i="0" u="none" strike="noStrike" baseline="0" dirty="0">
                <a:latin typeface="Times-Roman"/>
              </a:rPr>
              <a:t>trials. Tunis et al referred to the concept as “practical (sometimes</a:t>
            </a:r>
          </a:p>
          <a:p>
            <a:pPr algn="l"/>
            <a:r>
              <a:rPr lang="en-US" sz="1200" b="0" i="0" u="none" strike="noStrike" baseline="0" dirty="0">
                <a:latin typeface="Times-Roman"/>
              </a:rPr>
              <a:t>referred to as “pragmatic”) clinical trials” (42). The</a:t>
            </a:r>
          </a:p>
          <a:p>
            <a:pPr algn="l"/>
            <a:r>
              <a:rPr lang="en-US" sz="1200" b="0" i="0" u="none" strike="noStrike" baseline="0" dirty="0">
                <a:latin typeface="Times-Roman"/>
              </a:rPr>
              <a:t>present CER national policy debate in the United States is</a:t>
            </a:r>
          </a:p>
          <a:p>
            <a:pPr algn="l"/>
            <a:r>
              <a:rPr lang="en-US" sz="1200" b="0" i="0" u="none" strike="noStrike" baseline="0" dirty="0">
                <a:latin typeface="Times-Roman"/>
              </a:rPr>
              <a:t>also largely specific to such empirical head to head clinical</a:t>
            </a:r>
          </a:p>
          <a:p>
            <a:pPr algn="l"/>
            <a:r>
              <a:rPr lang="en-US" sz="1200" b="0" i="0" u="none" strike="noStrike" baseline="0" dirty="0">
                <a:latin typeface="Times-Roman"/>
              </a:rPr>
              <a:t>studies (see, e.g., Wilensky, 2006 and </a:t>
            </a:r>
            <a:r>
              <a:rPr lang="en-US" sz="1200" b="0" i="0" u="none" strike="noStrike" baseline="0" dirty="0" err="1">
                <a:latin typeface="Times-Roman"/>
              </a:rPr>
              <a:t>MedPAC</a:t>
            </a:r>
            <a:r>
              <a:rPr lang="en-US" sz="1200" b="0" i="0" u="none" strike="noStrike" baseline="0" dirty="0">
                <a:latin typeface="Times-Roman"/>
              </a:rPr>
              <a:t>, 2007)</a:t>
            </a:r>
          </a:p>
          <a:p>
            <a:pPr algn="l"/>
            <a:r>
              <a:rPr lang="en-US" sz="1200" b="0" i="0" u="none" strike="noStrike" baseline="0" dirty="0">
                <a:latin typeface="Times-Roman"/>
              </a:rPr>
              <a:t>(26;43). However, CER has also been referred to by some as</a:t>
            </a:r>
          </a:p>
          <a:p>
            <a:pPr algn="l"/>
            <a:r>
              <a:rPr lang="en-US" sz="1200" b="0" i="0" u="none" strike="noStrike" baseline="0" dirty="0">
                <a:latin typeface="Times-Roman"/>
              </a:rPr>
              <a:t>the comparison of alternative health care interventions using</a:t>
            </a:r>
          </a:p>
          <a:p>
            <a:pPr algn="l"/>
            <a:r>
              <a:rPr lang="en-US" sz="1200" b="0" i="0" u="none" strike="noStrike" baseline="0" dirty="0">
                <a:latin typeface="Times-Roman"/>
              </a:rPr>
              <a:t>existing clinical and administrative data sources (see, e.g.,</a:t>
            </a:r>
          </a:p>
          <a:p>
            <a:pPr algn="l"/>
            <a:r>
              <a:rPr lang="en-US" sz="1200" b="0" i="0" u="none" strike="noStrike" baseline="0" dirty="0">
                <a:latin typeface="Times-Roman"/>
              </a:rPr>
              <a:t>IOM Roundtable on EBM 2007) (22).</a:t>
            </a:r>
          </a:p>
          <a:p>
            <a:pPr algn="l"/>
            <a:endParaRPr lang="en-US" sz="1200" b="0" i="0" u="none" strike="noStrike" baseline="0" dirty="0">
              <a:latin typeface="Times-Roman"/>
            </a:endParaRPr>
          </a:p>
          <a:p>
            <a:pPr algn="l"/>
            <a:r>
              <a:rPr lang="en-US" sz="1800" b="0" i="0" u="none" strike="noStrike" baseline="0" dirty="0">
                <a:latin typeface="Times-Roman"/>
              </a:rPr>
              <a:t>Thus, while the terms EBM, CER, and HTA are often</a:t>
            </a:r>
          </a:p>
          <a:p>
            <a:pPr algn="l"/>
            <a:r>
              <a:rPr lang="en-US" sz="1800" b="0" i="0" u="none" strike="noStrike" baseline="0" dirty="0">
                <a:latin typeface="Times-Roman"/>
              </a:rPr>
              <a:t>used interchangeably, we argue here that each is based</a:t>
            </a:r>
          </a:p>
          <a:p>
            <a:pPr algn="l"/>
            <a:r>
              <a:rPr lang="en-US" sz="1800" b="0" i="0" u="none" strike="noStrike" baseline="0" dirty="0">
                <a:latin typeface="Times-Roman"/>
              </a:rPr>
              <a:t>upon a unique paradigm and used to address distinct questions,</a:t>
            </a:r>
          </a:p>
          <a:p>
            <a:pPr algn="l"/>
            <a:r>
              <a:rPr lang="en-US" sz="1800" b="0" i="0" u="none" strike="noStrike" baseline="0" dirty="0">
                <a:latin typeface="Times-Roman"/>
              </a:rPr>
              <a:t>from somewhat different perspectives, motivated by</a:t>
            </a:r>
          </a:p>
          <a:p>
            <a:pPr algn="l"/>
            <a:r>
              <a:rPr lang="en-US" sz="1800" b="0" i="0" u="none" strike="noStrike" baseline="0" dirty="0">
                <a:latin typeface="Times-Roman"/>
              </a:rPr>
              <a:t>different needs that have important implications for the processes</a:t>
            </a:r>
          </a:p>
          <a:p>
            <a:pPr algn="l"/>
            <a:r>
              <a:rPr lang="en-US" sz="1800" b="0" i="0" u="none" strike="noStrike" baseline="0" dirty="0">
                <a:latin typeface="Times-Roman"/>
              </a:rPr>
              <a:t>by which they are conducted and how their findings,</a:t>
            </a:r>
            <a:endParaRPr lang="en-US" sz="1200" b="0" i="0" u="none" strike="noStrike" baseline="0" dirty="0">
              <a:latin typeface="Times-Roman"/>
            </a:endParaRPr>
          </a:p>
          <a:p>
            <a:pPr algn="l"/>
            <a:endParaRPr lang="en-US" sz="1200" b="0" i="0" u="none" strike="noStrike" baseline="0" dirty="0">
              <a:latin typeface="Times-Roman"/>
            </a:endParaRPr>
          </a:p>
          <a:p>
            <a:pPr algn="l"/>
            <a:r>
              <a:rPr lang="en-US" sz="1800" b="0" i="0" u="none" strike="noStrike" baseline="0" dirty="0">
                <a:latin typeface="Times-Roman"/>
              </a:rPr>
              <a:t>The extent to which HTA activities are linked to a</a:t>
            </a:r>
          </a:p>
          <a:p>
            <a:pPr algn="l"/>
            <a:r>
              <a:rPr lang="en-US" sz="1800" b="0" i="0" u="none" strike="noStrike" baseline="0" dirty="0">
                <a:latin typeface="Times-Roman"/>
              </a:rPr>
              <a:t>particular decision about the reimbursement, coverage, or</a:t>
            </a:r>
          </a:p>
          <a:p>
            <a:pPr algn="l"/>
            <a:r>
              <a:rPr lang="en-US" sz="1800" b="0" i="0" u="none" strike="noStrike" baseline="0" dirty="0">
                <a:latin typeface="Times-Roman"/>
              </a:rPr>
              <a:t>use of a health technology influences the extent to which</a:t>
            </a:r>
          </a:p>
          <a:p>
            <a:pPr algn="l"/>
            <a:r>
              <a:rPr lang="en-US" sz="1800" b="0" i="0" u="none" strike="noStrike" baseline="0" dirty="0">
                <a:latin typeface="Times-Roman"/>
              </a:rPr>
              <a:t>firm recommendations are made based on the assessment</a:t>
            </a:r>
          </a:p>
          <a:p>
            <a:pPr algn="l"/>
            <a:r>
              <a:rPr lang="en-US" sz="1800" b="0" i="0" u="none" strike="noStrike" baseline="0" dirty="0">
                <a:latin typeface="Times-Roman"/>
              </a:rPr>
              <a:t>(in some settings this process is called “appraisal”) (27).</a:t>
            </a:r>
          </a:p>
          <a:p>
            <a:pPr algn="l"/>
            <a:r>
              <a:rPr lang="en-US" sz="1800" b="0" i="0" u="none" strike="noStrike" baseline="0" dirty="0">
                <a:latin typeface="Times-Roman"/>
              </a:rPr>
              <a:t>The responsibility for implementing any recommendations</a:t>
            </a:r>
          </a:p>
          <a:p>
            <a:pPr algn="l"/>
            <a:r>
              <a:rPr lang="en-US" sz="1800" b="0" i="0" u="none" strike="noStrike" baseline="0" dirty="0">
                <a:latin typeface="Times-Roman"/>
              </a:rPr>
              <a:t>is not normally the responsibility of the body conducting</a:t>
            </a:r>
          </a:p>
          <a:p>
            <a:pPr algn="l"/>
            <a:r>
              <a:rPr lang="en-US" sz="1800" b="0" i="0" u="none" strike="noStrike" baseline="0" dirty="0">
                <a:latin typeface="Times-Roman"/>
              </a:rPr>
              <a:t>the HTA, unless the organization is itself a decision</a:t>
            </a:r>
          </a:p>
          <a:p>
            <a:pPr algn="l"/>
            <a:r>
              <a:rPr lang="en-US" sz="1800" b="0" i="0" u="none" strike="noStrike" baseline="0" dirty="0">
                <a:latin typeface="Times-Roman"/>
              </a:rPr>
              <a:t>maker (e.g., a branch of the health ministry or a health</a:t>
            </a:r>
          </a:p>
          <a:p>
            <a:pPr algn="l"/>
            <a:r>
              <a:rPr lang="es-AR" sz="1800" b="0" i="0" u="none" strike="noStrike" baseline="0" dirty="0" err="1">
                <a:latin typeface="Times-Roman"/>
              </a:rPr>
              <a:t>insurer</a:t>
            </a:r>
            <a:r>
              <a:rPr lang="es-AR" sz="1800" b="0" i="0" u="none" strike="noStrike" baseline="0" dirty="0">
                <a:latin typeface="Times-Roman"/>
              </a:rPr>
              <a:t>).</a:t>
            </a:r>
          </a:p>
          <a:p>
            <a:pPr algn="l"/>
            <a:r>
              <a:rPr lang="en-US" sz="1800" b="0" i="0" u="none" strike="noStrike" baseline="0" dirty="0">
                <a:latin typeface="Times-Roman"/>
              </a:rPr>
              <a:t>In most countries, the organizations that perform HTAs</a:t>
            </a:r>
          </a:p>
          <a:p>
            <a:pPr algn="l"/>
            <a:r>
              <a:rPr lang="en-US" sz="1800" b="0" i="0" u="none" strike="noStrike" baseline="0" dirty="0">
                <a:latin typeface="Times-Roman"/>
              </a:rPr>
              <a:t>are public sector groups, reflecting the public financing</a:t>
            </a:r>
          </a:p>
          <a:p>
            <a:pPr algn="l"/>
            <a:r>
              <a:rPr lang="en-US" sz="1800" b="0" i="0" u="none" strike="noStrike" baseline="0" dirty="0">
                <a:latin typeface="Times-Roman"/>
              </a:rPr>
              <a:t>and/or provision of health care. However, private sector organizations</a:t>
            </a:r>
          </a:p>
          <a:p>
            <a:pPr algn="l"/>
            <a:r>
              <a:rPr lang="en-US" sz="1800" b="0" i="0" u="none" strike="noStrike" baseline="0" dirty="0">
                <a:latin typeface="Times-Roman"/>
              </a:rPr>
              <a:t>also undertake HTAs, particularly in the United</a:t>
            </a:r>
          </a:p>
          <a:p>
            <a:pPr algn="l"/>
            <a:r>
              <a:rPr lang="en-US" sz="1800" b="0" i="0" u="none" strike="noStrike" baseline="0" dirty="0">
                <a:latin typeface="Times-Roman"/>
              </a:rPr>
              <a:t>States, where private health insurance is common (29). In the</a:t>
            </a:r>
          </a:p>
          <a:p>
            <a:pPr algn="l"/>
            <a:r>
              <a:rPr lang="en-US" sz="1800" b="0" i="0" u="none" strike="noStrike" baseline="0" dirty="0">
                <a:latin typeface="Times-Roman"/>
              </a:rPr>
              <a:t>United States, most major private and public sector health insurers</a:t>
            </a:r>
          </a:p>
          <a:p>
            <a:pPr algn="l"/>
            <a:r>
              <a:rPr lang="en-US" sz="1800" b="0" i="0" u="none" strike="noStrike" baseline="0" dirty="0">
                <a:latin typeface="Times-Roman"/>
              </a:rPr>
              <a:t>have developed nascent HTA programs. Perhaps the</a:t>
            </a:r>
          </a:p>
          <a:p>
            <a:pPr algn="l"/>
            <a:r>
              <a:rPr lang="en-US" sz="1800" b="0" i="0" u="none" strike="noStrike" baseline="0" dirty="0">
                <a:latin typeface="Times-Roman"/>
              </a:rPr>
              <a:t>most common example is the almost universal review of formulary</a:t>
            </a:r>
          </a:p>
          <a:p>
            <a:pPr algn="l"/>
            <a:r>
              <a:rPr lang="en-US" sz="1800" b="0" i="0" u="none" strike="noStrike" baseline="0" dirty="0">
                <a:latin typeface="Times-Roman"/>
              </a:rPr>
              <a:t>submissions (often contracting with pharmaceutical</a:t>
            </a:r>
          </a:p>
          <a:p>
            <a:pPr algn="l"/>
            <a:r>
              <a:rPr lang="en-US" sz="1800" b="0" i="0" u="none" strike="noStrike" baseline="0" dirty="0">
                <a:latin typeface="Times-Roman"/>
              </a:rPr>
              <a:t>benefit managers [PBMs] to assist with the task). These and</a:t>
            </a:r>
          </a:p>
          <a:p>
            <a:pPr algn="l"/>
            <a:r>
              <a:rPr lang="en-US" sz="1800" b="0" i="0" u="none" strike="noStrike" baseline="0" dirty="0">
                <a:latin typeface="Times-Roman"/>
              </a:rPr>
              <a:t>programs that assess highly selected medical technologies</a:t>
            </a:r>
          </a:p>
          <a:p>
            <a:pPr algn="l"/>
            <a:r>
              <a:rPr lang="en-US" sz="1800" b="0" i="0" u="none" strike="noStrike" baseline="0" dirty="0">
                <a:latin typeface="Times-Roman"/>
              </a:rPr>
              <a:t>and procedures often use external advisory committees to</a:t>
            </a:r>
          </a:p>
          <a:p>
            <a:pPr algn="l"/>
            <a:r>
              <a:rPr lang="es-AR" sz="1800" b="0" i="0" u="none" strike="noStrike" baseline="0" dirty="0" err="1">
                <a:latin typeface="Times-Roman"/>
              </a:rPr>
              <a:t>assist</a:t>
            </a:r>
            <a:r>
              <a:rPr lang="es-AR" sz="1800" b="0" i="0" u="none" strike="noStrike" baseline="0" dirty="0">
                <a:latin typeface="Times-Roman"/>
              </a:rPr>
              <a:t> in HTA </a:t>
            </a:r>
            <a:r>
              <a:rPr lang="es-AR" sz="1800" b="0" i="0" u="none" strike="noStrike" baseline="0" dirty="0" err="1">
                <a:latin typeface="Times-Roman"/>
              </a:rPr>
              <a:t>interpretation</a:t>
            </a:r>
            <a:r>
              <a:rPr lang="es-AR" sz="1800" b="0" i="0" u="none" strike="noStrike" baseline="0" dirty="0">
                <a:latin typeface="Times-Roman"/>
              </a:rPr>
              <a:t>.</a:t>
            </a:r>
          </a:p>
          <a:p>
            <a:pPr algn="l"/>
            <a:r>
              <a:rPr lang="en-US" sz="1800" b="0" i="0" u="none" strike="noStrike" baseline="0" dirty="0">
                <a:latin typeface="Times-Roman"/>
              </a:rPr>
              <a:t>Professional societies focus their EBM and HTA activities</a:t>
            </a:r>
          </a:p>
          <a:p>
            <a:pPr algn="l"/>
            <a:r>
              <a:rPr lang="en-US" sz="1800" b="0" i="0" u="none" strike="noStrike" baseline="0" dirty="0">
                <a:latin typeface="Times-Roman"/>
              </a:rPr>
              <a:t>on selected diagnosis and management of clinical</a:t>
            </a:r>
          </a:p>
          <a:p>
            <a:pPr algn="l"/>
            <a:r>
              <a:rPr lang="en-US" sz="1800" b="0" i="0" u="none" strike="noStrike" baseline="0" dirty="0">
                <a:latin typeface="Times-Roman"/>
              </a:rPr>
              <a:t>conditions and assessment of specific diagnostic tests,</a:t>
            </a:r>
          </a:p>
          <a:p>
            <a:pPr algn="l"/>
            <a:r>
              <a:rPr lang="en-US" sz="1800" b="0" i="0" u="none" strike="noStrike" baseline="0" dirty="0">
                <a:latin typeface="Times-Roman"/>
              </a:rPr>
              <a:t>procedures and drugs of interest to their members. Many</a:t>
            </a:r>
          </a:p>
          <a:p>
            <a:pPr algn="l"/>
            <a:r>
              <a:rPr lang="en-US" sz="1800" b="0" i="0" u="none" strike="noStrike" baseline="0" dirty="0">
                <a:latin typeface="Times-Roman"/>
              </a:rPr>
              <a:t>healthcare manufacturers (e.g., pharmaceutical companies,</a:t>
            </a:r>
          </a:p>
          <a:p>
            <a:pPr algn="l"/>
            <a:r>
              <a:rPr lang="en-US" sz="1800" b="0" i="0" u="none" strike="noStrike" baseline="0" dirty="0">
                <a:latin typeface="Times-Roman"/>
              </a:rPr>
              <a:t>device makers) conduct or commission HTAs on their</a:t>
            </a:r>
          </a:p>
          <a:p>
            <a:pPr algn="l"/>
            <a:r>
              <a:rPr lang="en-US" sz="1800" b="0" i="0" u="none" strike="noStrike" baseline="0" dirty="0">
                <a:latin typeface="Times-Roman"/>
              </a:rPr>
              <a:t>own products, either to support clinical regulatory submissions</a:t>
            </a:r>
          </a:p>
          <a:p>
            <a:pPr algn="l"/>
            <a:r>
              <a:rPr lang="en-US" sz="1800" b="0" i="0" u="none" strike="noStrike" baseline="0" dirty="0">
                <a:latin typeface="Times-Roman"/>
              </a:rPr>
              <a:t>and/or production of economic dossiers for submission</a:t>
            </a:r>
          </a:p>
          <a:p>
            <a:pPr algn="l"/>
            <a:r>
              <a:rPr lang="en-US" sz="1800" b="0" i="0" u="none" strike="noStrike" baseline="0" dirty="0">
                <a:latin typeface="Times-Roman"/>
              </a:rPr>
              <a:t>to the reimbursement authorities and advisory</a:t>
            </a:r>
          </a:p>
          <a:p>
            <a:pPr algn="l"/>
            <a:r>
              <a:rPr lang="es-AR" sz="1800" b="0" i="0" u="none" strike="noStrike" baseline="0" dirty="0" err="1">
                <a:latin typeface="Times-Roman"/>
              </a:rPr>
              <a:t>committees</a:t>
            </a:r>
            <a:r>
              <a:rPr lang="es-AR" sz="1800" b="0" i="0" u="none" strike="noStrike" baseline="0" dirty="0">
                <a:latin typeface="Times-Roman"/>
              </a:rPr>
              <a:t>.</a:t>
            </a:r>
            <a:endParaRPr lang="es-AR" dirty="0"/>
          </a:p>
          <a:p>
            <a:endParaRPr lang="es-AR" dirty="0"/>
          </a:p>
        </p:txBody>
      </p:sp>
      <p:sp>
        <p:nvSpPr>
          <p:cNvPr id="4" name="Marcador de número de diapositiva 3"/>
          <p:cNvSpPr>
            <a:spLocks noGrp="1"/>
          </p:cNvSpPr>
          <p:nvPr>
            <p:ph type="sldNum" sz="quarter" idx="5"/>
          </p:nvPr>
        </p:nvSpPr>
        <p:spPr/>
        <p:txBody>
          <a:bodyPr/>
          <a:lstStyle/>
          <a:p>
            <a:fld id="{F03926A0-9410-45E2-AD53-72F3DFFF872D}" type="slidenum">
              <a:rPr lang="es-AR" smtClean="0"/>
              <a:t>15</a:t>
            </a:fld>
            <a:endParaRPr lang="es-AR"/>
          </a:p>
        </p:txBody>
      </p:sp>
    </p:spTree>
    <p:extLst>
      <p:ext uri="{BB962C8B-B14F-4D97-AF65-F5344CB8AC3E}">
        <p14:creationId xmlns:p14="http://schemas.microsoft.com/office/powerpoint/2010/main" val="2188136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19B6ECD3-CB00-424C-90AA-14EF04C43BFE}" type="slidenum">
              <a:rPr lang="en-US" smtClean="0">
                <a:solidFill>
                  <a:prstClr val="black"/>
                </a:solidFill>
              </a:rPr>
              <a:pPr>
                <a:defRPr/>
              </a:pPr>
              <a:t>19</a:t>
            </a:fld>
            <a:endParaRPr lang="en-US">
              <a:solidFill>
                <a:prstClr val="black"/>
              </a:solidFill>
            </a:endParaRPr>
          </a:p>
        </p:txBody>
      </p:sp>
    </p:spTree>
    <p:extLst>
      <p:ext uri="{BB962C8B-B14F-4D97-AF65-F5344CB8AC3E}">
        <p14:creationId xmlns:p14="http://schemas.microsoft.com/office/powerpoint/2010/main" val="777298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FE8F9A-B3D5-5460-6977-830FE8479D0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07F46C8E-15BC-5B44-E009-44CF04E994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EC4E92DA-A6A7-0D59-5C0D-456D26E3E8C7}"/>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5" name="Marcador de pie de página 4">
            <a:extLst>
              <a:ext uri="{FF2B5EF4-FFF2-40B4-BE49-F238E27FC236}">
                <a16:creationId xmlns:a16="http://schemas.microsoft.com/office/drawing/2014/main" id="{55D4C252-4B77-80BE-35AD-B8931627AD6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B28C812-1960-91ED-83E2-DD7EB1DF06E8}"/>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3874363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D4A116-F4F1-A5F4-4872-FFD85D3D6263}"/>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98ED520B-4270-4B43-6EEC-3515AF9B7C0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CB395E4-CB67-6625-C8A1-CA931ABA5B3B}"/>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5" name="Marcador de pie de página 4">
            <a:extLst>
              <a:ext uri="{FF2B5EF4-FFF2-40B4-BE49-F238E27FC236}">
                <a16:creationId xmlns:a16="http://schemas.microsoft.com/office/drawing/2014/main" id="{54229064-22EC-1976-B70B-C9A32A2BF18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C4D0E7E-18C3-BA31-E89E-07E60E73711D}"/>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2794932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E0446A-0463-3B04-DBA5-F78918494B6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1A30A3D-67C1-367E-0EB0-E3528B401E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0A766C3-E53F-C618-F3D2-A0C417EA02D8}"/>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5" name="Marcador de pie de página 4">
            <a:extLst>
              <a:ext uri="{FF2B5EF4-FFF2-40B4-BE49-F238E27FC236}">
                <a16:creationId xmlns:a16="http://schemas.microsoft.com/office/drawing/2014/main" id="{5337E9B2-D868-4A7D-4F99-21E830853D0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DE1ABB3-2A6C-1301-5258-4F66EFCB45FA}"/>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3429981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F93850-E875-49E4-0A08-3A6AA45E2E6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1F673527-61C6-FA3D-7D47-82326F029AB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66C9AFAD-8125-D2F6-5DF4-E6707410122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53D7EE50-1805-1DC4-343E-1055786B89E5}"/>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6" name="Marcador de pie de página 5">
            <a:extLst>
              <a:ext uri="{FF2B5EF4-FFF2-40B4-BE49-F238E27FC236}">
                <a16:creationId xmlns:a16="http://schemas.microsoft.com/office/drawing/2014/main" id="{3678940C-4A21-EA32-46FF-F32598332A1D}"/>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E7DD0F70-B5FF-A47C-FFC3-F8D8CEC86F9B}"/>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1692052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1FCF93-81D2-F855-A113-D651A9937B8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F11CF0D-C8CE-EF17-5C6C-80B83FDE6B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2095C4B-64DF-D686-A671-81CD94E0D11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8DE30066-5470-3A14-3BEC-60069EB91F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8171C3E-71D7-4D8C-A535-14763641D4C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BAD96EEA-6D12-5293-2E98-3AEDD191A428}"/>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8" name="Marcador de pie de página 7">
            <a:extLst>
              <a:ext uri="{FF2B5EF4-FFF2-40B4-BE49-F238E27FC236}">
                <a16:creationId xmlns:a16="http://schemas.microsoft.com/office/drawing/2014/main" id="{6D46DA29-5125-933F-1CB3-3311206B6E9C}"/>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E2CC23A2-8CB3-670F-3F57-17CA2A4282FE}"/>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2351635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212EBB-1099-BFD0-2FF9-03D0A55B32A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BE0EF07D-FC06-8B27-95BE-3F6DA67DD875}"/>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4" name="Marcador de pie de página 3">
            <a:extLst>
              <a:ext uri="{FF2B5EF4-FFF2-40B4-BE49-F238E27FC236}">
                <a16:creationId xmlns:a16="http://schemas.microsoft.com/office/drawing/2014/main" id="{D4C2EE90-1BEE-1969-B7EC-1C3D8F476037}"/>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1069B769-B7E1-3F86-DA79-52DFB4D46CE8}"/>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4181828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9CCC1D-8C3F-122A-80B4-078A578DD2F9}"/>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3" name="Marcador de pie de página 2">
            <a:extLst>
              <a:ext uri="{FF2B5EF4-FFF2-40B4-BE49-F238E27FC236}">
                <a16:creationId xmlns:a16="http://schemas.microsoft.com/office/drawing/2014/main" id="{0691EE5F-9B2F-8863-C3AE-F3589598DAD0}"/>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800F77FA-46D4-CFB3-46AD-574B5D232BBD}"/>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3704290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B99F3B-B202-D459-C47A-F7E868DB3A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C944310D-50A1-6FCA-7B29-5411C592D5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50B3AA39-2862-EC9C-3D30-935E0D76B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B5E521A-FE5F-F507-68CA-AB61CBB69A9A}"/>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6" name="Marcador de pie de página 5">
            <a:extLst>
              <a:ext uri="{FF2B5EF4-FFF2-40B4-BE49-F238E27FC236}">
                <a16:creationId xmlns:a16="http://schemas.microsoft.com/office/drawing/2014/main" id="{A3DA1C12-B650-ED54-6BA6-769A8182BE99}"/>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C854630-9392-0185-398B-151F1574C1E6}"/>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677408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37C48B-85AB-F5E8-77F7-02E9BB3C14E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120AC7E6-BB6B-75D7-DE04-21A02E7AA2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94845E5B-DD05-6008-65FF-770BADAD90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49AF3EC-0B89-3CA3-4DC8-55076A00AF84}"/>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6" name="Marcador de pie de página 5">
            <a:extLst>
              <a:ext uri="{FF2B5EF4-FFF2-40B4-BE49-F238E27FC236}">
                <a16:creationId xmlns:a16="http://schemas.microsoft.com/office/drawing/2014/main" id="{68A9C13C-E499-2D95-B7A1-396CD23D3F81}"/>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F2A926D1-7398-D97C-4293-47E837C4D7AF}"/>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652303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BAF098-C9FE-DB1D-944B-C4C94242F20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A1C8DA22-BBD3-D7BB-A7A9-73509201F09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522EE651-23B7-F4B9-9950-DB9287EB3359}"/>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5" name="Marcador de pie de página 4">
            <a:extLst>
              <a:ext uri="{FF2B5EF4-FFF2-40B4-BE49-F238E27FC236}">
                <a16:creationId xmlns:a16="http://schemas.microsoft.com/office/drawing/2014/main" id="{9C710C5A-4851-E3D6-CAA7-AE86772116F8}"/>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4F2C478A-551E-9A49-5348-F4C80CD06B84}"/>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207039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2F20488-B0F8-138D-3266-9B0D6C768D3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E782CD8-74A0-3E38-4267-61EA6C2A135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3C0BF13-04D2-DCD7-AE0F-FCF7DC70E93A}"/>
              </a:ext>
            </a:extLst>
          </p:cNvPr>
          <p:cNvSpPr>
            <a:spLocks noGrp="1"/>
          </p:cNvSpPr>
          <p:nvPr>
            <p:ph type="dt" sz="half" idx="10"/>
          </p:nvPr>
        </p:nvSpPr>
        <p:spPr/>
        <p:txBody>
          <a:bodyPr/>
          <a:lstStyle/>
          <a:p>
            <a:fld id="{16266231-E909-493E-BCF2-3FDECED15BE9}" type="datetimeFigureOut">
              <a:rPr lang="en-US" smtClean="0"/>
              <a:t>10/22/2024</a:t>
            </a:fld>
            <a:endParaRPr lang="en-US"/>
          </a:p>
        </p:txBody>
      </p:sp>
      <p:sp>
        <p:nvSpPr>
          <p:cNvPr id="5" name="Marcador de pie de página 4">
            <a:extLst>
              <a:ext uri="{FF2B5EF4-FFF2-40B4-BE49-F238E27FC236}">
                <a16:creationId xmlns:a16="http://schemas.microsoft.com/office/drawing/2014/main" id="{BB89D44E-FB5B-69E9-D4D8-806ED56BC07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40341055-7A4D-24B5-1A8D-1A11E0021EF7}"/>
              </a:ext>
            </a:extLst>
          </p:cNvPr>
          <p:cNvSpPr>
            <a:spLocks noGrp="1"/>
          </p:cNvSpPr>
          <p:nvPr>
            <p:ph type="sldNum" sz="quarter" idx="12"/>
          </p:nvPr>
        </p:nvSpPr>
        <p:spPr/>
        <p:txBody>
          <a:bodyPr/>
          <a:lstStyle/>
          <a:p>
            <a:fld id="{9B065F55-7C7A-4C1E-AC5C-04DB0103F554}" type="slidenum">
              <a:rPr lang="en-US" smtClean="0"/>
              <a:t>‹Nº›</a:t>
            </a:fld>
            <a:endParaRPr lang="en-US"/>
          </a:p>
        </p:txBody>
      </p:sp>
    </p:spTree>
    <p:extLst>
      <p:ext uri="{BB962C8B-B14F-4D97-AF65-F5344CB8AC3E}">
        <p14:creationId xmlns:p14="http://schemas.microsoft.com/office/powerpoint/2010/main" val="967305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D7AE00-DF98-3F95-AF5F-7933E82A2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7C0566EA-0EF2-3C00-630E-931989FC82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23FA5703-FA03-FC85-63EA-D6FED2EB57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266231-E909-493E-BCF2-3FDECED15BE9}" type="datetimeFigureOut">
              <a:rPr lang="en-US" smtClean="0"/>
              <a:t>10/22/2024</a:t>
            </a:fld>
            <a:endParaRPr lang="en-US"/>
          </a:p>
        </p:txBody>
      </p:sp>
      <p:sp>
        <p:nvSpPr>
          <p:cNvPr id="5" name="Marcador de pie de página 4">
            <a:extLst>
              <a:ext uri="{FF2B5EF4-FFF2-40B4-BE49-F238E27FC236}">
                <a16:creationId xmlns:a16="http://schemas.microsoft.com/office/drawing/2014/main" id="{C6A6B85F-6E6C-86AD-CCB8-D2FC92258F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4CC58B40-5B86-C9AB-1420-B8F2F63451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065F55-7C7A-4C1E-AC5C-04DB0103F554}" type="slidenum">
              <a:rPr lang="en-US" smtClean="0"/>
              <a:t>‹Nº›</a:t>
            </a:fld>
            <a:endParaRPr lang="en-US"/>
          </a:p>
        </p:txBody>
      </p:sp>
    </p:spTree>
    <p:extLst>
      <p:ext uri="{BB962C8B-B14F-4D97-AF65-F5344CB8AC3E}">
        <p14:creationId xmlns:p14="http://schemas.microsoft.com/office/powerpoint/2010/main" val="3463757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Forma&#10;&#10;Descripción generada automáticamente">
            <a:extLst>
              <a:ext uri="{FF2B5EF4-FFF2-40B4-BE49-F238E27FC236}">
                <a16:creationId xmlns:a16="http://schemas.microsoft.com/office/drawing/2014/main" id="{529950D3-8149-E7C9-CB01-49E491DDE4A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6" name="CuadroTexto 5">
            <a:extLst>
              <a:ext uri="{FF2B5EF4-FFF2-40B4-BE49-F238E27FC236}">
                <a16:creationId xmlns:a16="http://schemas.microsoft.com/office/drawing/2014/main" id="{94726CC0-0C57-4611-419D-E273A331412A}"/>
              </a:ext>
            </a:extLst>
          </p:cNvPr>
          <p:cNvSpPr txBox="1"/>
          <p:nvPr/>
        </p:nvSpPr>
        <p:spPr>
          <a:xfrm>
            <a:off x="427028" y="1799479"/>
            <a:ext cx="6344963" cy="769441"/>
          </a:xfrm>
          <a:prstGeom prst="rect">
            <a:avLst/>
          </a:prstGeom>
          <a:noFill/>
        </p:spPr>
        <p:txBody>
          <a:bodyPr wrap="square" rtlCol="0">
            <a:spAutoFit/>
          </a:bodyPr>
          <a:lstStyle/>
          <a:p>
            <a:r>
              <a:rPr lang="es-AR" sz="4400" b="1" dirty="0">
                <a:solidFill>
                  <a:schemeClr val="bg1"/>
                </a:solidFill>
                <a:latin typeface="Nunito" pitchFamily="2" charset="0"/>
              </a:rPr>
              <a:t>COSSPRA - CONETEC</a:t>
            </a:r>
            <a:endParaRPr lang="en-US" sz="4400" b="1" dirty="0">
              <a:solidFill>
                <a:schemeClr val="bg1"/>
              </a:solidFill>
              <a:latin typeface="Nunito" pitchFamily="2" charset="0"/>
            </a:endParaRPr>
          </a:p>
        </p:txBody>
      </p:sp>
      <p:sp>
        <p:nvSpPr>
          <p:cNvPr id="7" name="CuadroTexto 6">
            <a:extLst>
              <a:ext uri="{FF2B5EF4-FFF2-40B4-BE49-F238E27FC236}">
                <a16:creationId xmlns:a16="http://schemas.microsoft.com/office/drawing/2014/main" id="{F4E8E7F5-BF01-C106-6281-F8E78772E19E}"/>
              </a:ext>
            </a:extLst>
          </p:cNvPr>
          <p:cNvSpPr txBox="1"/>
          <p:nvPr/>
        </p:nvSpPr>
        <p:spPr>
          <a:xfrm>
            <a:off x="796413" y="3687096"/>
            <a:ext cx="2964426" cy="1908215"/>
          </a:xfrm>
          <a:prstGeom prst="rect">
            <a:avLst/>
          </a:prstGeom>
          <a:noFill/>
        </p:spPr>
        <p:txBody>
          <a:bodyPr wrap="square" rtlCol="0">
            <a:spAutoFit/>
          </a:bodyPr>
          <a:lstStyle/>
          <a:p>
            <a:r>
              <a:rPr lang="es-AR" dirty="0">
                <a:solidFill>
                  <a:schemeClr val="bg1"/>
                </a:solidFill>
                <a:latin typeface="Nunito" pitchFamily="2" charset="0"/>
              </a:rPr>
              <a:t>Dra. Guadalupe Montero</a:t>
            </a:r>
          </a:p>
          <a:p>
            <a:r>
              <a:rPr lang="es-AR" sz="1600" dirty="0">
                <a:solidFill>
                  <a:schemeClr val="bg1"/>
                </a:solidFill>
                <a:latin typeface="Nunito" pitchFamily="2" charset="0"/>
              </a:rPr>
              <a:t>Médica Clínica, Maestrando en  efectividad clínica. </a:t>
            </a:r>
          </a:p>
          <a:p>
            <a:r>
              <a:rPr lang="es-AR" dirty="0">
                <a:solidFill>
                  <a:schemeClr val="bg1"/>
                </a:solidFill>
                <a:latin typeface="Nunito" pitchFamily="2" charset="0"/>
              </a:rPr>
              <a:t>Dr. Fernando Avellaneda</a:t>
            </a:r>
          </a:p>
          <a:p>
            <a:r>
              <a:rPr lang="es-AR" sz="1600" dirty="0">
                <a:solidFill>
                  <a:schemeClr val="bg1"/>
                </a:solidFill>
                <a:latin typeface="Nunito" pitchFamily="2" charset="0"/>
              </a:rPr>
              <a:t>Médico Sanitarista</a:t>
            </a:r>
          </a:p>
          <a:p>
            <a:r>
              <a:rPr lang="es-AR" dirty="0">
                <a:solidFill>
                  <a:schemeClr val="bg1"/>
                </a:solidFill>
                <a:latin typeface="Nunito" pitchFamily="2" charset="0"/>
              </a:rPr>
              <a:t>Farm. Manuel Donato</a:t>
            </a:r>
          </a:p>
          <a:p>
            <a:r>
              <a:rPr lang="es-AR" sz="1600" dirty="0">
                <a:solidFill>
                  <a:schemeClr val="bg1"/>
                </a:solidFill>
                <a:latin typeface="Nunito" pitchFamily="2" charset="0"/>
              </a:rPr>
              <a:t>Dir. Ejecutivo CONETEC</a:t>
            </a:r>
            <a:endParaRPr lang="en-US" sz="1600" dirty="0">
              <a:solidFill>
                <a:schemeClr val="bg1"/>
              </a:solidFill>
              <a:latin typeface="Nunito" pitchFamily="2" charset="0"/>
            </a:endParaRPr>
          </a:p>
        </p:txBody>
      </p:sp>
    </p:spTree>
    <p:extLst>
      <p:ext uri="{BB962C8B-B14F-4D97-AF65-F5344CB8AC3E}">
        <p14:creationId xmlns:p14="http://schemas.microsoft.com/office/powerpoint/2010/main" val="1759223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BC5CC981-18F5-D39B-0ED4-255FA467A16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Marcador de contenido 2">
            <a:extLst>
              <a:ext uri="{FF2B5EF4-FFF2-40B4-BE49-F238E27FC236}">
                <a16:creationId xmlns:a16="http://schemas.microsoft.com/office/drawing/2014/main" id="{279E7421-2814-4F5C-9C05-14EA8C7E7008}"/>
              </a:ext>
            </a:extLst>
          </p:cNvPr>
          <p:cNvSpPr>
            <a:spLocks/>
          </p:cNvSpPr>
          <p:nvPr/>
        </p:nvSpPr>
        <p:spPr>
          <a:xfrm>
            <a:off x="960437" y="501445"/>
            <a:ext cx="10285208" cy="5010353"/>
          </a:xfrm>
          <a:prstGeom prst="rect">
            <a:avLst/>
          </a:prstGeom>
        </p:spPr>
        <p:txBody>
          <a:bodyPr wrap="square" anchor="t">
            <a:normAutofit fontScale="70000" lnSpcReduction="20000"/>
          </a:bodyPr>
          <a:lstStyle/>
          <a:p>
            <a:pPr defTabSz="786384">
              <a:lnSpc>
                <a:spcPct val="90000"/>
              </a:lnSpc>
              <a:spcAft>
                <a:spcPts val="600"/>
              </a:spcAft>
            </a:pPr>
            <a:r>
              <a:rPr lang="es-ES" sz="4100" b="1" kern="1200" dirty="0">
                <a:solidFill>
                  <a:srgbClr val="111111"/>
                </a:solidFill>
                <a:latin typeface="+mj-lt"/>
              </a:rPr>
              <a:t>Uso </a:t>
            </a:r>
            <a:r>
              <a:rPr lang="es-ES" sz="4100" b="1" dirty="0">
                <a:solidFill>
                  <a:srgbClr val="111111"/>
                </a:solidFill>
                <a:latin typeface="+mj-lt"/>
              </a:rPr>
              <a:t>racional de medicamentos y otras tecnologías médicas</a:t>
            </a:r>
            <a:endParaRPr lang="es-ES" sz="4100" kern="1200" dirty="0">
              <a:solidFill>
                <a:srgbClr val="111111"/>
              </a:solidFill>
              <a:latin typeface="+mj-lt"/>
            </a:endParaRPr>
          </a:p>
          <a:p>
            <a:pPr defTabSz="786384">
              <a:lnSpc>
                <a:spcPct val="90000"/>
              </a:lnSpc>
              <a:spcAft>
                <a:spcPts val="600"/>
              </a:spcAft>
            </a:pPr>
            <a:endParaRPr lang="es-ES" sz="2000" kern="1200" dirty="0">
              <a:solidFill>
                <a:srgbClr val="111111"/>
              </a:solidFill>
              <a:ea typeface="+mn-ea"/>
              <a:cs typeface="+mn-cs"/>
            </a:endParaRPr>
          </a:p>
          <a:p>
            <a:pPr defTabSz="786384">
              <a:lnSpc>
                <a:spcPct val="90000"/>
              </a:lnSpc>
              <a:spcAft>
                <a:spcPts val="600"/>
              </a:spcAft>
            </a:pPr>
            <a:r>
              <a:rPr lang="es-ES" sz="4000" dirty="0">
                <a:solidFill>
                  <a:srgbClr val="111111"/>
                </a:solidFill>
              </a:rPr>
              <a:t>L</a:t>
            </a:r>
            <a:r>
              <a:rPr lang="es-ES" sz="4000" kern="1200" dirty="0">
                <a:solidFill>
                  <a:srgbClr val="111111"/>
                </a:solidFill>
              </a:rPr>
              <a:t>os pacientes reciban la medicación adecuada a sus necesidades clínicas, en las dosis correspondientes, durante un período de tiempo adecuado y al menor costo posible para ellos y la comunidad.</a:t>
            </a:r>
          </a:p>
          <a:p>
            <a:pPr defTabSz="786384">
              <a:lnSpc>
                <a:spcPct val="90000"/>
              </a:lnSpc>
              <a:spcAft>
                <a:spcPts val="600"/>
              </a:spcAft>
            </a:pPr>
            <a:endParaRPr lang="es-ES" sz="4000" kern="1200" dirty="0">
              <a:solidFill>
                <a:srgbClr val="111111"/>
              </a:solidFill>
            </a:endParaRPr>
          </a:p>
          <a:p>
            <a:pPr defTabSz="786384">
              <a:lnSpc>
                <a:spcPct val="90000"/>
              </a:lnSpc>
              <a:spcAft>
                <a:spcPts val="600"/>
              </a:spcAft>
            </a:pPr>
            <a:r>
              <a:rPr lang="es-ES" sz="4000" kern="1200" dirty="0">
                <a:solidFill>
                  <a:srgbClr val="111111"/>
                </a:solidFill>
              </a:rPr>
              <a:t>Abarca la adquisición, producción, distribución, almacenamiento, dispensación, prescripción y utilización, entendiéndolas como parte del mismo proceso</a:t>
            </a:r>
          </a:p>
          <a:p>
            <a:pPr defTabSz="786384">
              <a:lnSpc>
                <a:spcPct val="90000"/>
              </a:lnSpc>
              <a:spcAft>
                <a:spcPts val="600"/>
              </a:spcAft>
            </a:pPr>
            <a:endParaRPr lang="es-ES" sz="4000" kern="1200" dirty="0">
              <a:solidFill>
                <a:srgbClr val="111111"/>
              </a:solidFill>
            </a:endParaRPr>
          </a:p>
          <a:p>
            <a:pPr defTabSz="786384">
              <a:lnSpc>
                <a:spcPct val="90000"/>
              </a:lnSpc>
              <a:spcAft>
                <a:spcPts val="600"/>
              </a:spcAft>
            </a:pPr>
            <a:r>
              <a:rPr lang="es-ES" sz="4000" kern="1200" dirty="0">
                <a:solidFill>
                  <a:schemeClr val="tx1"/>
                </a:solidFill>
              </a:rPr>
              <a:t>El uso clínicamente inapropiado o económicamente ineficiente de tecnologías supone un problema muy grave a nivel mundial: se estima que más de la mitad de todos los fármacos se prescriben, dispensan o venden de forma inapropiada</a:t>
            </a:r>
            <a:endParaRPr lang="es-AR" sz="4000" dirty="0"/>
          </a:p>
        </p:txBody>
      </p:sp>
      <p:sp>
        <p:nvSpPr>
          <p:cNvPr id="3" name="CuadroTexto 2">
            <a:extLst>
              <a:ext uri="{FF2B5EF4-FFF2-40B4-BE49-F238E27FC236}">
                <a16:creationId xmlns:a16="http://schemas.microsoft.com/office/drawing/2014/main" id="{F414FB0B-8B6F-1426-D04E-2929FE67188E}"/>
              </a:ext>
            </a:extLst>
          </p:cNvPr>
          <p:cNvSpPr txBox="1"/>
          <p:nvPr/>
        </p:nvSpPr>
        <p:spPr>
          <a:xfrm>
            <a:off x="4522172" y="5718278"/>
            <a:ext cx="7254415" cy="638278"/>
          </a:xfrm>
          <a:prstGeom prst="rect">
            <a:avLst/>
          </a:prstGeom>
          <a:noFill/>
        </p:spPr>
        <p:txBody>
          <a:bodyPr wrap="square" rtlCol="0" anchor="t">
            <a:noAutofit/>
          </a:bodyPr>
          <a:lstStyle/>
          <a:p>
            <a:pPr defTabSz="786384">
              <a:lnSpc>
                <a:spcPct val="90000"/>
              </a:lnSpc>
              <a:spcAft>
                <a:spcPts val="600"/>
              </a:spcAft>
            </a:pPr>
            <a:r>
              <a:rPr lang="en-US" kern="1200" dirty="0">
                <a:solidFill>
                  <a:srgbClr val="4B4F58"/>
                </a:solidFill>
                <a:latin typeface="Roboto" panose="02000000000000000000" pitchFamily="2" charset="0"/>
                <a:ea typeface="+mn-ea"/>
                <a:cs typeface="+mn-cs"/>
              </a:rPr>
              <a:t>World Health Organization. The Rational Use of Drugs. Report of the Conference of Experts. Geneva: World Health Organization; 1985</a:t>
            </a:r>
            <a:endParaRPr lang="es-AR" dirty="0"/>
          </a:p>
        </p:txBody>
      </p:sp>
    </p:spTree>
    <p:extLst>
      <p:ext uri="{BB962C8B-B14F-4D97-AF65-F5344CB8AC3E}">
        <p14:creationId xmlns:p14="http://schemas.microsoft.com/office/powerpoint/2010/main" val="353421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noChangeArrowheads="1"/>
          </p:cNvPicPr>
          <p:nvPr/>
        </p:nvPicPr>
        <p:blipFill rotWithShape="1">
          <a:blip r:embed="rId3" cstate="print"/>
          <a:srcRect t="34964"/>
          <a:stretch/>
        </p:blipFill>
        <p:spPr bwMode="auto">
          <a:xfrm>
            <a:off x="1487488" y="1328122"/>
            <a:ext cx="6975466" cy="5523781"/>
          </a:xfrm>
          <a:prstGeom prst="rect">
            <a:avLst/>
          </a:prstGeom>
          <a:noFill/>
          <a:ln w="9525">
            <a:noFill/>
            <a:miter lim="800000"/>
            <a:headEnd/>
            <a:tailEnd/>
          </a:ln>
          <a:effectLst/>
        </p:spPr>
      </p:pic>
      <p:sp>
        <p:nvSpPr>
          <p:cNvPr id="4" name="3 CuadroTexto"/>
          <p:cNvSpPr txBox="1"/>
          <p:nvPr/>
        </p:nvSpPr>
        <p:spPr>
          <a:xfrm>
            <a:off x="9707804" y="6203443"/>
            <a:ext cx="2011688" cy="400110"/>
          </a:xfrm>
          <a:prstGeom prst="rect">
            <a:avLst/>
          </a:prstGeom>
          <a:noFill/>
          <a:ln>
            <a:solidFill>
              <a:schemeClr val="tx1"/>
            </a:solidFill>
          </a:ln>
        </p:spPr>
        <p:txBody>
          <a:bodyPr wrap="square" rtlCol="0">
            <a:spAutoFit/>
          </a:bodyPr>
          <a:lstStyle/>
          <a:p>
            <a:pPr algn="ctr"/>
            <a:r>
              <a:rPr lang="es-AR" sz="2000" b="1" dirty="0"/>
              <a:t>Sostenibilidad</a:t>
            </a:r>
          </a:p>
        </p:txBody>
      </p:sp>
      <p:sp>
        <p:nvSpPr>
          <p:cNvPr id="5" name="3 CuadroTexto">
            <a:extLst>
              <a:ext uri="{FF2B5EF4-FFF2-40B4-BE49-F238E27FC236}">
                <a16:creationId xmlns:a16="http://schemas.microsoft.com/office/drawing/2014/main" id="{5BD6FC5A-5260-42B4-8F93-5997DB601F80}"/>
              </a:ext>
            </a:extLst>
          </p:cNvPr>
          <p:cNvSpPr txBox="1"/>
          <p:nvPr/>
        </p:nvSpPr>
        <p:spPr>
          <a:xfrm>
            <a:off x="9710071" y="5678809"/>
            <a:ext cx="1988879" cy="400110"/>
          </a:xfrm>
          <a:prstGeom prst="rect">
            <a:avLst/>
          </a:prstGeom>
          <a:noFill/>
          <a:ln>
            <a:solidFill>
              <a:schemeClr val="tx1"/>
            </a:solidFill>
          </a:ln>
        </p:spPr>
        <p:txBody>
          <a:bodyPr wrap="square" rtlCol="0">
            <a:spAutoFit/>
          </a:bodyPr>
          <a:lstStyle/>
          <a:p>
            <a:pPr algn="ctr"/>
            <a:r>
              <a:rPr lang="es-AR" sz="2000" b="1" dirty="0"/>
              <a:t>Despilfarro</a:t>
            </a:r>
          </a:p>
        </p:txBody>
      </p:sp>
      <p:pic>
        <p:nvPicPr>
          <p:cNvPr id="6" name="Picture 3">
            <a:extLst>
              <a:ext uri="{FF2B5EF4-FFF2-40B4-BE49-F238E27FC236}">
                <a16:creationId xmlns:a16="http://schemas.microsoft.com/office/drawing/2014/main" id="{91489A9B-F573-439D-A128-0E023D275895}"/>
              </a:ext>
            </a:extLst>
          </p:cNvPr>
          <p:cNvPicPr>
            <a:picLocks noChangeAspect="1" noChangeArrowheads="1"/>
          </p:cNvPicPr>
          <p:nvPr/>
        </p:nvPicPr>
        <p:blipFill rotWithShape="1">
          <a:blip r:embed="rId3" cstate="print"/>
          <a:srcRect l="73260" b="89077"/>
          <a:stretch/>
        </p:blipFill>
        <p:spPr bwMode="auto">
          <a:xfrm>
            <a:off x="9841873" y="-1657"/>
            <a:ext cx="1520552" cy="756320"/>
          </a:xfrm>
          <a:prstGeom prst="rect">
            <a:avLst/>
          </a:prstGeom>
          <a:noFill/>
          <a:ln w="9525">
            <a:noFill/>
            <a:miter lim="800000"/>
            <a:headEnd/>
            <a:tailEnd/>
          </a:ln>
          <a:effectLst/>
        </p:spPr>
      </p:pic>
      <p:pic>
        <p:nvPicPr>
          <p:cNvPr id="8" name="Picture 3">
            <a:extLst>
              <a:ext uri="{FF2B5EF4-FFF2-40B4-BE49-F238E27FC236}">
                <a16:creationId xmlns:a16="http://schemas.microsoft.com/office/drawing/2014/main" id="{0826563B-17C7-4A85-B0F9-2A4BC025075B}"/>
              </a:ext>
            </a:extLst>
          </p:cNvPr>
          <p:cNvPicPr>
            <a:picLocks noChangeAspect="1" noChangeArrowheads="1"/>
          </p:cNvPicPr>
          <p:nvPr/>
        </p:nvPicPr>
        <p:blipFill rotWithShape="1">
          <a:blip r:embed="rId3" cstate="print"/>
          <a:srcRect r="47149" b="88037"/>
          <a:stretch/>
        </p:blipFill>
        <p:spPr bwMode="auto">
          <a:xfrm>
            <a:off x="235145" y="329531"/>
            <a:ext cx="3005381" cy="828328"/>
          </a:xfrm>
          <a:prstGeom prst="rect">
            <a:avLst/>
          </a:prstGeom>
          <a:noFill/>
          <a:ln w="9525">
            <a:noFill/>
            <a:miter lim="800000"/>
            <a:headEnd/>
            <a:tailEnd/>
          </a:ln>
          <a:effectLst/>
        </p:spPr>
      </p:pic>
      <p:pic>
        <p:nvPicPr>
          <p:cNvPr id="7" name="Picture 3">
            <a:extLst>
              <a:ext uri="{FF2B5EF4-FFF2-40B4-BE49-F238E27FC236}">
                <a16:creationId xmlns:a16="http://schemas.microsoft.com/office/drawing/2014/main" id="{F247158D-A31B-4EE1-8C70-B353543E5DF7}"/>
              </a:ext>
            </a:extLst>
          </p:cNvPr>
          <p:cNvPicPr>
            <a:picLocks noChangeAspect="1" noChangeArrowheads="1"/>
          </p:cNvPicPr>
          <p:nvPr/>
        </p:nvPicPr>
        <p:blipFill rotWithShape="1">
          <a:blip r:embed="rId3" cstate="print"/>
          <a:srcRect t="17046" b="70357"/>
          <a:stretch/>
        </p:blipFill>
        <p:spPr bwMode="auto">
          <a:xfrm>
            <a:off x="3359697" y="476672"/>
            <a:ext cx="5686445" cy="872228"/>
          </a:xfrm>
          <a:prstGeom prst="rect">
            <a:avLst/>
          </a:prstGeom>
          <a:noFill/>
          <a:ln w="9525">
            <a:noFill/>
            <a:miter lim="800000"/>
            <a:headEnd/>
            <a:tailEnd/>
          </a:ln>
          <a:effectLst/>
        </p:spPr>
      </p:pic>
      <p:sp>
        <p:nvSpPr>
          <p:cNvPr id="10" name="3 CuadroTexto">
            <a:extLst>
              <a:ext uri="{FF2B5EF4-FFF2-40B4-BE49-F238E27FC236}">
                <a16:creationId xmlns:a16="http://schemas.microsoft.com/office/drawing/2014/main" id="{A025EDA6-648F-4DBB-817E-74316ED64AF7}"/>
              </a:ext>
            </a:extLst>
          </p:cNvPr>
          <p:cNvSpPr txBox="1"/>
          <p:nvPr/>
        </p:nvSpPr>
        <p:spPr>
          <a:xfrm>
            <a:off x="9710073" y="879209"/>
            <a:ext cx="1988877" cy="1631216"/>
          </a:xfrm>
          <a:prstGeom prst="rect">
            <a:avLst/>
          </a:prstGeom>
          <a:noFill/>
          <a:ln>
            <a:solidFill>
              <a:schemeClr val="tx1"/>
            </a:solidFill>
          </a:ln>
        </p:spPr>
        <p:txBody>
          <a:bodyPr wrap="square" rtlCol="0">
            <a:spAutoFit/>
          </a:bodyPr>
          <a:lstStyle/>
          <a:p>
            <a:pPr algn="ctr"/>
            <a:r>
              <a:rPr lang="es-AR" sz="2000" b="1" dirty="0"/>
              <a:t>Toma de decisiones basadas en datos probatorios</a:t>
            </a:r>
          </a:p>
        </p:txBody>
      </p:sp>
      <p:sp>
        <p:nvSpPr>
          <p:cNvPr id="11" name="3 CuadroTexto">
            <a:extLst>
              <a:ext uri="{FF2B5EF4-FFF2-40B4-BE49-F238E27FC236}">
                <a16:creationId xmlns:a16="http://schemas.microsoft.com/office/drawing/2014/main" id="{2F07E328-AF25-49C4-A935-D28D1014A578}"/>
              </a:ext>
            </a:extLst>
          </p:cNvPr>
          <p:cNvSpPr txBox="1"/>
          <p:nvPr/>
        </p:nvSpPr>
        <p:spPr>
          <a:xfrm>
            <a:off x="9719210" y="2574301"/>
            <a:ext cx="1988878" cy="707886"/>
          </a:xfrm>
          <a:prstGeom prst="rect">
            <a:avLst/>
          </a:prstGeom>
          <a:noFill/>
          <a:ln>
            <a:solidFill>
              <a:schemeClr val="tx1"/>
            </a:solidFill>
          </a:ln>
        </p:spPr>
        <p:txBody>
          <a:bodyPr wrap="square" rtlCol="0">
            <a:spAutoFit/>
          </a:bodyPr>
          <a:lstStyle/>
          <a:p>
            <a:pPr algn="ctr"/>
            <a:r>
              <a:rPr lang="es-AR" sz="2000" b="1" dirty="0"/>
              <a:t>Uso eficaz de recursos</a:t>
            </a:r>
          </a:p>
        </p:txBody>
      </p:sp>
      <p:sp>
        <p:nvSpPr>
          <p:cNvPr id="12" name="3 CuadroTexto">
            <a:extLst>
              <a:ext uri="{FF2B5EF4-FFF2-40B4-BE49-F238E27FC236}">
                <a16:creationId xmlns:a16="http://schemas.microsoft.com/office/drawing/2014/main" id="{232FDB99-C611-4047-97B3-5973B821A43F}"/>
              </a:ext>
            </a:extLst>
          </p:cNvPr>
          <p:cNvSpPr txBox="1"/>
          <p:nvPr/>
        </p:nvSpPr>
        <p:spPr>
          <a:xfrm>
            <a:off x="9719209" y="3334279"/>
            <a:ext cx="1988879" cy="707886"/>
          </a:xfrm>
          <a:prstGeom prst="rect">
            <a:avLst/>
          </a:prstGeom>
          <a:noFill/>
          <a:ln>
            <a:solidFill>
              <a:schemeClr val="tx1"/>
            </a:solidFill>
          </a:ln>
        </p:spPr>
        <p:txBody>
          <a:bodyPr wrap="square" rtlCol="0">
            <a:spAutoFit/>
          </a:bodyPr>
          <a:lstStyle/>
          <a:p>
            <a:pPr algn="ctr"/>
            <a:r>
              <a:rPr lang="es-AR" sz="2000" b="1" dirty="0"/>
              <a:t>Medicamentos esenciales</a:t>
            </a:r>
          </a:p>
        </p:txBody>
      </p:sp>
      <p:sp>
        <p:nvSpPr>
          <p:cNvPr id="13" name="3 CuadroTexto">
            <a:extLst>
              <a:ext uri="{FF2B5EF4-FFF2-40B4-BE49-F238E27FC236}">
                <a16:creationId xmlns:a16="http://schemas.microsoft.com/office/drawing/2014/main" id="{0D48ADA0-4BD7-43C5-AA29-FB5A02DF5223}"/>
              </a:ext>
            </a:extLst>
          </p:cNvPr>
          <p:cNvSpPr txBox="1"/>
          <p:nvPr/>
        </p:nvSpPr>
        <p:spPr>
          <a:xfrm>
            <a:off x="9696400" y="4887291"/>
            <a:ext cx="1988879" cy="707886"/>
          </a:xfrm>
          <a:prstGeom prst="rect">
            <a:avLst/>
          </a:prstGeom>
          <a:noFill/>
          <a:ln>
            <a:solidFill>
              <a:schemeClr val="tx1"/>
            </a:solidFill>
          </a:ln>
        </p:spPr>
        <p:txBody>
          <a:bodyPr wrap="square" rtlCol="0">
            <a:spAutoFit/>
          </a:bodyPr>
          <a:lstStyle/>
          <a:p>
            <a:pPr algn="ctr"/>
            <a:r>
              <a:rPr lang="es-AR" sz="2000" b="1" dirty="0"/>
              <a:t>Medicamentos genéricos</a:t>
            </a:r>
          </a:p>
        </p:txBody>
      </p:sp>
      <p:sp>
        <p:nvSpPr>
          <p:cNvPr id="14" name="3 CuadroTexto">
            <a:extLst>
              <a:ext uri="{FF2B5EF4-FFF2-40B4-BE49-F238E27FC236}">
                <a16:creationId xmlns:a16="http://schemas.microsoft.com/office/drawing/2014/main" id="{28A22CD6-ED9F-4F08-B78D-AA0F305E326B}"/>
              </a:ext>
            </a:extLst>
          </p:cNvPr>
          <p:cNvSpPr txBox="1"/>
          <p:nvPr/>
        </p:nvSpPr>
        <p:spPr>
          <a:xfrm>
            <a:off x="9719211" y="4114173"/>
            <a:ext cx="1988877" cy="707886"/>
          </a:xfrm>
          <a:prstGeom prst="rect">
            <a:avLst/>
          </a:prstGeom>
          <a:noFill/>
          <a:ln>
            <a:solidFill>
              <a:schemeClr val="tx1"/>
            </a:solidFill>
          </a:ln>
        </p:spPr>
        <p:txBody>
          <a:bodyPr wrap="square" rtlCol="0">
            <a:spAutoFit/>
          </a:bodyPr>
          <a:lstStyle/>
          <a:p>
            <a:pPr algn="ctr"/>
            <a:r>
              <a:rPr lang="es-AR" sz="2000" b="1" dirty="0"/>
              <a:t>Dispositivos esenciales</a:t>
            </a:r>
          </a:p>
        </p:txBody>
      </p:sp>
      <p:sp>
        <p:nvSpPr>
          <p:cNvPr id="15" name="3 CuadroTexto">
            <a:extLst>
              <a:ext uri="{FF2B5EF4-FFF2-40B4-BE49-F238E27FC236}">
                <a16:creationId xmlns:a16="http://schemas.microsoft.com/office/drawing/2014/main" id="{A025EDA6-648F-4DBB-817E-74316ED64AF7}"/>
              </a:ext>
            </a:extLst>
          </p:cNvPr>
          <p:cNvSpPr txBox="1"/>
          <p:nvPr/>
        </p:nvSpPr>
        <p:spPr>
          <a:xfrm>
            <a:off x="9719212" y="78157"/>
            <a:ext cx="1765875" cy="400110"/>
          </a:xfrm>
          <a:prstGeom prst="rect">
            <a:avLst/>
          </a:prstGeom>
          <a:noFill/>
          <a:ln>
            <a:solidFill>
              <a:srgbClr val="FF0000"/>
            </a:solidFill>
          </a:ln>
        </p:spPr>
        <p:txBody>
          <a:bodyPr wrap="square" rtlCol="0">
            <a:spAutoFit/>
          </a:bodyPr>
          <a:lstStyle/>
          <a:p>
            <a:pPr algn="ctr"/>
            <a:r>
              <a:rPr lang="es-AR" sz="2000" b="1" dirty="0"/>
              <a:t> </a:t>
            </a:r>
          </a:p>
        </p:txBody>
      </p:sp>
      <p:sp>
        <p:nvSpPr>
          <p:cNvPr id="16" name="3 CuadroTexto"/>
          <p:cNvSpPr txBox="1"/>
          <p:nvPr/>
        </p:nvSpPr>
        <p:spPr>
          <a:xfrm>
            <a:off x="3863752" y="2727963"/>
            <a:ext cx="3347864" cy="2246769"/>
          </a:xfrm>
          <a:prstGeom prst="rect">
            <a:avLst/>
          </a:prstGeom>
          <a:solidFill>
            <a:schemeClr val="bg1"/>
          </a:solidFill>
          <a:ln>
            <a:solidFill>
              <a:schemeClr val="tx1"/>
            </a:solidFill>
          </a:ln>
        </p:spPr>
        <p:txBody>
          <a:bodyPr wrap="square" rtlCol="0">
            <a:spAutoFit/>
          </a:bodyPr>
          <a:lstStyle/>
          <a:p>
            <a:pPr algn="ctr"/>
            <a:endParaRPr lang="es-AR" sz="2800" b="1" dirty="0"/>
          </a:p>
          <a:p>
            <a:pPr algn="ctr"/>
            <a:r>
              <a:rPr lang="es-AR" sz="2800" b="1" dirty="0"/>
              <a:t>Hasta el 40% del gasto en salud se desperdicia!!!</a:t>
            </a:r>
          </a:p>
          <a:p>
            <a:pPr algn="ctr"/>
            <a:endParaRPr lang="es-AR" sz="2800" b="1" dirty="0"/>
          </a:p>
        </p:txBody>
      </p:sp>
      <p:sp>
        <p:nvSpPr>
          <p:cNvPr id="2" name="Flecha arriba 1"/>
          <p:cNvSpPr/>
          <p:nvPr/>
        </p:nvSpPr>
        <p:spPr>
          <a:xfrm>
            <a:off x="5375920" y="4974732"/>
            <a:ext cx="432048" cy="126258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55274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1" grpId="0" animBg="1"/>
      <p:bldP spid="12" grpId="0" animBg="1"/>
      <p:bldP spid="13" grpId="0" animBg="1"/>
      <p:bldP spid="14" grpId="0" animBg="1"/>
      <p:bldP spid="15" grpId="0" animBg="1"/>
      <p:bldP spid="16"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AD116-0B21-FE8F-3440-AB3CD85B128A}"/>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6954398E-EA4D-03FB-3355-9202DC7C956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graphicFrame>
        <p:nvGraphicFramePr>
          <p:cNvPr id="2" name="Marcador de contenido 6">
            <a:extLst>
              <a:ext uri="{FF2B5EF4-FFF2-40B4-BE49-F238E27FC236}">
                <a16:creationId xmlns:a16="http://schemas.microsoft.com/office/drawing/2014/main" id="{19DA0BA2-75D7-C7ED-8CFD-0AB753331B94}"/>
              </a:ext>
            </a:extLst>
          </p:cNvPr>
          <p:cNvGraphicFramePr>
            <a:graphicFrameLocks/>
          </p:cNvGraphicFramePr>
          <p:nvPr>
            <p:extLst>
              <p:ext uri="{D42A27DB-BD31-4B8C-83A1-F6EECF244321}">
                <p14:modId xmlns:p14="http://schemas.microsoft.com/office/powerpoint/2010/main" val="1491346979"/>
              </p:ext>
            </p:extLst>
          </p:nvPr>
        </p:nvGraphicFramePr>
        <p:xfrm>
          <a:off x="155397" y="2002337"/>
          <a:ext cx="8822635" cy="41811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ítulo 1">
            <a:extLst>
              <a:ext uri="{FF2B5EF4-FFF2-40B4-BE49-F238E27FC236}">
                <a16:creationId xmlns:a16="http://schemas.microsoft.com/office/drawing/2014/main" id="{7B3ABFC0-A75E-2481-FD61-7AB0C253CD91}"/>
              </a:ext>
            </a:extLst>
          </p:cNvPr>
          <p:cNvSpPr>
            <a:spLocks noGrp="1"/>
          </p:cNvSpPr>
          <p:nvPr>
            <p:ph type="title"/>
          </p:nvPr>
        </p:nvSpPr>
        <p:spPr>
          <a:xfrm>
            <a:off x="338328" y="463604"/>
            <a:ext cx="10509504" cy="1076914"/>
          </a:xfrm>
        </p:spPr>
        <p:style>
          <a:lnRef idx="2">
            <a:schemeClr val="dk1"/>
          </a:lnRef>
          <a:fillRef idx="1">
            <a:schemeClr val="lt1"/>
          </a:fillRef>
          <a:effectRef idx="0">
            <a:schemeClr val="dk1"/>
          </a:effectRef>
          <a:fontRef idx="minor">
            <a:schemeClr val="dk1"/>
          </a:fontRef>
        </p:style>
        <p:txBody>
          <a:bodyPr anchor="ctr">
            <a:normAutofit/>
          </a:bodyPr>
          <a:lstStyle/>
          <a:p>
            <a:pPr algn="ctr"/>
            <a:r>
              <a:rPr lang="es-AR" sz="3400" dirty="0"/>
              <a:t>Factores que influyen en el uso racional de </a:t>
            </a:r>
            <a:r>
              <a:rPr lang="es-AR" sz="3400" dirty="0">
                <a:solidFill>
                  <a:schemeClr val="tx1"/>
                </a:solidFill>
              </a:rPr>
              <a:t>tecnologías de la salud</a:t>
            </a:r>
          </a:p>
        </p:txBody>
      </p:sp>
      <p:sp>
        <p:nvSpPr>
          <p:cNvPr id="4" name="CuadroTexto 3">
            <a:extLst>
              <a:ext uri="{FF2B5EF4-FFF2-40B4-BE49-F238E27FC236}">
                <a16:creationId xmlns:a16="http://schemas.microsoft.com/office/drawing/2014/main" id="{B397947D-6BD2-6351-1B25-EA461708AC2E}"/>
              </a:ext>
            </a:extLst>
          </p:cNvPr>
          <p:cNvSpPr txBox="1"/>
          <p:nvPr/>
        </p:nvSpPr>
        <p:spPr>
          <a:xfrm>
            <a:off x="6962708" y="5309906"/>
            <a:ext cx="4388044" cy="806640"/>
          </a:xfrm>
          <a:prstGeom prst="rect">
            <a:avLst/>
          </a:prstGeom>
          <a:noFill/>
        </p:spPr>
        <p:txBody>
          <a:bodyPr wrap="square">
            <a:spAutoFit/>
          </a:bodyPr>
          <a:lstStyle/>
          <a:p>
            <a:pPr defTabSz="652882">
              <a:spcAft>
                <a:spcPts val="504"/>
              </a:spcAft>
            </a:pPr>
            <a:r>
              <a:rPr lang="es-AR" sz="1285" kern="1200" dirty="0">
                <a:solidFill>
                  <a:schemeClr val="tx1"/>
                </a:solidFill>
                <a:latin typeface="+mn-lt"/>
                <a:ea typeface="+mn-ea"/>
                <a:cs typeface="+mn-cs"/>
              </a:rPr>
              <a:t>V.P. </a:t>
            </a:r>
            <a:r>
              <a:rPr lang="es-AR" sz="1285" kern="1200" dirty="0" err="1">
                <a:solidFill>
                  <a:schemeClr val="tx1"/>
                </a:solidFill>
                <a:latin typeface="+mn-lt"/>
                <a:ea typeface="+mn-ea"/>
                <a:cs typeface="+mn-cs"/>
              </a:rPr>
              <a:t>Chaturvedi</a:t>
            </a:r>
            <a:r>
              <a:rPr lang="es-AR" sz="1285" kern="1200" dirty="0">
                <a:solidFill>
                  <a:schemeClr val="tx1"/>
                </a:solidFill>
                <a:latin typeface="+mn-lt"/>
                <a:ea typeface="+mn-ea"/>
                <a:cs typeface="+mn-cs"/>
              </a:rPr>
              <a:t>, A.G. </a:t>
            </a:r>
            <a:r>
              <a:rPr lang="es-AR" sz="1285" kern="1200" dirty="0" err="1">
                <a:solidFill>
                  <a:schemeClr val="tx1"/>
                </a:solidFill>
                <a:latin typeface="+mn-lt"/>
                <a:ea typeface="+mn-ea"/>
                <a:cs typeface="+mn-cs"/>
              </a:rPr>
              <a:t>Mathur</a:t>
            </a:r>
            <a:r>
              <a:rPr lang="es-AR" sz="1285" kern="1200" dirty="0">
                <a:solidFill>
                  <a:schemeClr val="tx1"/>
                </a:solidFill>
                <a:latin typeface="+mn-lt"/>
                <a:ea typeface="+mn-ea"/>
                <a:cs typeface="+mn-cs"/>
              </a:rPr>
              <a:t>, A.C. Anand,</a:t>
            </a:r>
          </a:p>
          <a:p>
            <a:pPr defTabSz="652882">
              <a:spcAft>
                <a:spcPts val="504"/>
              </a:spcAft>
            </a:pPr>
            <a:r>
              <a:rPr lang="es-AR" sz="1285" kern="1200" dirty="0" err="1">
                <a:solidFill>
                  <a:schemeClr val="tx1"/>
                </a:solidFill>
                <a:latin typeface="+mn-lt"/>
                <a:ea typeface="+mn-ea"/>
                <a:cs typeface="+mn-cs"/>
              </a:rPr>
              <a:t>Rational</a:t>
            </a:r>
            <a:r>
              <a:rPr lang="es-AR" sz="1285" kern="1200" dirty="0">
                <a:solidFill>
                  <a:schemeClr val="tx1"/>
                </a:solidFill>
                <a:latin typeface="+mn-lt"/>
                <a:ea typeface="+mn-ea"/>
                <a:cs typeface="+mn-cs"/>
              </a:rPr>
              <a:t> </a:t>
            </a:r>
            <a:r>
              <a:rPr lang="es-AR" sz="1285" kern="1200" dirty="0" err="1">
                <a:solidFill>
                  <a:schemeClr val="tx1"/>
                </a:solidFill>
                <a:latin typeface="+mn-lt"/>
                <a:ea typeface="+mn-ea"/>
                <a:cs typeface="+mn-cs"/>
              </a:rPr>
              <a:t>drug</a:t>
            </a:r>
            <a:r>
              <a:rPr lang="es-AR" sz="1285" kern="1200" dirty="0">
                <a:solidFill>
                  <a:schemeClr val="tx1"/>
                </a:solidFill>
                <a:latin typeface="+mn-lt"/>
                <a:ea typeface="+mn-ea"/>
                <a:cs typeface="+mn-cs"/>
              </a:rPr>
              <a:t> use – As </a:t>
            </a:r>
            <a:r>
              <a:rPr lang="es-AR" sz="1285" kern="1200" dirty="0" err="1">
                <a:solidFill>
                  <a:schemeClr val="tx1"/>
                </a:solidFill>
                <a:latin typeface="+mn-lt"/>
                <a:ea typeface="+mn-ea"/>
                <a:cs typeface="+mn-cs"/>
              </a:rPr>
              <a:t>common</a:t>
            </a:r>
            <a:r>
              <a:rPr lang="es-AR" sz="1285" kern="1200" dirty="0">
                <a:solidFill>
                  <a:schemeClr val="tx1"/>
                </a:solidFill>
                <a:latin typeface="+mn-lt"/>
                <a:ea typeface="+mn-ea"/>
                <a:cs typeface="+mn-cs"/>
              </a:rPr>
              <a:t> as </a:t>
            </a:r>
            <a:r>
              <a:rPr lang="es-AR" sz="1285" kern="1200" dirty="0" err="1">
                <a:solidFill>
                  <a:schemeClr val="tx1"/>
                </a:solidFill>
                <a:latin typeface="+mn-lt"/>
                <a:ea typeface="+mn-ea"/>
                <a:cs typeface="+mn-cs"/>
              </a:rPr>
              <a:t>common</a:t>
            </a:r>
            <a:r>
              <a:rPr lang="es-AR" sz="1285" kern="1200" dirty="0">
                <a:solidFill>
                  <a:schemeClr val="tx1"/>
                </a:solidFill>
                <a:latin typeface="+mn-lt"/>
                <a:ea typeface="+mn-ea"/>
                <a:cs typeface="+mn-cs"/>
              </a:rPr>
              <a:t> </a:t>
            </a:r>
            <a:r>
              <a:rPr lang="es-AR" sz="1285" kern="1200" dirty="0" err="1">
                <a:solidFill>
                  <a:schemeClr val="tx1"/>
                </a:solidFill>
                <a:latin typeface="+mn-lt"/>
                <a:ea typeface="+mn-ea"/>
                <a:cs typeface="+mn-cs"/>
              </a:rPr>
              <a:t>sense</a:t>
            </a:r>
            <a:r>
              <a:rPr lang="es-AR" sz="1285" kern="1200" dirty="0">
                <a:solidFill>
                  <a:schemeClr val="tx1"/>
                </a:solidFill>
                <a:latin typeface="+mn-lt"/>
                <a:ea typeface="+mn-ea"/>
                <a:cs typeface="+mn-cs"/>
              </a:rPr>
              <a:t>?,</a:t>
            </a:r>
          </a:p>
          <a:p>
            <a:pPr defTabSz="652882">
              <a:spcAft>
                <a:spcPts val="504"/>
              </a:spcAft>
            </a:pPr>
            <a:r>
              <a:rPr lang="es-AR" sz="1285" kern="1200" dirty="0">
                <a:solidFill>
                  <a:schemeClr val="tx1"/>
                </a:solidFill>
                <a:latin typeface="+mn-lt"/>
                <a:ea typeface="+mn-ea"/>
                <a:cs typeface="+mn-cs"/>
              </a:rPr>
              <a:t>https://doi.org/10.1016/j.mjafi.2012.04.002.</a:t>
            </a:r>
            <a:endParaRPr lang="es-AR" dirty="0"/>
          </a:p>
        </p:txBody>
      </p:sp>
    </p:spTree>
    <p:extLst>
      <p:ext uri="{BB962C8B-B14F-4D97-AF65-F5344CB8AC3E}">
        <p14:creationId xmlns:p14="http://schemas.microsoft.com/office/powerpoint/2010/main" val="900163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C1857-B3AF-61EA-C9F9-A64DA23F8CF5}"/>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8FE6C81D-9D6B-1876-2294-73AE1C346B9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Rectangle 3">
            <a:extLst>
              <a:ext uri="{FF2B5EF4-FFF2-40B4-BE49-F238E27FC236}">
                <a16:creationId xmlns:a16="http://schemas.microsoft.com/office/drawing/2014/main" id="{985A9106-A562-FB52-B1DF-81388570F3D5}"/>
              </a:ext>
            </a:extLst>
          </p:cNvPr>
          <p:cNvSpPr txBox="1">
            <a:spLocks noChangeArrowheads="1"/>
          </p:cNvSpPr>
          <p:nvPr/>
        </p:nvSpPr>
        <p:spPr>
          <a:xfrm>
            <a:off x="735292" y="379429"/>
            <a:ext cx="10096106" cy="60991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buFontTx/>
              <a:buNone/>
            </a:pPr>
            <a:r>
              <a:rPr lang="es-ES_tradnl" b="1" dirty="0">
                <a:solidFill>
                  <a:srgbClr val="000000"/>
                </a:solidFill>
                <a:cs typeface="Times New Roman" pitchFamily="18" charset="0"/>
              </a:rPr>
              <a:t>	</a:t>
            </a:r>
            <a:r>
              <a:rPr lang="es-ES_tradnl" b="1" dirty="0">
                <a:cs typeface="Times New Roman" pitchFamily="18" charset="0"/>
              </a:rPr>
              <a:t>¿Por qué basarnos en pruebas?</a:t>
            </a:r>
            <a:br>
              <a:rPr lang="es-ES_tradnl" b="1" dirty="0">
                <a:cs typeface="Times New Roman" pitchFamily="18" charset="0"/>
              </a:rPr>
            </a:br>
            <a:endParaRPr lang="es-ES_tradnl" dirty="0">
              <a:cs typeface="Times New Roman" pitchFamily="18" charset="0"/>
            </a:endParaRPr>
          </a:p>
          <a:p>
            <a:pPr>
              <a:lnSpc>
                <a:spcPct val="80000"/>
              </a:lnSpc>
            </a:pPr>
            <a:r>
              <a:rPr lang="es-ES_tradnl" sz="2400" dirty="0">
                <a:solidFill>
                  <a:srgbClr val="000000"/>
                </a:solidFill>
                <a:cs typeface="Times New Roman" pitchFamily="18" charset="0"/>
              </a:rPr>
              <a:t>Comercialización creciente de nuevas tecnologías sanitarias  a un ritmo vertiginoso</a:t>
            </a:r>
          </a:p>
          <a:p>
            <a:pPr>
              <a:lnSpc>
                <a:spcPct val="80000"/>
              </a:lnSpc>
            </a:pPr>
            <a:r>
              <a:rPr lang="es-ES_tradnl" sz="2400" dirty="0">
                <a:solidFill>
                  <a:srgbClr val="000000"/>
                </a:solidFill>
                <a:cs typeface="Times New Roman" pitchFamily="18" charset="0"/>
              </a:rPr>
              <a:t>Incertidumbre sobre resultados finales de los tratamientos</a:t>
            </a:r>
          </a:p>
          <a:p>
            <a:pPr>
              <a:lnSpc>
                <a:spcPct val="80000"/>
              </a:lnSpc>
            </a:pPr>
            <a:r>
              <a:rPr lang="es-ES_tradnl" sz="2400" dirty="0">
                <a:solidFill>
                  <a:srgbClr val="000000"/>
                </a:solidFill>
                <a:cs typeface="Times New Roman" pitchFamily="18" charset="0"/>
              </a:rPr>
              <a:t>Variabilidad inadecuada en el uso de las tecnologías.</a:t>
            </a:r>
            <a:endParaRPr lang="es-ES_tradnl" sz="2400" dirty="0">
              <a:solidFill>
                <a:srgbClr val="FF0000"/>
              </a:solidFill>
              <a:cs typeface="Times New Roman" pitchFamily="18" charset="0"/>
            </a:endParaRPr>
          </a:p>
          <a:p>
            <a:pPr>
              <a:lnSpc>
                <a:spcPct val="80000"/>
              </a:lnSpc>
            </a:pPr>
            <a:r>
              <a:rPr lang="es-ES_tradnl" sz="2400" dirty="0">
                <a:solidFill>
                  <a:srgbClr val="000000"/>
                </a:solidFill>
                <a:cs typeface="Times New Roman" pitchFamily="18" charset="0"/>
              </a:rPr>
              <a:t>Presión de la industria farmacéutica, de los usuarios, judicializaciones</a:t>
            </a:r>
          </a:p>
          <a:p>
            <a:pPr>
              <a:lnSpc>
                <a:spcPct val="80000"/>
              </a:lnSpc>
            </a:pPr>
            <a:r>
              <a:rPr lang="es-ES_tradnl" sz="2400" dirty="0">
                <a:solidFill>
                  <a:srgbClr val="000000"/>
                </a:solidFill>
                <a:cs typeface="Times New Roman" pitchFamily="18" charset="0"/>
              </a:rPr>
              <a:t>Crecimiento del gasto en contexto de recursos limitados- preocupación por la equidad / justicia distributiva-</a:t>
            </a:r>
          </a:p>
          <a:p>
            <a:pPr>
              <a:lnSpc>
                <a:spcPct val="80000"/>
              </a:lnSpc>
            </a:pPr>
            <a:r>
              <a:rPr lang="es-ES_tradnl" sz="2400" dirty="0">
                <a:solidFill>
                  <a:srgbClr val="000000"/>
                </a:solidFill>
                <a:cs typeface="Times New Roman" pitchFamily="18" charset="0"/>
              </a:rPr>
              <a:t>Costo-efectividad, Costo-utilidad, impacto presupuestario</a:t>
            </a:r>
          </a:p>
          <a:p>
            <a:pPr>
              <a:lnSpc>
                <a:spcPct val="80000"/>
              </a:lnSpc>
            </a:pPr>
            <a:r>
              <a:rPr lang="es-ES_tradnl" sz="2400" dirty="0">
                <a:solidFill>
                  <a:srgbClr val="000000"/>
                </a:solidFill>
                <a:cs typeface="Times New Roman" pitchFamily="18" charset="0"/>
              </a:rPr>
              <a:t>Diferencias regionales sobre aspectos epidemiológicos, socio-culturales, organizacionales, etc.</a:t>
            </a:r>
          </a:p>
          <a:p>
            <a:pPr>
              <a:lnSpc>
                <a:spcPct val="80000"/>
              </a:lnSpc>
            </a:pPr>
            <a:r>
              <a:rPr lang="es-ES_tradnl" sz="2400" dirty="0">
                <a:solidFill>
                  <a:srgbClr val="000000"/>
                </a:solidFill>
                <a:cs typeface="Times New Roman" pitchFamily="18" charset="0"/>
              </a:rPr>
              <a:t>La necesidad de regulación en Salud </a:t>
            </a:r>
            <a:r>
              <a:rPr lang="es-ES_tradnl" sz="1600" dirty="0">
                <a:solidFill>
                  <a:srgbClr val="000000"/>
                </a:solidFill>
                <a:cs typeface="Times New Roman" pitchFamily="18" charset="0"/>
              </a:rPr>
              <a:t>(asimetría de la información, “mercado” imperfecto, etc.)</a:t>
            </a:r>
          </a:p>
        </p:txBody>
      </p:sp>
    </p:spTree>
    <p:extLst>
      <p:ext uri="{BB962C8B-B14F-4D97-AF65-F5344CB8AC3E}">
        <p14:creationId xmlns:p14="http://schemas.microsoft.com/office/powerpoint/2010/main" val="321680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ox(i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ox(i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ox(in)">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ox(in)">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box(in)">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box(in)">
                                      <p:cBhvr>
                                        <p:cTn id="4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28F38-DDFE-04DB-1B77-82926F39B8DF}"/>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400D95FA-FF7A-112C-1138-36E1192CD28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CuadroTexto 1">
            <a:extLst>
              <a:ext uri="{FF2B5EF4-FFF2-40B4-BE49-F238E27FC236}">
                <a16:creationId xmlns:a16="http://schemas.microsoft.com/office/drawing/2014/main" id="{DA842B64-7F25-C8A6-1D16-CBE5BECBCF55}"/>
              </a:ext>
            </a:extLst>
          </p:cNvPr>
          <p:cNvSpPr txBox="1"/>
          <p:nvPr/>
        </p:nvSpPr>
        <p:spPr>
          <a:xfrm>
            <a:off x="89713" y="885937"/>
            <a:ext cx="2812472" cy="830997"/>
          </a:xfrm>
          <a:prstGeom prst="rect">
            <a:avLst/>
          </a:prstGeom>
          <a:noFill/>
        </p:spPr>
        <p:txBody>
          <a:bodyPr wrap="square" rtlCol="0">
            <a:spAutoFit/>
          </a:bodyPr>
          <a:lstStyle/>
          <a:p>
            <a:pPr algn="ctr"/>
            <a:r>
              <a:rPr lang="es-AR" sz="2400" b="1" dirty="0">
                <a:solidFill>
                  <a:srgbClr val="183D5E"/>
                </a:solidFill>
              </a:rPr>
              <a:t>EVIDENCIA CIENTIFICA</a:t>
            </a:r>
          </a:p>
        </p:txBody>
      </p:sp>
      <p:grpSp>
        <p:nvGrpSpPr>
          <p:cNvPr id="3" name="Grupo 2">
            <a:extLst>
              <a:ext uri="{FF2B5EF4-FFF2-40B4-BE49-F238E27FC236}">
                <a16:creationId xmlns:a16="http://schemas.microsoft.com/office/drawing/2014/main" id="{A0A67126-0AE9-7B1C-1B34-0FCC848AEACE}"/>
              </a:ext>
            </a:extLst>
          </p:cNvPr>
          <p:cNvGrpSpPr/>
          <p:nvPr/>
        </p:nvGrpSpPr>
        <p:grpSpPr>
          <a:xfrm>
            <a:off x="3307941" y="442142"/>
            <a:ext cx="5708075" cy="2937165"/>
            <a:chOff x="2798617" y="1357745"/>
            <a:chExt cx="5915891" cy="3810000"/>
          </a:xfrm>
        </p:grpSpPr>
        <p:pic>
          <p:nvPicPr>
            <p:cNvPr id="4" name="Imagen 3">
              <a:extLst>
                <a:ext uri="{FF2B5EF4-FFF2-40B4-BE49-F238E27FC236}">
                  <a16:creationId xmlns:a16="http://schemas.microsoft.com/office/drawing/2014/main" id="{DEEB4800-8E29-57A1-023A-C8973C39B821}"/>
                </a:ext>
              </a:extLst>
            </p:cNvPr>
            <p:cNvPicPr>
              <a:picLocks noChangeAspect="1"/>
            </p:cNvPicPr>
            <p:nvPr/>
          </p:nvPicPr>
          <p:blipFill rotWithShape="1">
            <a:blip r:embed="rId3"/>
            <a:srcRect l="26575" t="32670" r="27958" b="15246"/>
            <a:stretch/>
          </p:blipFill>
          <p:spPr>
            <a:xfrm>
              <a:off x="2798617" y="1357745"/>
              <a:ext cx="5915891" cy="3810000"/>
            </a:xfrm>
            <a:prstGeom prst="rect">
              <a:avLst/>
            </a:prstGeom>
          </p:spPr>
        </p:pic>
        <p:sp>
          <p:nvSpPr>
            <p:cNvPr id="5" name="Rectángulo 4">
              <a:extLst>
                <a:ext uri="{FF2B5EF4-FFF2-40B4-BE49-F238E27FC236}">
                  <a16:creationId xmlns:a16="http://schemas.microsoft.com/office/drawing/2014/main" id="{458D3E14-8C5B-7AA6-7097-82F2CD37F493}"/>
                </a:ext>
              </a:extLst>
            </p:cNvPr>
            <p:cNvSpPr/>
            <p:nvPr/>
          </p:nvSpPr>
          <p:spPr>
            <a:xfrm>
              <a:off x="7135091" y="2036619"/>
              <a:ext cx="997527" cy="30064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6" name="CuadroTexto 5">
            <a:extLst>
              <a:ext uri="{FF2B5EF4-FFF2-40B4-BE49-F238E27FC236}">
                <a16:creationId xmlns:a16="http://schemas.microsoft.com/office/drawing/2014/main" id="{B6712283-66F8-73D7-626A-1DF1320B6E3A}"/>
              </a:ext>
            </a:extLst>
          </p:cNvPr>
          <p:cNvSpPr txBox="1"/>
          <p:nvPr/>
        </p:nvSpPr>
        <p:spPr>
          <a:xfrm>
            <a:off x="9725890" y="1007216"/>
            <a:ext cx="2022765" cy="923330"/>
          </a:xfrm>
          <a:prstGeom prst="rect">
            <a:avLst/>
          </a:prstGeom>
          <a:solidFill>
            <a:schemeClr val="accent1">
              <a:lumMod val="20000"/>
              <a:lumOff val="80000"/>
            </a:schemeClr>
          </a:solidFill>
        </p:spPr>
        <p:txBody>
          <a:bodyPr wrap="square" rtlCol="0">
            <a:spAutoFit/>
          </a:bodyPr>
          <a:lstStyle/>
          <a:p>
            <a:pPr algn="ctr"/>
            <a:r>
              <a:rPr lang="es-AR" sz="1800" b="1" dirty="0"/>
              <a:t>El </a:t>
            </a:r>
            <a:r>
              <a:rPr lang="es-AR" sz="1800" b="1" dirty="0">
                <a:solidFill>
                  <a:srgbClr val="FF0000"/>
                </a:solidFill>
              </a:rPr>
              <a:t>50%</a:t>
            </a:r>
            <a:r>
              <a:rPr lang="es-AR" sz="1800" b="1" dirty="0"/>
              <a:t> de lo publicado tiene sesgo</a:t>
            </a:r>
          </a:p>
        </p:txBody>
      </p:sp>
      <p:sp>
        <p:nvSpPr>
          <p:cNvPr id="8" name="CuadroTexto 7">
            <a:extLst>
              <a:ext uri="{FF2B5EF4-FFF2-40B4-BE49-F238E27FC236}">
                <a16:creationId xmlns:a16="http://schemas.microsoft.com/office/drawing/2014/main" id="{00526818-7509-AC76-C1F7-4B1E3B3AFF5A}"/>
              </a:ext>
            </a:extLst>
          </p:cNvPr>
          <p:cNvSpPr txBox="1"/>
          <p:nvPr/>
        </p:nvSpPr>
        <p:spPr>
          <a:xfrm>
            <a:off x="89713" y="3379307"/>
            <a:ext cx="11859491" cy="3293209"/>
          </a:xfrm>
          <a:prstGeom prst="rect">
            <a:avLst/>
          </a:prstGeom>
          <a:noFill/>
        </p:spPr>
        <p:txBody>
          <a:bodyPr wrap="square" rtlCol="0">
            <a:spAutoFit/>
          </a:bodyPr>
          <a:lstStyle/>
          <a:p>
            <a:r>
              <a:rPr lang="es-AR" sz="2000" dirty="0">
                <a:latin typeface="+mn-lt"/>
              </a:rPr>
              <a:t>Datos:</a:t>
            </a:r>
          </a:p>
          <a:p>
            <a:pPr marL="342900" lvl="0" indent="-342900" algn="just">
              <a:buClrTx/>
              <a:buSzPts val="2400"/>
              <a:buFont typeface="Calibri"/>
              <a:buChar char="-"/>
              <a:defRPr/>
            </a:pPr>
            <a:r>
              <a:rPr lang="es-AR" sz="2000" dirty="0">
                <a:solidFill>
                  <a:sysClr val="windowText" lastClr="000000"/>
                </a:solidFill>
                <a:latin typeface="+mn-lt"/>
                <a:ea typeface="Calibri"/>
                <a:cs typeface="Calibri"/>
                <a:sym typeface="Calibri"/>
              </a:rPr>
              <a:t>Los estudios financiados por la industria farmacéutica tienden a no ser publicados si no pueden demostrar beneficios de la droga </a:t>
            </a:r>
          </a:p>
          <a:p>
            <a:pPr marL="342900" lvl="0" indent="-342900" algn="just">
              <a:buClrTx/>
              <a:buSzPts val="2400"/>
              <a:buFont typeface="Calibri"/>
              <a:buChar char="-"/>
              <a:defRPr/>
            </a:pPr>
            <a:r>
              <a:rPr lang="es-AR" sz="2000" dirty="0">
                <a:solidFill>
                  <a:sysClr val="windowText" lastClr="000000"/>
                </a:solidFill>
                <a:latin typeface="+mn-lt"/>
                <a:ea typeface="Calibri"/>
                <a:cs typeface="Calibri"/>
                <a:sym typeface="Calibri"/>
              </a:rPr>
              <a:t>Los estudios con </a:t>
            </a:r>
            <a:r>
              <a:rPr lang="es-AR" sz="2000" i="1" dirty="0">
                <a:solidFill>
                  <a:sysClr val="windowText" lastClr="000000"/>
                </a:solidFill>
                <a:latin typeface="+mn-lt"/>
                <a:ea typeface="Calibri"/>
                <a:cs typeface="Calibri"/>
                <a:sym typeface="Calibri"/>
              </a:rPr>
              <a:t>resultados positivos </a:t>
            </a:r>
            <a:r>
              <a:rPr lang="es-AR" sz="2000" dirty="0">
                <a:solidFill>
                  <a:sysClr val="windowText" lastClr="000000"/>
                </a:solidFill>
                <a:latin typeface="+mn-lt"/>
                <a:ea typeface="Calibri"/>
                <a:cs typeface="Calibri"/>
                <a:sym typeface="Calibri"/>
              </a:rPr>
              <a:t>es más probable que se publiquen que los que tienen resultados “negativos” o estadísticamente no significativos </a:t>
            </a:r>
            <a:endParaRPr lang="es-AR" sz="2000" i="1" dirty="0">
              <a:solidFill>
                <a:sysClr val="windowText" lastClr="000000"/>
              </a:solidFill>
              <a:latin typeface="+mn-lt"/>
              <a:ea typeface="Calibri"/>
              <a:cs typeface="Calibri"/>
              <a:sym typeface="Calibri"/>
            </a:endParaRPr>
          </a:p>
          <a:p>
            <a:pPr marL="342900" lvl="0" indent="-342900" algn="just">
              <a:buClrTx/>
              <a:buSzPts val="2400"/>
              <a:buFont typeface="Calibri"/>
              <a:buChar char="-"/>
              <a:defRPr/>
            </a:pPr>
            <a:r>
              <a:rPr lang="es-AR" sz="2000" dirty="0">
                <a:solidFill>
                  <a:sysClr val="windowText" lastClr="000000"/>
                </a:solidFill>
                <a:latin typeface="+mn-lt"/>
                <a:ea typeface="Calibri"/>
                <a:cs typeface="Calibri"/>
                <a:sym typeface="Calibri"/>
              </a:rPr>
              <a:t>Se publican solo el </a:t>
            </a:r>
            <a:r>
              <a:rPr lang="es-AR" sz="2000" b="1" dirty="0">
                <a:solidFill>
                  <a:sysClr val="windowText" lastClr="000000"/>
                </a:solidFill>
                <a:latin typeface="+mn-lt"/>
                <a:ea typeface="Calibri"/>
                <a:cs typeface="Calibri"/>
                <a:sym typeface="Calibri"/>
              </a:rPr>
              <a:t>41%</a:t>
            </a:r>
            <a:r>
              <a:rPr lang="es-AR" sz="2000" dirty="0">
                <a:solidFill>
                  <a:sysClr val="windowText" lastClr="000000"/>
                </a:solidFill>
                <a:latin typeface="+mn-lt"/>
                <a:ea typeface="Calibri"/>
                <a:cs typeface="Calibri"/>
                <a:sym typeface="Calibri"/>
              </a:rPr>
              <a:t> de los estudios con resultados negativos</a:t>
            </a:r>
            <a:endParaRPr lang="es-AR" sz="2000" dirty="0">
              <a:solidFill>
                <a:sysClr val="windowText" lastClr="000000"/>
              </a:solidFill>
              <a:latin typeface="+mn-lt"/>
            </a:endParaRPr>
          </a:p>
          <a:p>
            <a:pPr marL="342900" lvl="0" indent="-342900" algn="just">
              <a:buClrTx/>
              <a:buSzPts val="2400"/>
              <a:buFont typeface="Calibri"/>
              <a:buChar char="-"/>
              <a:defRPr/>
            </a:pPr>
            <a:r>
              <a:rPr lang="es-AR" sz="2000" dirty="0">
                <a:solidFill>
                  <a:sysClr val="windowText" lastClr="000000"/>
                </a:solidFill>
                <a:latin typeface="+mn-lt"/>
                <a:ea typeface="Calibri"/>
                <a:cs typeface="Calibri"/>
                <a:sym typeface="Calibri"/>
              </a:rPr>
              <a:t>Las revistas de alto impacto suelen rechazar estudios con resultados no significativos o negativos</a:t>
            </a:r>
          </a:p>
          <a:p>
            <a:pPr marL="342900" indent="-342900" algn="just">
              <a:buSzPts val="2800"/>
              <a:buFont typeface="Calibri"/>
              <a:buChar char="-"/>
            </a:pPr>
            <a:r>
              <a:rPr lang="es-AR" sz="2000" dirty="0">
                <a:latin typeface="+mn-lt"/>
                <a:ea typeface="Calibri"/>
                <a:cs typeface="Calibri"/>
                <a:sym typeface="Calibri"/>
              </a:rPr>
              <a:t>Los estudios con resultados “positivos” tardan entre 4 y 5 años en publicarse. Los estudios con resultados “negativos” o no significativos tardan de 6 a 8 años</a:t>
            </a:r>
            <a:endParaRPr lang="es-AR" sz="2000" dirty="0">
              <a:latin typeface="+mn-lt"/>
            </a:endParaRPr>
          </a:p>
          <a:p>
            <a:endParaRPr lang="es-AR" dirty="0">
              <a:latin typeface="+mn-lt"/>
            </a:endParaRPr>
          </a:p>
          <a:p>
            <a:endParaRPr lang="es-AR" dirty="0"/>
          </a:p>
        </p:txBody>
      </p:sp>
    </p:spTree>
    <p:extLst>
      <p:ext uri="{BB962C8B-B14F-4D97-AF65-F5344CB8AC3E}">
        <p14:creationId xmlns:p14="http://schemas.microsoft.com/office/powerpoint/2010/main" val="1185046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672C2-3762-D137-31A7-7F1669759E22}"/>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250415E4-3157-B1A1-0DEC-860C2BEEFCF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Rectángulo 1">
            <a:extLst>
              <a:ext uri="{FF2B5EF4-FFF2-40B4-BE49-F238E27FC236}">
                <a16:creationId xmlns:a16="http://schemas.microsoft.com/office/drawing/2014/main" id="{CB4AD513-35B5-1BFC-21E6-F5BB3444FC7E}"/>
              </a:ext>
            </a:extLst>
          </p:cNvPr>
          <p:cNvSpPr/>
          <p:nvPr/>
        </p:nvSpPr>
        <p:spPr>
          <a:xfrm>
            <a:off x="1112363" y="361496"/>
            <a:ext cx="9144000" cy="553998"/>
          </a:xfrm>
          <a:prstGeom prst="rect">
            <a:avLst/>
          </a:prstGeom>
        </p:spPr>
        <p:txBody>
          <a:bodyPr wrap="square">
            <a:spAutoFit/>
          </a:bodyPr>
          <a:lstStyle/>
          <a:p>
            <a:pPr lvl="0" algn="ctr"/>
            <a:r>
              <a:rPr lang="es-ES_tradnl" sz="3000" b="1" dirty="0">
                <a:solidFill>
                  <a:srgbClr val="1F497D"/>
                </a:solidFill>
              </a:rPr>
              <a:t>Incertidumbre</a:t>
            </a:r>
            <a:r>
              <a:rPr lang="es-ES_tradnl" sz="3000" dirty="0">
                <a:solidFill>
                  <a:srgbClr val="1F497D"/>
                </a:solidFill>
              </a:rPr>
              <a:t> sobre la eficacia de las intervenciones</a:t>
            </a:r>
          </a:p>
        </p:txBody>
      </p:sp>
      <p:pic>
        <p:nvPicPr>
          <p:cNvPr id="3" name="Imagen 2">
            <a:extLst>
              <a:ext uri="{FF2B5EF4-FFF2-40B4-BE49-F238E27FC236}">
                <a16:creationId xmlns:a16="http://schemas.microsoft.com/office/drawing/2014/main" id="{90F5799F-E08A-C7A6-2988-CCD7534E4ED1}"/>
              </a:ext>
            </a:extLst>
          </p:cNvPr>
          <p:cNvPicPr>
            <a:picLocks noChangeAspect="1"/>
          </p:cNvPicPr>
          <p:nvPr/>
        </p:nvPicPr>
        <p:blipFill rotWithShape="1">
          <a:blip r:embed="rId3"/>
          <a:srcRect l="50000" t="19900" r="21650" b="57700"/>
          <a:stretch/>
        </p:blipFill>
        <p:spPr>
          <a:xfrm>
            <a:off x="556181" y="915494"/>
            <a:ext cx="5184576" cy="2107386"/>
          </a:xfrm>
          <a:prstGeom prst="rect">
            <a:avLst/>
          </a:prstGeom>
        </p:spPr>
      </p:pic>
      <p:sp>
        <p:nvSpPr>
          <p:cNvPr id="4" name="Marcador de contenido 2">
            <a:extLst>
              <a:ext uri="{FF2B5EF4-FFF2-40B4-BE49-F238E27FC236}">
                <a16:creationId xmlns:a16="http://schemas.microsoft.com/office/drawing/2014/main" id="{0270B3DC-FA2B-5168-8D99-1198C8B2F102}"/>
              </a:ext>
            </a:extLst>
          </p:cNvPr>
          <p:cNvSpPr>
            <a:spLocks noGrp="1"/>
          </p:cNvSpPr>
          <p:nvPr>
            <p:ph idx="1"/>
          </p:nvPr>
        </p:nvSpPr>
        <p:spPr>
          <a:xfrm>
            <a:off x="556181" y="3219751"/>
            <a:ext cx="10256363" cy="3276754"/>
          </a:xfrm>
        </p:spPr>
        <p:txBody>
          <a:bodyPr>
            <a:noAutofit/>
          </a:bodyPr>
          <a:lstStyle/>
          <a:p>
            <a:r>
              <a:rPr lang="es-MX" sz="2000" dirty="0"/>
              <a:t>Los autores analizaron todos los ensayos clínicos fundamentales y no fundamentales de los 145 nuevos medicamentos contra el cáncer aprobados por la FDA entre 2000 y 2020. </a:t>
            </a:r>
          </a:p>
          <a:p>
            <a:r>
              <a:rPr lang="es-MX" sz="2000" dirty="0"/>
              <a:t>Los medicamentos contra el cáncer generalmente se aprobaron en base a un único ensayo pequeño, a menudo sin un grupo de control y que midió solo puntos finales subrogados o sustitutos. Esto deja a los pacientes con cáncer sin pruebas sólidas de que los nuevos fármacos mejoren su supervivencia o calidad de vida, sin tendencia al cambio.</a:t>
            </a:r>
          </a:p>
          <a:p>
            <a:r>
              <a:rPr lang="en-US" sz="2000" dirty="0"/>
              <a:t>Los </a:t>
            </a:r>
            <a:r>
              <a:rPr lang="en-US" sz="2000" dirty="0" err="1"/>
              <a:t>puntos</a:t>
            </a:r>
            <a:r>
              <a:rPr lang="en-US" sz="2000" dirty="0"/>
              <a:t> finales </a:t>
            </a:r>
            <a:r>
              <a:rPr lang="en-US" sz="2000" dirty="0" err="1"/>
              <a:t>más</a:t>
            </a:r>
            <a:r>
              <a:rPr lang="en-US" sz="2000" dirty="0"/>
              <a:t> </a:t>
            </a:r>
            <a:r>
              <a:rPr lang="en-US" sz="2000" dirty="0" err="1"/>
              <a:t>importantes</a:t>
            </a:r>
            <a:r>
              <a:rPr lang="en-US" sz="2000" dirty="0"/>
              <a:t> para los </a:t>
            </a:r>
            <a:r>
              <a:rPr lang="en-US" sz="2000" dirty="0" err="1"/>
              <a:t>pacientes</a:t>
            </a:r>
            <a:r>
              <a:rPr lang="en-US" sz="2000" dirty="0"/>
              <a:t> y los </a:t>
            </a:r>
            <a:r>
              <a:rPr lang="en-US" sz="2000" dirty="0" err="1"/>
              <a:t>Sistemas</a:t>
            </a:r>
            <a:r>
              <a:rPr lang="en-US" sz="2000" dirty="0"/>
              <a:t> de </a:t>
            </a:r>
            <a:r>
              <a:rPr lang="en-US" sz="2000" dirty="0" err="1"/>
              <a:t>salud</a:t>
            </a:r>
            <a:r>
              <a:rPr lang="en-US" sz="2000" dirty="0"/>
              <a:t> son la </a:t>
            </a:r>
            <a:r>
              <a:rPr lang="en-US" sz="2000" dirty="0" err="1"/>
              <a:t>Sobrevida</a:t>
            </a:r>
            <a:r>
              <a:rPr lang="en-US" sz="2000" dirty="0"/>
              <a:t> Global y la </a:t>
            </a:r>
            <a:r>
              <a:rPr lang="en-US" sz="2000" dirty="0" err="1"/>
              <a:t>Calidad</a:t>
            </a:r>
            <a:r>
              <a:rPr lang="en-US" sz="2000" dirty="0"/>
              <a:t> de Vida. </a:t>
            </a:r>
            <a:r>
              <a:rPr lang="en-US" sz="2000" dirty="0" err="1"/>
              <a:t>Pero</a:t>
            </a:r>
            <a:r>
              <a:rPr lang="en-US" sz="2000" dirty="0"/>
              <a:t> </a:t>
            </a:r>
            <a:r>
              <a:rPr lang="en-US" sz="2000" dirty="0" err="1"/>
              <a:t>fueron</a:t>
            </a:r>
            <a:r>
              <a:rPr lang="en-US" sz="2000" dirty="0"/>
              <a:t> los </a:t>
            </a:r>
            <a:r>
              <a:rPr lang="en-US" sz="2000" dirty="0" err="1"/>
              <a:t>puntos</a:t>
            </a:r>
            <a:r>
              <a:rPr lang="en-US" sz="2000" dirty="0"/>
              <a:t> finales 1° </a:t>
            </a:r>
            <a:r>
              <a:rPr lang="en-US" sz="2000" dirty="0" err="1"/>
              <a:t>solamente</a:t>
            </a:r>
            <a:r>
              <a:rPr lang="en-US" sz="2000" dirty="0"/>
              <a:t> en el 14% de los </a:t>
            </a:r>
            <a:r>
              <a:rPr lang="en-US" sz="2000" dirty="0" err="1"/>
              <a:t>casos</a:t>
            </a:r>
            <a:r>
              <a:rPr lang="en-US" sz="2000" dirty="0"/>
              <a:t> y </a:t>
            </a:r>
            <a:r>
              <a:rPr lang="en-US" sz="2000" dirty="0" err="1"/>
              <a:t>Calidad</a:t>
            </a:r>
            <a:r>
              <a:rPr lang="en-US" sz="2000" dirty="0"/>
              <a:t> de </a:t>
            </a:r>
            <a:r>
              <a:rPr lang="en-US" sz="2000" dirty="0" err="1"/>
              <a:t>vida</a:t>
            </a:r>
            <a:r>
              <a:rPr lang="en-US" sz="2000" dirty="0"/>
              <a:t> en el 25% de los </a:t>
            </a:r>
            <a:r>
              <a:rPr lang="en-US" sz="2000" dirty="0" err="1"/>
              <a:t>casos</a:t>
            </a:r>
            <a:endParaRPr lang="es-MX" sz="2000" dirty="0"/>
          </a:p>
          <a:p>
            <a:r>
              <a:rPr lang="es-MX" sz="2000" dirty="0"/>
              <a:t>Cuando lo midieron, la mediana de beneficio en sobrevida global fue de 2,55 meses</a:t>
            </a:r>
            <a:endParaRPr lang="es-AR" sz="2000" dirty="0"/>
          </a:p>
        </p:txBody>
      </p:sp>
    </p:spTree>
    <p:extLst>
      <p:ext uri="{BB962C8B-B14F-4D97-AF65-F5344CB8AC3E}">
        <p14:creationId xmlns:p14="http://schemas.microsoft.com/office/powerpoint/2010/main" val="372677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2C5EB-5013-1B6A-6E2A-AF01156A1247}"/>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5DDBE69D-8FBC-40CB-599F-D5C9791963D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1 Título">
            <a:extLst>
              <a:ext uri="{FF2B5EF4-FFF2-40B4-BE49-F238E27FC236}">
                <a16:creationId xmlns:a16="http://schemas.microsoft.com/office/drawing/2014/main" id="{8FC3172F-43DF-45A8-B7D9-43ABBB75DAE9}"/>
              </a:ext>
            </a:extLst>
          </p:cNvPr>
          <p:cNvSpPr>
            <a:spLocks noGrp="1"/>
          </p:cNvSpPr>
          <p:nvPr>
            <p:ph type="title"/>
          </p:nvPr>
        </p:nvSpPr>
        <p:spPr>
          <a:xfrm>
            <a:off x="692426" y="629892"/>
            <a:ext cx="10807148" cy="1143000"/>
          </a:xfrm>
        </p:spPr>
        <p:style>
          <a:lnRef idx="1">
            <a:schemeClr val="accent1"/>
          </a:lnRef>
          <a:fillRef idx="2">
            <a:schemeClr val="accent1"/>
          </a:fillRef>
          <a:effectRef idx="1">
            <a:schemeClr val="accent1"/>
          </a:effectRef>
          <a:fontRef idx="minor">
            <a:schemeClr val="dk1"/>
          </a:fontRef>
        </p:style>
        <p:txBody>
          <a:bodyPr>
            <a:normAutofit/>
          </a:bodyPr>
          <a:lstStyle/>
          <a:p>
            <a:pPr eaLnBrk="1" hangingPunct="1"/>
            <a:r>
              <a:rPr lang="es-AR" dirty="0"/>
              <a:t>Presión de la industria</a:t>
            </a:r>
          </a:p>
        </p:txBody>
      </p:sp>
      <p:sp>
        <p:nvSpPr>
          <p:cNvPr id="4" name="CuadroTexto 3">
            <a:extLst>
              <a:ext uri="{FF2B5EF4-FFF2-40B4-BE49-F238E27FC236}">
                <a16:creationId xmlns:a16="http://schemas.microsoft.com/office/drawing/2014/main" id="{9879D1C4-0546-4CC6-3677-3F05061DEBDF}"/>
              </a:ext>
            </a:extLst>
          </p:cNvPr>
          <p:cNvSpPr txBox="1"/>
          <p:nvPr/>
        </p:nvSpPr>
        <p:spPr>
          <a:xfrm>
            <a:off x="692426" y="2077833"/>
            <a:ext cx="8363084" cy="4370427"/>
          </a:xfrm>
          <a:prstGeom prst="rect">
            <a:avLst/>
          </a:prstGeom>
          <a:noFill/>
        </p:spPr>
        <p:txBody>
          <a:bodyPr wrap="square">
            <a:spAutoFit/>
          </a:bodyPr>
          <a:lstStyle/>
          <a:p>
            <a:r>
              <a:rPr lang="en-US" sz="2400" dirty="0"/>
              <a:t>Payments by Drug and Medical Device Manufacturers to US Peer Reviewers of Major Medical Journals</a:t>
            </a:r>
          </a:p>
          <a:p>
            <a:endParaRPr lang="en-US" sz="2400" dirty="0"/>
          </a:p>
          <a:p>
            <a:r>
              <a:rPr lang="en-US" sz="2400" dirty="0"/>
              <a:t>Pagos de </a:t>
            </a:r>
            <a:r>
              <a:rPr lang="en-US" sz="2400" dirty="0" err="1"/>
              <a:t>fabricantes</a:t>
            </a:r>
            <a:r>
              <a:rPr lang="en-US" sz="2400" dirty="0"/>
              <a:t> de </a:t>
            </a:r>
            <a:r>
              <a:rPr lang="en-US" sz="2400" dirty="0" err="1"/>
              <a:t>medicamentos</a:t>
            </a:r>
            <a:r>
              <a:rPr lang="en-US" sz="2400" dirty="0"/>
              <a:t> y </a:t>
            </a:r>
            <a:r>
              <a:rPr lang="en-US" sz="2400" dirty="0" err="1"/>
              <a:t>dispositivos</a:t>
            </a:r>
            <a:r>
              <a:rPr lang="en-US" sz="2400" dirty="0"/>
              <a:t> </a:t>
            </a:r>
            <a:r>
              <a:rPr lang="en-US" sz="2400" dirty="0" err="1"/>
              <a:t>médicos</a:t>
            </a:r>
            <a:r>
              <a:rPr lang="en-US" sz="2400" dirty="0"/>
              <a:t> a </a:t>
            </a:r>
            <a:r>
              <a:rPr lang="en-US" sz="2400" dirty="0" err="1"/>
              <a:t>revisores</a:t>
            </a:r>
            <a:r>
              <a:rPr lang="en-US" sz="2400" dirty="0"/>
              <a:t> pares </a:t>
            </a:r>
            <a:r>
              <a:rPr lang="en-US" sz="2400" dirty="0" err="1"/>
              <a:t>estadounidenses</a:t>
            </a:r>
            <a:r>
              <a:rPr lang="en-US" sz="2400" dirty="0"/>
              <a:t> de </a:t>
            </a:r>
            <a:r>
              <a:rPr lang="en-US" sz="2400" dirty="0" err="1"/>
              <a:t>importantes</a:t>
            </a:r>
            <a:r>
              <a:rPr lang="en-US" sz="2400" dirty="0"/>
              <a:t> </a:t>
            </a:r>
            <a:r>
              <a:rPr lang="en-US" sz="2400" dirty="0" err="1"/>
              <a:t>revistas</a:t>
            </a:r>
            <a:r>
              <a:rPr lang="en-US" sz="2400" dirty="0"/>
              <a:t> </a:t>
            </a:r>
            <a:r>
              <a:rPr lang="en-US" sz="2400" dirty="0" err="1"/>
              <a:t>médicas</a:t>
            </a:r>
            <a:endParaRPr lang="en-US" sz="2400" dirty="0"/>
          </a:p>
          <a:p>
            <a:endParaRPr lang="en-US" dirty="0"/>
          </a:p>
          <a:p>
            <a:r>
              <a:rPr lang="en-US" sz="2000" dirty="0"/>
              <a:t>Más de la </a:t>
            </a:r>
            <a:r>
              <a:rPr lang="en-US" sz="2000" dirty="0" err="1"/>
              <a:t>mitad</a:t>
            </a:r>
            <a:r>
              <a:rPr lang="en-US" sz="2000" dirty="0"/>
              <a:t> de </a:t>
            </a:r>
            <a:r>
              <a:rPr lang="en-US" sz="2000" dirty="0" err="1"/>
              <a:t>los</a:t>
            </a:r>
            <a:r>
              <a:rPr lang="en-US" sz="2000" dirty="0"/>
              <a:t> 1962 </a:t>
            </a:r>
            <a:r>
              <a:rPr lang="en-US" sz="2000" dirty="0" err="1"/>
              <a:t>médicos</a:t>
            </a:r>
            <a:r>
              <a:rPr lang="en-US" sz="2000" dirty="0"/>
              <a:t> </a:t>
            </a:r>
            <a:r>
              <a:rPr lang="en-US" sz="2000" dirty="0" err="1"/>
              <a:t>revisores</a:t>
            </a:r>
            <a:r>
              <a:rPr lang="en-US" sz="2000" dirty="0"/>
              <a:t> de </a:t>
            </a:r>
            <a:r>
              <a:rPr lang="en-US" sz="2000" dirty="0" err="1"/>
              <a:t>este</a:t>
            </a:r>
            <a:r>
              <a:rPr lang="en-US" sz="2000" dirty="0"/>
              <a:t> </a:t>
            </a:r>
            <a:r>
              <a:rPr lang="en-US" sz="2000" dirty="0" err="1"/>
              <a:t>estudio</a:t>
            </a:r>
            <a:r>
              <a:rPr lang="en-US" sz="2000" dirty="0"/>
              <a:t> </a:t>
            </a:r>
            <a:r>
              <a:rPr lang="en-US" sz="2000" dirty="0" err="1"/>
              <a:t>recibieron</a:t>
            </a:r>
            <a:r>
              <a:rPr lang="en-US" sz="2000" dirty="0"/>
              <a:t> </a:t>
            </a:r>
            <a:r>
              <a:rPr lang="en-US" sz="2000" dirty="0" err="1"/>
              <a:t>pagos</a:t>
            </a:r>
            <a:r>
              <a:rPr lang="en-US" sz="2000" dirty="0"/>
              <a:t> </a:t>
            </a:r>
            <a:r>
              <a:rPr lang="en-US" sz="2000" dirty="0" err="1"/>
              <a:t>por</a:t>
            </a:r>
            <a:r>
              <a:rPr lang="en-US" sz="2000" dirty="0"/>
              <a:t> </a:t>
            </a:r>
            <a:r>
              <a:rPr lang="en-US" sz="2000" dirty="0" err="1"/>
              <a:t>investigación</a:t>
            </a:r>
            <a:r>
              <a:rPr lang="en-US" sz="2000" dirty="0"/>
              <a:t> y </a:t>
            </a:r>
            <a:r>
              <a:rPr lang="en-US" sz="2000" dirty="0" err="1"/>
              <a:t>generales</a:t>
            </a:r>
            <a:r>
              <a:rPr lang="en-US" sz="2000" dirty="0"/>
              <a:t>.</a:t>
            </a:r>
          </a:p>
          <a:p>
            <a:r>
              <a:rPr lang="en-US" sz="2000" dirty="0"/>
              <a:t>La </a:t>
            </a:r>
            <a:r>
              <a:rPr lang="en-US" sz="2000" dirty="0" err="1"/>
              <a:t>cifra</a:t>
            </a:r>
            <a:r>
              <a:rPr lang="en-US" sz="2000" dirty="0"/>
              <a:t> </a:t>
            </a:r>
            <a:r>
              <a:rPr lang="en-US" sz="2000" dirty="0" err="1"/>
              <a:t>por</a:t>
            </a:r>
            <a:r>
              <a:rPr lang="en-US" sz="2000" dirty="0"/>
              <a:t> </a:t>
            </a:r>
            <a:r>
              <a:rPr lang="en-US" sz="2000" dirty="0" err="1"/>
              <a:t>pagos</a:t>
            </a:r>
            <a:r>
              <a:rPr lang="en-US" sz="2000" dirty="0"/>
              <a:t> </a:t>
            </a:r>
            <a:r>
              <a:rPr lang="en-US" sz="2000" dirty="0" err="1"/>
              <a:t>generales</a:t>
            </a:r>
            <a:r>
              <a:rPr lang="en-US" sz="2000" dirty="0"/>
              <a:t> entre </a:t>
            </a:r>
            <a:r>
              <a:rPr lang="en-US" sz="2000" dirty="0" err="1"/>
              <a:t>el</a:t>
            </a:r>
            <a:r>
              <a:rPr lang="en-US" sz="2000" dirty="0"/>
              <a:t> 2020 al 2022 </a:t>
            </a:r>
            <a:r>
              <a:rPr lang="en-US" sz="2000" dirty="0" err="1"/>
              <a:t>fue</a:t>
            </a:r>
            <a:r>
              <a:rPr lang="en-US" sz="2000" dirty="0"/>
              <a:t> de </a:t>
            </a:r>
            <a:r>
              <a:rPr lang="en-US" sz="2000" dirty="0" err="1"/>
              <a:t>más</a:t>
            </a:r>
            <a:r>
              <a:rPr lang="en-US" sz="2000" dirty="0"/>
              <a:t> de 64 </a:t>
            </a:r>
            <a:r>
              <a:rPr lang="en-US" sz="2000" dirty="0" err="1"/>
              <a:t>millones</a:t>
            </a:r>
            <a:r>
              <a:rPr lang="en-US" sz="2000" dirty="0"/>
              <a:t> de </a:t>
            </a:r>
            <a:r>
              <a:rPr lang="en-US" sz="2000" dirty="0" err="1"/>
              <a:t>dólares</a:t>
            </a:r>
            <a:endParaRPr lang="en-US" sz="2000" dirty="0"/>
          </a:p>
          <a:p>
            <a:endParaRPr lang="en-US" dirty="0"/>
          </a:p>
          <a:p>
            <a:endParaRPr lang="es-AR" dirty="0"/>
          </a:p>
        </p:txBody>
      </p:sp>
      <p:sp>
        <p:nvSpPr>
          <p:cNvPr id="6" name="CuadroTexto 5">
            <a:extLst>
              <a:ext uri="{FF2B5EF4-FFF2-40B4-BE49-F238E27FC236}">
                <a16:creationId xmlns:a16="http://schemas.microsoft.com/office/drawing/2014/main" id="{F11B52F5-77B7-318A-C331-D7A39487A115}"/>
              </a:ext>
            </a:extLst>
          </p:cNvPr>
          <p:cNvSpPr txBox="1"/>
          <p:nvPr/>
        </p:nvSpPr>
        <p:spPr>
          <a:xfrm>
            <a:off x="7031257" y="5858776"/>
            <a:ext cx="4349599" cy="369332"/>
          </a:xfrm>
          <a:prstGeom prst="rect">
            <a:avLst/>
          </a:prstGeom>
          <a:noFill/>
        </p:spPr>
        <p:txBody>
          <a:bodyPr wrap="square">
            <a:spAutoFit/>
          </a:bodyPr>
          <a:lstStyle/>
          <a:p>
            <a:r>
              <a:rPr lang="en-US" dirty="0"/>
              <a:t>JAMA Published online October 10, 2024</a:t>
            </a:r>
            <a:endParaRPr lang="es-AR" dirty="0"/>
          </a:p>
        </p:txBody>
      </p:sp>
    </p:spTree>
    <p:extLst>
      <p:ext uri="{BB962C8B-B14F-4D97-AF65-F5344CB8AC3E}">
        <p14:creationId xmlns:p14="http://schemas.microsoft.com/office/powerpoint/2010/main" val="64598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DB84B-E7DB-97F8-5315-A7CADA786EFB}"/>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8FF90A70-BA69-0397-006B-B375BD2A5A1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4" name="Título 3">
            <a:extLst>
              <a:ext uri="{FF2B5EF4-FFF2-40B4-BE49-F238E27FC236}">
                <a16:creationId xmlns:a16="http://schemas.microsoft.com/office/drawing/2014/main" id="{6B786B9D-F3DE-73EB-6EC8-533FBC9513D7}"/>
              </a:ext>
            </a:extLst>
          </p:cNvPr>
          <p:cNvSpPr>
            <a:spLocks noGrp="1"/>
          </p:cNvSpPr>
          <p:nvPr>
            <p:ph type="title"/>
          </p:nvPr>
        </p:nvSpPr>
        <p:spPr/>
        <p:txBody>
          <a:bodyPr>
            <a:normAutofit/>
          </a:bodyPr>
          <a:lstStyle/>
          <a:p>
            <a:r>
              <a:rPr lang="es-ES" sz="2400" dirty="0"/>
              <a:t>Los efectos de los incentivos de la industria farmacéutica sobre los patrones de prescripción de medicamentos por parte de los médicos. No existe nada gratis</a:t>
            </a:r>
            <a:endParaRPr lang="es-AR" sz="2400" dirty="0"/>
          </a:p>
        </p:txBody>
      </p:sp>
      <p:pic>
        <p:nvPicPr>
          <p:cNvPr id="3" name="Google Shape;221;p23">
            <a:extLst>
              <a:ext uri="{FF2B5EF4-FFF2-40B4-BE49-F238E27FC236}">
                <a16:creationId xmlns:a16="http://schemas.microsoft.com/office/drawing/2014/main" id="{D3F7EFA1-2F7F-4FB4-9E05-343FDF2FF578}"/>
              </a:ext>
            </a:extLst>
          </p:cNvPr>
          <p:cNvPicPr preferRelativeResize="0">
            <a:picLocks noGrp="1"/>
          </p:cNvPicPr>
          <p:nvPr>
            <p:ph idx="1"/>
          </p:nvPr>
        </p:nvPicPr>
        <p:blipFill rotWithShape="1">
          <a:blip r:embed="rId3">
            <a:alphaModFix/>
          </a:blip>
          <a:stretch/>
        </p:blipFill>
        <p:spPr>
          <a:xfrm>
            <a:off x="905347" y="1566250"/>
            <a:ext cx="10448453" cy="4635374"/>
          </a:xfrm>
          <a:prstGeom prst="rect">
            <a:avLst/>
          </a:prstGeom>
          <a:noFill/>
          <a:ln>
            <a:noFill/>
          </a:ln>
        </p:spPr>
      </p:pic>
    </p:spTree>
    <p:extLst>
      <p:ext uri="{BB962C8B-B14F-4D97-AF65-F5344CB8AC3E}">
        <p14:creationId xmlns:p14="http://schemas.microsoft.com/office/powerpoint/2010/main" val="1146651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EA6FE-999B-8EAE-60E1-6E8128FB7BE4}"/>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9287D493-4F98-13EB-CEC9-AECB2DBCE4B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pic>
        <p:nvPicPr>
          <p:cNvPr id="2" name="Imagen 1">
            <a:extLst>
              <a:ext uri="{FF2B5EF4-FFF2-40B4-BE49-F238E27FC236}">
                <a16:creationId xmlns:a16="http://schemas.microsoft.com/office/drawing/2014/main" id="{17A4746D-F2EE-0234-16B1-92B10ACD08A0}"/>
              </a:ext>
            </a:extLst>
          </p:cNvPr>
          <p:cNvPicPr>
            <a:picLocks noChangeAspect="1"/>
          </p:cNvPicPr>
          <p:nvPr/>
        </p:nvPicPr>
        <p:blipFill>
          <a:blip r:embed="rId3"/>
          <a:stretch>
            <a:fillRect/>
          </a:stretch>
        </p:blipFill>
        <p:spPr>
          <a:xfrm>
            <a:off x="0" y="350197"/>
            <a:ext cx="12192000" cy="5812860"/>
          </a:xfrm>
          <a:prstGeom prst="rect">
            <a:avLst/>
          </a:prstGeom>
        </p:spPr>
      </p:pic>
    </p:spTree>
    <p:extLst>
      <p:ext uri="{BB962C8B-B14F-4D97-AF65-F5344CB8AC3E}">
        <p14:creationId xmlns:p14="http://schemas.microsoft.com/office/powerpoint/2010/main" val="2175242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BE631A-847C-54D6-F686-0E666CD6D9DD}"/>
            </a:ext>
          </a:extLst>
        </p:cNvPr>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08BC803E-13F3-4DAB-B17C-BEB007616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DDE571-E57F-4AB5-83C7-30EB5DDC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12191996"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1">
            <a:extLst>
              <a:ext uri="{FF2B5EF4-FFF2-40B4-BE49-F238E27FC236}">
                <a16:creationId xmlns:a16="http://schemas.microsoft.com/office/drawing/2014/main" id="{8DD04095-2963-879C-16A2-A5A9AED3DEFE}"/>
              </a:ext>
            </a:extLst>
          </p:cNvPr>
          <p:cNvSpPr>
            <a:spLocks noGrp="1"/>
          </p:cNvSpPr>
          <p:nvPr>
            <p:ph type="title"/>
          </p:nvPr>
        </p:nvSpPr>
        <p:spPr>
          <a:xfrm>
            <a:off x="1137040" y="223560"/>
            <a:ext cx="4282380" cy="1322944"/>
          </a:xfrm>
        </p:spPr>
        <p:txBody>
          <a:bodyPr>
            <a:normAutofit/>
          </a:bodyPr>
          <a:lstStyle/>
          <a:p>
            <a:r>
              <a:rPr lang="es-AR" dirty="0">
                <a:solidFill>
                  <a:schemeClr val="tx1">
                    <a:lumMod val="85000"/>
                    <a:lumOff val="15000"/>
                  </a:schemeClr>
                </a:solidFill>
              </a:rPr>
              <a:t>Impacto de uso irracional </a:t>
            </a:r>
          </a:p>
        </p:txBody>
      </p:sp>
      <p:sp>
        <p:nvSpPr>
          <p:cNvPr id="3" name="Marcador de contenido 2">
            <a:extLst>
              <a:ext uri="{FF2B5EF4-FFF2-40B4-BE49-F238E27FC236}">
                <a16:creationId xmlns:a16="http://schemas.microsoft.com/office/drawing/2014/main" id="{506A276B-5DC7-EB3C-D9EC-A0D0F4C3D6AA}"/>
              </a:ext>
            </a:extLst>
          </p:cNvPr>
          <p:cNvSpPr>
            <a:spLocks noGrp="1"/>
          </p:cNvSpPr>
          <p:nvPr>
            <p:ph idx="1"/>
          </p:nvPr>
        </p:nvSpPr>
        <p:spPr>
          <a:xfrm>
            <a:off x="1137040" y="1703417"/>
            <a:ext cx="4666450" cy="4046401"/>
          </a:xfrm>
        </p:spPr>
        <p:txBody>
          <a:bodyPr>
            <a:noAutofit/>
          </a:bodyPr>
          <a:lstStyle/>
          <a:p>
            <a:r>
              <a:rPr lang="es-ES" sz="2000" dirty="0">
                <a:solidFill>
                  <a:schemeClr val="tx1">
                    <a:lumMod val="85000"/>
                    <a:lumOff val="15000"/>
                  </a:schemeClr>
                </a:solidFill>
              </a:rPr>
              <a:t>Conduce a resultados de salud inferiores en términos de morbilidad y mortalidad</a:t>
            </a:r>
          </a:p>
          <a:p>
            <a:r>
              <a:rPr lang="es-ES" sz="2000" dirty="0">
                <a:solidFill>
                  <a:schemeClr val="tx1">
                    <a:lumMod val="85000"/>
                    <a:lumOff val="15000"/>
                  </a:schemeClr>
                </a:solidFill>
              </a:rPr>
              <a:t>Gasto de recursos que conduce a una menor disponibilidad de los medicamentos necesarios </a:t>
            </a:r>
          </a:p>
          <a:p>
            <a:r>
              <a:rPr lang="es-ES" sz="2000" dirty="0">
                <a:solidFill>
                  <a:schemeClr val="tx1">
                    <a:lumMod val="85000"/>
                    <a:lumOff val="15000"/>
                  </a:schemeClr>
                </a:solidFill>
              </a:rPr>
              <a:t>Aumento de costos</a:t>
            </a:r>
          </a:p>
          <a:p>
            <a:r>
              <a:rPr lang="es-ES" sz="2000" dirty="0">
                <a:solidFill>
                  <a:schemeClr val="tx1">
                    <a:lumMod val="85000"/>
                    <a:lumOff val="15000"/>
                  </a:schemeClr>
                </a:solidFill>
              </a:rPr>
              <a:t>Mayor riesgo de efectos secundarios e interacciones medicamentosas, </a:t>
            </a:r>
          </a:p>
          <a:p>
            <a:r>
              <a:rPr lang="es-ES" sz="2000" dirty="0">
                <a:solidFill>
                  <a:schemeClr val="tx1">
                    <a:lumMod val="85000"/>
                    <a:lumOff val="15000"/>
                  </a:schemeClr>
                </a:solidFill>
              </a:rPr>
              <a:t>La proliferación de resistencia a los medicamentos antimicrobianos.</a:t>
            </a:r>
          </a:p>
          <a:p>
            <a:r>
              <a:rPr lang="es-ES" sz="2000" dirty="0">
                <a:solidFill>
                  <a:schemeClr val="tx1">
                    <a:lumMod val="85000"/>
                    <a:lumOff val="15000"/>
                  </a:schemeClr>
                </a:solidFill>
              </a:rPr>
              <a:t>También existe un impacto psicosocial adverso de la prescripción irracional al perpetuar la noción de que cada síntoma requiere un medicamento.</a:t>
            </a:r>
          </a:p>
        </p:txBody>
      </p:sp>
      <p:pic>
        <p:nvPicPr>
          <p:cNvPr id="2" name="Picture 4" descr="Píldoras coloridas apiladas para crear un gráfico de barras">
            <a:extLst>
              <a:ext uri="{FF2B5EF4-FFF2-40B4-BE49-F238E27FC236}">
                <a16:creationId xmlns:a16="http://schemas.microsoft.com/office/drawing/2014/main" id="{37AFFC65-BB2B-82EE-E060-7071EE85D42F}"/>
              </a:ext>
            </a:extLst>
          </p:cNvPr>
          <p:cNvPicPr>
            <a:picLocks noChangeAspect="1"/>
          </p:cNvPicPr>
          <p:nvPr/>
        </p:nvPicPr>
        <p:blipFill rotWithShape="1">
          <a:blip r:embed="rId2"/>
          <a:srcRect t="11573" r="3" b="11576"/>
          <a:stretch/>
        </p:blipFill>
        <p:spPr>
          <a:xfrm>
            <a:off x="5702185" y="1"/>
            <a:ext cx="6489823" cy="3429002"/>
          </a:xfrm>
          <a:custGeom>
            <a:avLst/>
            <a:gdLst/>
            <a:ahLst/>
            <a:cxnLst/>
            <a:rect l="l" t="t" r="r" b="b"/>
            <a:pathLst>
              <a:path w="6489823" h="3421047">
                <a:moveTo>
                  <a:pt x="383239" y="0"/>
                </a:moveTo>
                <a:lnTo>
                  <a:pt x="6489823" y="0"/>
                </a:lnTo>
                <a:lnTo>
                  <a:pt x="6489823" y="3421047"/>
                </a:lnTo>
                <a:lnTo>
                  <a:pt x="0" y="3421047"/>
                </a:lnTo>
                <a:lnTo>
                  <a:pt x="10162" y="3368785"/>
                </a:lnTo>
                <a:cubicBezTo>
                  <a:pt x="15448" y="3346584"/>
                  <a:pt x="22094" y="3323293"/>
                  <a:pt x="30699" y="3298569"/>
                </a:cubicBezTo>
                <a:cubicBezTo>
                  <a:pt x="41150" y="3275988"/>
                  <a:pt x="42443" y="3246652"/>
                  <a:pt x="33589" y="3233050"/>
                </a:cubicBezTo>
                <a:cubicBezTo>
                  <a:pt x="32065" y="3230708"/>
                  <a:pt x="30291" y="3228932"/>
                  <a:pt x="28325" y="3227777"/>
                </a:cubicBezTo>
                <a:cubicBezTo>
                  <a:pt x="30678" y="3188484"/>
                  <a:pt x="72205" y="3103624"/>
                  <a:pt x="73382" y="3050568"/>
                </a:cubicBezTo>
                <a:cubicBezTo>
                  <a:pt x="69165" y="3022639"/>
                  <a:pt x="68605" y="2960322"/>
                  <a:pt x="84953" y="2920501"/>
                </a:cubicBezTo>
                <a:cubicBezTo>
                  <a:pt x="69327" y="2932298"/>
                  <a:pt x="121103" y="2664904"/>
                  <a:pt x="109217" y="2657859"/>
                </a:cubicBezTo>
                <a:cubicBezTo>
                  <a:pt x="110075" y="2597031"/>
                  <a:pt x="138136" y="2522558"/>
                  <a:pt x="139777" y="2464312"/>
                </a:cubicBezTo>
                <a:cubicBezTo>
                  <a:pt x="141801" y="2450201"/>
                  <a:pt x="199861" y="2246813"/>
                  <a:pt x="198683" y="2236608"/>
                </a:cubicBezTo>
                <a:lnTo>
                  <a:pt x="283684" y="1924542"/>
                </a:lnTo>
                <a:cubicBezTo>
                  <a:pt x="313071" y="1811100"/>
                  <a:pt x="307196" y="1868801"/>
                  <a:pt x="336583" y="1755359"/>
                </a:cubicBezTo>
                <a:cubicBezTo>
                  <a:pt x="383246" y="1573239"/>
                  <a:pt x="363875" y="1577802"/>
                  <a:pt x="409119" y="1401207"/>
                </a:cubicBezTo>
                <a:cubicBezTo>
                  <a:pt x="428998" y="1329345"/>
                  <a:pt x="403240" y="1279669"/>
                  <a:pt x="421957" y="1175450"/>
                </a:cubicBezTo>
                <a:cubicBezTo>
                  <a:pt x="442602" y="1107577"/>
                  <a:pt x="340683" y="794854"/>
                  <a:pt x="369233" y="688836"/>
                </a:cubicBezTo>
                <a:cubicBezTo>
                  <a:pt x="378440" y="610640"/>
                  <a:pt x="331945" y="587322"/>
                  <a:pt x="346155" y="513896"/>
                </a:cubicBezTo>
                <a:cubicBezTo>
                  <a:pt x="351974" y="496939"/>
                  <a:pt x="362179" y="406394"/>
                  <a:pt x="344911" y="393010"/>
                </a:cubicBezTo>
                <a:cubicBezTo>
                  <a:pt x="389436" y="301493"/>
                  <a:pt x="356186" y="264408"/>
                  <a:pt x="369960" y="232042"/>
                </a:cubicBezTo>
                <a:cubicBezTo>
                  <a:pt x="394611" y="153791"/>
                  <a:pt x="372056" y="165633"/>
                  <a:pt x="392742" y="72037"/>
                </a:cubicBezTo>
                <a:cubicBezTo>
                  <a:pt x="398537" y="53819"/>
                  <a:pt x="397997" y="38693"/>
                  <a:pt x="394525" y="25405"/>
                </a:cubicBezTo>
                <a:close/>
              </a:path>
            </a:pathLst>
          </a:custGeom>
        </p:spPr>
      </p:pic>
      <p:pic>
        <p:nvPicPr>
          <p:cNvPr id="7" name="Imagen 6" descr="Interfaz de usuario gráfica, Aplicación&#10;&#10;Descripción generada automáticamente">
            <a:extLst>
              <a:ext uri="{FF2B5EF4-FFF2-40B4-BE49-F238E27FC236}">
                <a16:creationId xmlns:a16="http://schemas.microsoft.com/office/drawing/2014/main" id="{22072307-1BB4-F3D2-00CB-43EA32961E2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t="9990" r="-3" b="-3"/>
          <a:stretch/>
        </p:blipFill>
        <p:spPr>
          <a:xfrm>
            <a:off x="5419420" y="3429000"/>
            <a:ext cx="6772580" cy="3429000"/>
          </a:xfrm>
          <a:custGeom>
            <a:avLst/>
            <a:gdLst/>
            <a:ahLst/>
            <a:cxnLst/>
            <a:rect l="l" t="t" r="r" b="b"/>
            <a:pathLst>
              <a:path w="6772580" h="3429000">
                <a:moveTo>
                  <a:pt x="271594" y="0"/>
                </a:moveTo>
                <a:lnTo>
                  <a:pt x="6772580" y="0"/>
                </a:lnTo>
                <a:lnTo>
                  <a:pt x="6772580" y="3429000"/>
                </a:lnTo>
                <a:lnTo>
                  <a:pt x="8976" y="3429000"/>
                </a:lnTo>
                <a:lnTo>
                  <a:pt x="7894" y="3419403"/>
                </a:lnTo>
                <a:cubicBezTo>
                  <a:pt x="2772" y="3402540"/>
                  <a:pt x="-7409" y="3393117"/>
                  <a:pt x="8790" y="3369074"/>
                </a:cubicBezTo>
                <a:cubicBezTo>
                  <a:pt x="18674" y="3308209"/>
                  <a:pt x="52540" y="3147708"/>
                  <a:pt x="69466" y="3074368"/>
                </a:cubicBezTo>
                <a:cubicBezTo>
                  <a:pt x="86170" y="2985158"/>
                  <a:pt x="141939" y="2988106"/>
                  <a:pt x="138108" y="2937087"/>
                </a:cubicBezTo>
                <a:lnTo>
                  <a:pt x="159153" y="2788751"/>
                </a:lnTo>
                <a:cubicBezTo>
                  <a:pt x="164508" y="2771521"/>
                  <a:pt x="169861" y="2754291"/>
                  <a:pt x="175215" y="2737061"/>
                </a:cubicBezTo>
                <a:lnTo>
                  <a:pt x="178713" y="2662493"/>
                </a:lnTo>
                <a:cubicBezTo>
                  <a:pt x="182744" y="2662176"/>
                  <a:pt x="175495" y="2610710"/>
                  <a:pt x="177952" y="2608178"/>
                </a:cubicBezTo>
                <a:lnTo>
                  <a:pt x="200637" y="2557490"/>
                </a:lnTo>
                <a:lnTo>
                  <a:pt x="210272" y="2500823"/>
                </a:lnTo>
                <a:cubicBezTo>
                  <a:pt x="210821" y="2477149"/>
                  <a:pt x="233533" y="2498323"/>
                  <a:pt x="235189" y="2456370"/>
                </a:cubicBezTo>
                <a:cubicBezTo>
                  <a:pt x="241238" y="2390087"/>
                  <a:pt x="270663" y="2342381"/>
                  <a:pt x="270108" y="2307778"/>
                </a:cubicBezTo>
                <a:cubicBezTo>
                  <a:pt x="279775" y="2252634"/>
                  <a:pt x="274008" y="2281735"/>
                  <a:pt x="270232" y="2227103"/>
                </a:cubicBezTo>
                <a:cubicBezTo>
                  <a:pt x="277898" y="2187203"/>
                  <a:pt x="273018" y="2179895"/>
                  <a:pt x="278972" y="2138456"/>
                </a:cubicBezTo>
                <a:cubicBezTo>
                  <a:pt x="286874" y="2113373"/>
                  <a:pt x="293454" y="2098825"/>
                  <a:pt x="284204" y="2092747"/>
                </a:cubicBezTo>
                <a:cubicBezTo>
                  <a:pt x="285267" y="2080110"/>
                  <a:pt x="308510" y="2021121"/>
                  <a:pt x="306856" y="2003128"/>
                </a:cubicBezTo>
                <a:lnTo>
                  <a:pt x="296216" y="1944367"/>
                </a:lnTo>
                <a:lnTo>
                  <a:pt x="316030" y="1836128"/>
                </a:lnTo>
                <a:cubicBezTo>
                  <a:pt x="300726" y="1810623"/>
                  <a:pt x="342411" y="1768654"/>
                  <a:pt x="329496" y="1735241"/>
                </a:cubicBezTo>
                <a:cubicBezTo>
                  <a:pt x="331336" y="1711720"/>
                  <a:pt x="339485" y="1722162"/>
                  <a:pt x="343347" y="1679383"/>
                </a:cubicBezTo>
                <a:cubicBezTo>
                  <a:pt x="349669" y="1616089"/>
                  <a:pt x="356013" y="1614119"/>
                  <a:pt x="360800" y="1554542"/>
                </a:cubicBezTo>
                <a:cubicBezTo>
                  <a:pt x="361799" y="1491472"/>
                  <a:pt x="380405" y="1496141"/>
                  <a:pt x="377978" y="1470595"/>
                </a:cubicBezTo>
                <a:cubicBezTo>
                  <a:pt x="371480" y="1445071"/>
                  <a:pt x="407310" y="1366942"/>
                  <a:pt x="396801" y="1354553"/>
                </a:cubicBezTo>
                <a:cubicBezTo>
                  <a:pt x="387984" y="1324635"/>
                  <a:pt x="389939" y="1306198"/>
                  <a:pt x="378799" y="1292983"/>
                </a:cubicBezTo>
                <a:cubicBezTo>
                  <a:pt x="368230" y="1254082"/>
                  <a:pt x="380918" y="1242866"/>
                  <a:pt x="362697" y="1241293"/>
                </a:cubicBezTo>
                <a:lnTo>
                  <a:pt x="339388" y="1147085"/>
                </a:lnTo>
                <a:cubicBezTo>
                  <a:pt x="350485" y="1118433"/>
                  <a:pt x="353159" y="1072754"/>
                  <a:pt x="339952" y="1071934"/>
                </a:cubicBezTo>
                <a:cubicBezTo>
                  <a:pt x="327895" y="1004911"/>
                  <a:pt x="358371" y="924985"/>
                  <a:pt x="347188" y="889800"/>
                </a:cubicBezTo>
                <a:cubicBezTo>
                  <a:pt x="334220" y="804597"/>
                  <a:pt x="342717" y="786582"/>
                  <a:pt x="338803" y="749936"/>
                </a:cubicBezTo>
                <a:cubicBezTo>
                  <a:pt x="334890" y="713292"/>
                  <a:pt x="337271" y="707557"/>
                  <a:pt x="323706" y="669931"/>
                </a:cubicBezTo>
                <a:lnTo>
                  <a:pt x="313326" y="559992"/>
                </a:lnTo>
                <a:cubicBezTo>
                  <a:pt x="314747" y="543769"/>
                  <a:pt x="268004" y="450294"/>
                  <a:pt x="272650" y="451529"/>
                </a:cubicBezTo>
                <a:lnTo>
                  <a:pt x="256593" y="392499"/>
                </a:lnTo>
                <a:cubicBezTo>
                  <a:pt x="276778" y="343341"/>
                  <a:pt x="246535" y="361906"/>
                  <a:pt x="249583" y="321981"/>
                </a:cubicBezTo>
                <a:cubicBezTo>
                  <a:pt x="256450" y="297359"/>
                  <a:pt x="256557" y="284789"/>
                  <a:pt x="245172" y="280016"/>
                </a:cubicBezTo>
                <a:cubicBezTo>
                  <a:pt x="279102" y="164139"/>
                  <a:pt x="241674" y="235649"/>
                  <a:pt x="249784" y="152538"/>
                </a:cubicBezTo>
                <a:cubicBezTo>
                  <a:pt x="254846" y="115053"/>
                  <a:pt x="258144" y="77317"/>
                  <a:pt x="264479" y="36591"/>
                </a:cubicBezTo>
                <a:close/>
              </a:path>
            </a:pathLst>
          </a:custGeom>
        </p:spPr>
      </p:pic>
    </p:spTree>
    <p:extLst>
      <p:ext uri="{BB962C8B-B14F-4D97-AF65-F5344CB8AC3E}">
        <p14:creationId xmlns:p14="http://schemas.microsoft.com/office/powerpoint/2010/main" val="985776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240D40E-C501-DFAE-C08F-33D225A3551D}"/>
              </a:ext>
            </a:extLst>
          </p:cNvPr>
          <p:cNvSpPr>
            <a:spLocks noGrp="1"/>
          </p:cNvSpPr>
          <p:nvPr>
            <p:ph type="title"/>
          </p:nvPr>
        </p:nvSpPr>
        <p:spPr/>
        <p:txBody>
          <a:bodyPr/>
          <a:lstStyle/>
          <a:p>
            <a:r>
              <a:rPr lang="es-AR" dirty="0"/>
              <a:t>	Y entonces…que hacemos</a:t>
            </a:r>
          </a:p>
        </p:txBody>
      </p:sp>
      <p:pic>
        <p:nvPicPr>
          <p:cNvPr id="1026" name="Picture 2">
            <a:extLst>
              <a:ext uri="{FF2B5EF4-FFF2-40B4-BE49-F238E27FC236}">
                <a16:creationId xmlns:a16="http://schemas.microsoft.com/office/drawing/2014/main" id="{CF015B45-31AA-BE98-3FA7-C8B3EBBC56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66675"/>
            <a:ext cx="9753600" cy="672465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C8E9A9DF-4E50-8200-F95E-AE5A330E7094}"/>
              </a:ext>
            </a:extLst>
          </p:cNvPr>
          <p:cNvSpPr txBox="1"/>
          <p:nvPr/>
        </p:nvSpPr>
        <p:spPr>
          <a:xfrm>
            <a:off x="2007704" y="1090523"/>
            <a:ext cx="7891670" cy="304698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AR" sz="9600" dirty="0">
                <a:latin typeface="Berlin Sans FB Demi" panose="020E0802020502020306" pitchFamily="34" charset="0"/>
              </a:rPr>
              <a:t>¿Qué hacemos???</a:t>
            </a:r>
          </a:p>
        </p:txBody>
      </p:sp>
    </p:spTree>
    <p:extLst>
      <p:ext uri="{BB962C8B-B14F-4D97-AF65-F5344CB8AC3E}">
        <p14:creationId xmlns:p14="http://schemas.microsoft.com/office/powerpoint/2010/main" val="670634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4CB78-21C0-3127-436E-2AFE5FA94932}"/>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C7565450-7408-76CF-9549-BAAF17D2248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6" name="Título 5">
            <a:extLst>
              <a:ext uri="{FF2B5EF4-FFF2-40B4-BE49-F238E27FC236}">
                <a16:creationId xmlns:a16="http://schemas.microsoft.com/office/drawing/2014/main" id="{DAED480C-7B50-5212-46AD-6E7F2BB4F8E3}"/>
              </a:ext>
            </a:extLst>
          </p:cNvPr>
          <p:cNvSpPr>
            <a:spLocks noGrp="1"/>
          </p:cNvSpPr>
          <p:nvPr>
            <p:ph type="title"/>
          </p:nvPr>
        </p:nvSpPr>
        <p:spPr>
          <a:xfrm>
            <a:off x="838200" y="365126"/>
            <a:ext cx="10515600" cy="586220"/>
          </a:xfrm>
        </p:spPr>
        <p:txBody>
          <a:bodyPr>
            <a:normAutofit fontScale="90000"/>
          </a:bodyPr>
          <a:lstStyle/>
          <a:p>
            <a:pPr algn="ctr"/>
            <a:r>
              <a:rPr lang="es-AR" sz="3200" b="1" dirty="0"/>
              <a:t>Principales ventajas de la MBE para el profesional de la salud</a:t>
            </a:r>
          </a:p>
        </p:txBody>
      </p:sp>
      <p:sp>
        <p:nvSpPr>
          <p:cNvPr id="8" name="Marcador de contenido 7">
            <a:extLst>
              <a:ext uri="{FF2B5EF4-FFF2-40B4-BE49-F238E27FC236}">
                <a16:creationId xmlns:a16="http://schemas.microsoft.com/office/drawing/2014/main" id="{452CEB8E-D06B-AC91-17EE-4817B81A06D8}"/>
              </a:ext>
            </a:extLst>
          </p:cNvPr>
          <p:cNvSpPr>
            <a:spLocks noGrp="1"/>
          </p:cNvSpPr>
          <p:nvPr>
            <p:ph idx="1"/>
          </p:nvPr>
        </p:nvSpPr>
        <p:spPr>
          <a:xfrm>
            <a:off x="904567" y="1314687"/>
            <a:ext cx="10515600" cy="5401492"/>
          </a:xfrm>
        </p:spPr>
        <p:txBody>
          <a:bodyPr>
            <a:normAutofit/>
          </a:bodyPr>
          <a:lstStyle/>
          <a:p>
            <a:r>
              <a:rPr lang="es-AR" sz="2200" dirty="0"/>
              <a:t>Disminución de la amplia variabilidad en la atención médica</a:t>
            </a:r>
          </a:p>
          <a:p>
            <a:r>
              <a:rPr lang="es-AR" sz="2200" dirty="0"/>
              <a:t>Reducción de la brecha entre la generación del conocimiento y su aplicación</a:t>
            </a:r>
          </a:p>
          <a:p>
            <a:r>
              <a:rPr lang="es-AR" sz="2200" dirty="0"/>
              <a:t>Estimulación de la evaluación crítica y la práctica reflexiva</a:t>
            </a:r>
          </a:p>
          <a:p>
            <a:r>
              <a:rPr lang="es-AR" sz="2200" dirty="0"/>
              <a:t>Promoción de la capacidad de discernir entre información científica y no científica</a:t>
            </a:r>
          </a:p>
          <a:p>
            <a:r>
              <a:rPr lang="es-AR" sz="2200" dirty="0"/>
              <a:t>Promoción del establecimiento de un sistema propio de educación continuada</a:t>
            </a:r>
          </a:p>
          <a:p>
            <a:r>
              <a:rPr lang="es-AR" sz="2200" dirty="0"/>
              <a:t>Promoción de la interconexión entre la atención médica, la educación y la investigación</a:t>
            </a:r>
          </a:p>
          <a:p>
            <a:r>
              <a:rPr lang="es-AR" sz="2200" dirty="0"/>
              <a:t>Favorece la apreciación del valor de la mejora alternativa</a:t>
            </a:r>
          </a:p>
          <a:p>
            <a:r>
              <a:rPr lang="es-AR" sz="2200" dirty="0"/>
              <a:t>Eliminación de las alternativas que no representan las mejores opciones para los pacientes de acuerdo con el avance científico y tecnológico </a:t>
            </a:r>
          </a:p>
          <a:p>
            <a:endParaRPr lang="es-AR" dirty="0"/>
          </a:p>
        </p:txBody>
      </p:sp>
    </p:spTree>
    <p:extLst>
      <p:ext uri="{BB962C8B-B14F-4D97-AF65-F5344CB8AC3E}">
        <p14:creationId xmlns:p14="http://schemas.microsoft.com/office/powerpoint/2010/main" val="344361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B821C-4DAC-6CDC-AB15-6A8A783675A1}"/>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64A7C098-6FD5-B602-177B-01172CDAEA4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Marcador de contenido 2">
            <a:extLst>
              <a:ext uri="{FF2B5EF4-FFF2-40B4-BE49-F238E27FC236}">
                <a16:creationId xmlns:a16="http://schemas.microsoft.com/office/drawing/2014/main" id="{08E78506-BDE4-FB6E-60E1-A33D9A3239D0}"/>
              </a:ext>
            </a:extLst>
          </p:cNvPr>
          <p:cNvSpPr>
            <a:spLocks noGrp="1"/>
          </p:cNvSpPr>
          <p:nvPr>
            <p:ph idx="1"/>
          </p:nvPr>
        </p:nvSpPr>
        <p:spPr>
          <a:xfrm>
            <a:off x="838200" y="1430594"/>
            <a:ext cx="10515600" cy="5007077"/>
          </a:xfrm>
        </p:spPr>
        <p:txBody>
          <a:bodyPr>
            <a:normAutofit fontScale="92500" lnSpcReduction="10000"/>
          </a:bodyPr>
          <a:lstStyle/>
          <a:p>
            <a:pPr>
              <a:buFont typeface="Arial" panose="020B0604020202020204" pitchFamily="34" charset="0"/>
              <a:buChar char="•"/>
            </a:pPr>
            <a:r>
              <a:rPr lang="es-ES" sz="2200" b="0" i="0" dirty="0">
                <a:effectLst/>
                <a:latin typeface="Roboto" panose="02000000000000000000" pitchFamily="2" charset="0"/>
              </a:rPr>
              <a:t>Organización nacional para coordinar las políticas sobre el uso de medicamentos</a:t>
            </a:r>
          </a:p>
          <a:p>
            <a:pPr>
              <a:buFont typeface="Arial" panose="020B0604020202020204" pitchFamily="34" charset="0"/>
              <a:buChar char="•"/>
            </a:pPr>
            <a:r>
              <a:rPr lang="es-ES" sz="2200" b="0" i="0" dirty="0">
                <a:effectLst/>
                <a:latin typeface="Roboto" panose="02000000000000000000" pitchFamily="2" charset="0"/>
              </a:rPr>
              <a:t>Pautas clínicas basadas en evidencia para capacitación, supervisión y apoyo a la toma de decisiones</a:t>
            </a:r>
          </a:p>
          <a:p>
            <a:pPr>
              <a:buFont typeface="Arial" panose="020B0604020202020204" pitchFamily="34" charset="0"/>
              <a:buChar char="•"/>
            </a:pPr>
            <a:r>
              <a:rPr lang="es-ES" sz="2200" b="0" i="0" dirty="0">
                <a:effectLst/>
                <a:latin typeface="Roboto" panose="02000000000000000000" pitchFamily="2" charset="0"/>
              </a:rPr>
              <a:t>Listas de medicamentos esenciales para la adquisición de medicamentos y el reembolso del seguro.</a:t>
            </a:r>
          </a:p>
          <a:p>
            <a:pPr>
              <a:buFont typeface="Arial" panose="020B0604020202020204" pitchFamily="34" charset="0"/>
              <a:buChar char="•"/>
            </a:pPr>
            <a:r>
              <a:rPr lang="es-ES" sz="2200" b="0" i="0" dirty="0">
                <a:effectLst/>
                <a:latin typeface="Roboto" panose="02000000000000000000" pitchFamily="2" charset="0"/>
              </a:rPr>
              <a:t>Comités de medicamentos y terapias en distritos y hospitales para monitorear e implementar intervenciones para mejorar el uso de medicamentos.</a:t>
            </a:r>
          </a:p>
          <a:p>
            <a:pPr>
              <a:buFont typeface="Arial" panose="020B0604020202020204" pitchFamily="34" charset="0"/>
              <a:buChar char="•"/>
            </a:pPr>
            <a:r>
              <a:rPr lang="es-ES" sz="2200" b="0" i="0" dirty="0">
                <a:effectLst/>
                <a:latin typeface="Roboto" panose="02000000000000000000" pitchFamily="2" charset="0"/>
              </a:rPr>
              <a:t>Educación médica</a:t>
            </a:r>
          </a:p>
          <a:p>
            <a:pPr>
              <a:buFont typeface="Arial" panose="020B0604020202020204" pitchFamily="34" charset="0"/>
              <a:buChar char="•"/>
            </a:pPr>
            <a:r>
              <a:rPr lang="es-ES" sz="2200" b="0" i="0" dirty="0">
                <a:effectLst/>
                <a:latin typeface="Roboto" panose="02000000000000000000" pitchFamily="2" charset="0"/>
              </a:rPr>
              <a:t>Información independiente e imparcial sobre medicamentos para el personal de salud y los consumidores.</a:t>
            </a:r>
          </a:p>
          <a:p>
            <a:pPr>
              <a:buFont typeface="Arial" panose="020B0604020202020204" pitchFamily="34" charset="0"/>
              <a:buChar char="•"/>
            </a:pPr>
            <a:r>
              <a:rPr lang="es-ES" sz="2200" b="0" i="0" dirty="0">
                <a:effectLst/>
                <a:latin typeface="Roboto" panose="02000000000000000000" pitchFamily="2" charset="0"/>
              </a:rPr>
              <a:t>Eliminación de incentivos financieros que conducen a una prescripción inadecuada.</a:t>
            </a:r>
          </a:p>
          <a:p>
            <a:pPr>
              <a:buFont typeface="Arial" panose="020B0604020202020204" pitchFamily="34" charset="0"/>
              <a:buChar char="•"/>
            </a:pPr>
            <a:r>
              <a:rPr lang="es-ES" sz="2200" b="0" i="0" dirty="0">
                <a:effectLst/>
                <a:latin typeface="Roboto" panose="02000000000000000000" pitchFamily="2" charset="0"/>
              </a:rPr>
              <a:t>Regulaciones para asegurar que las actividades promocionales cumplan con los criterios éticos.</a:t>
            </a:r>
          </a:p>
          <a:p>
            <a:pPr>
              <a:buFont typeface="Arial" panose="020B0604020202020204" pitchFamily="34" charset="0"/>
              <a:buChar char="•"/>
            </a:pPr>
            <a:r>
              <a:rPr lang="es-ES" sz="2200" b="0" i="0" dirty="0">
                <a:effectLst/>
                <a:latin typeface="Roboto" panose="02000000000000000000" pitchFamily="2" charset="0"/>
              </a:rPr>
              <a:t>Financiación adecuada para garantizar la disponibilidad de medicamentos y personal de salud</a:t>
            </a:r>
            <a:r>
              <a:rPr lang="es-ES" sz="2200" dirty="0">
                <a:latin typeface="Roboto" panose="02000000000000000000" pitchFamily="2" charset="0"/>
              </a:rPr>
              <a:t>.</a:t>
            </a:r>
            <a:endParaRPr lang="es-ES" sz="2200" b="0" i="0" dirty="0">
              <a:effectLst/>
              <a:latin typeface="Roboto" panose="02000000000000000000" pitchFamily="2" charset="0"/>
            </a:endParaRPr>
          </a:p>
        </p:txBody>
      </p:sp>
      <p:sp>
        <p:nvSpPr>
          <p:cNvPr id="3" name="Título 1">
            <a:extLst>
              <a:ext uri="{FF2B5EF4-FFF2-40B4-BE49-F238E27FC236}">
                <a16:creationId xmlns:a16="http://schemas.microsoft.com/office/drawing/2014/main" id="{A0669563-39E7-047D-5D25-0F973D68C3B7}"/>
              </a:ext>
            </a:extLst>
          </p:cNvPr>
          <p:cNvSpPr>
            <a:spLocks noGrp="1"/>
          </p:cNvSpPr>
          <p:nvPr>
            <p:ph type="title"/>
          </p:nvPr>
        </p:nvSpPr>
        <p:spPr>
          <a:xfrm>
            <a:off x="838200" y="365125"/>
            <a:ext cx="10515600" cy="947481"/>
          </a:xfrm>
        </p:spPr>
        <p:txBody>
          <a:bodyPr>
            <a:normAutofit/>
          </a:bodyPr>
          <a:lstStyle/>
          <a:p>
            <a:r>
              <a:rPr lang="es-ES" sz="2600" b="1" i="0" dirty="0">
                <a:effectLst/>
                <a:latin typeface="Roboto" panose="02000000000000000000" pitchFamily="2" charset="0"/>
              </a:rPr>
              <a:t>La promoción del uso racional de medicamentos a través de políticas, estructuras, información y educación incluye:</a:t>
            </a:r>
            <a:endParaRPr lang="es-AR" sz="2600" b="1" dirty="0"/>
          </a:p>
        </p:txBody>
      </p:sp>
    </p:spTree>
    <p:extLst>
      <p:ext uri="{BB962C8B-B14F-4D97-AF65-F5344CB8AC3E}">
        <p14:creationId xmlns:p14="http://schemas.microsoft.com/office/powerpoint/2010/main" val="96641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CE869-5779-6426-EA21-1C3FB6FCD3FC}"/>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212D8AC7-9BA4-15E1-E63D-36C6105F301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pic>
        <p:nvPicPr>
          <p:cNvPr id="2" name="Imagen 1">
            <a:extLst>
              <a:ext uri="{FF2B5EF4-FFF2-40B4-BE49-F238E27FC236}">
                <a16:creationId xmlns:a16="http://schemas.microsoft.com/office/drawing/2014/main" id="{3625BD73-10FF-B5ED-C780-855F55841455}"/>
              </a:ext>
            </a:extLst>
          </p:cNvPr>
          <p:cNvPicPr>
            <a:picLocks noChangeAspect="1"/>
          </p:cNvPicPr>
          <p:nvPr/>
        </p:nvPicPr>
        <p:blipFill>
          <a:blip r:embed="rId4"/>
          <a:stretch>
            <a:fillRect/>
          </a:stretch>
        </p:blipFill>
        <p:spPr>
          <a:xfrm>
            <a:off x="301659" y="575035"/>
            <a:ext cx="11368726" cy="5665509"/>
          </a:xfrm>
          <a:prstGeom prst="rect">
            <a:avLst/>
          </a:prstGeom>
        </p:spPr>
      </p:pic>
    </p:spTree>
    <p:extLst>
      <p:ext uri="{BB962C8B-B14F-4D97-AF65-F5344CB8AC3E}">
        <p14:creationId xmlns:p14="http://schemas.microsoft.com/office/powerpoint/2010/main" val="410950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479D6-1D7E-DFA3-D8B8-6C2E9AA1D115}"/>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B3C5659C-9404-1123-9BF3-74C4594A2C9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2 Marcador de contenido">
            <a:extLst>
              <a:ext uri="{FF2B5EF4-FFF2-40B4-BE49-F238E27FC236}">
                <a16:creationId xmlns:a16="http://schemas.microsoft.com/office/drawing/2014/main" id="{1C53AE6C-C8C5-6F75-7093-2F64D0BF6E2F}"/>
              </a:ext>
            </a:extLst>
          </p:cNvPr>
          <p:cNvSpPr>
            <a:spLocks noGrp="1"/>
          </p:cNvSpPr>
          <p:nvPr>
            <p:ph idx="1"/>
          </p:nvPr>
        </p:nvSpPr>
        <p:spPr>
          <a:xfrm>
            <a:off x="1158843" y="2610909"/>
            <a:ext cx="9144000" cy="2784956"/>
          </a:xfrm>
        </p:spPr>
        <p:txBody>
          <a:bodyPr>
            <a:normAutofit lnSpcReduction="10000"/>
          </a:bodyPr>
          <a:lstStyle/>
          <a:p>
            <a:pPr marL="365760" lvl="0" indent="-256032" algn="ctr">
              <a:spcBef>
                <a:spcPts val="250"/>
              </a:spcBef>
              <a:buClr>
                <a:srgbClr val="A04DA3"/>
              </a:buClr>
              <a:buSzPct val="80000"/>
              <a:buNone/>
              <a:defRPr/>
            </a:pPr>
            <a:r>
              <a:rPr lang="es-AR" dirty="0">
                <a:solidFill>
                  <a:srgbClr val="002060"/>
                </a:solidFill>
                <a:latin typeface="Verdana"/>
              </a:rPr>
              <a:t>Conjunto de medicamentos, dispositivos y procedimientos médicos y quirúrgicos usados en la atención médica, así como los sistemas de organización, administración y soporte dentro de los cuales se proporciona dicha atención </a:t>
            </a:r>
          </a:p>
          <a:p>
            <a:pPr marL="365760" lvl="0" indent="-256032" algn="ctr">
              <a:spcBef>
                <a:spcPts val="250"/>
              </a:spcBef>
              <a:buClr>
                <a:srgbClr val="A04DA3"/>
              </a:buClr>
              <a:buSzPct val="80000"/>
              <a:buNone/>
              <a:defRPr/>
            </a:pPr>
            <a:r>
              <a:rPr lang="es-AR" dirty="0">
                <a:solidFill>
                  <a:srgbClr val="002060"/>
                </a:solidFill>
                <a:latin typeface="Verdana"/>
              </a:rPr>
              <a:t>(IOM)</a:t>
            </a:r>
          </a:p>
          <a:p>
            <a:pPr marL="0" indent="0">
              <a:buNone/>
            </a:pPr>
            <a:endParaRPr lang="es-AR" dirty="0"/>
          </a:p>
        </p:txBody>
      </p:sp>
      <p:sp>
        <p:nvSpPr>
          <p:cNvPr id="3" name="1 Título">
            <a:extLst>
              <a:ext uri="{FF2B5EF4-FFF2-40B4-BE49-F238E27FC236}">
                <a16:creationId xmlns:a16="http://schemas.microsoft.com/office/drawing/2014/main" id="{0A381B49-9F74-052B-84A7-8F2B4998EA63}"/>
              </a:ext>
            </a:extLst>
          </p:cNvPr>
          <p:cNvSpPr>
            <a:spLocks noGrp="1"/>
          </p:cNvSpPr>
          <p:nvPr>
            <p:ph type="title"/>
          </p:nvPr>
        </p:nvSpPr>
        <p:spPr>
          <a:xfrm>
            <a:off x="1833326" y="479833"/>
            <a:ext cx="8229600" cy="992125"/>
          </a:xfrm>
        </p:spPr>
        <p:txBody>
          <a:bodyPr/>
          <a:lstStyle/>
          <a:p>
            <a:r>
              <a:rPr lang="es-AR" dirty="0"/>
              <a:t>¿Qué es una Tecnología Sanitaria?</a:t>
            </a:r>
          </a:p>
        </p:txBody>
      </p:sp>
    </p:spTree>
    <p:extLst>
      <p:ext uri="{BB962C8B-B14F-4D97-AF65-F5344CB8AC3E}">
        <p14:creationId xmlns:p14="http://schemas.microsoft.com/office/powerpoint/2010/main" val="1776766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68D0C-20A3-8D0B-4D61-DF67F4AE3738}"/>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B9AB0EFC-8136-60C8-542C-ABDB7245F66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Text Box 4">
            <a:extLst>
              <a:ext uri="{FF2B5EF4-FFF2-40B4-BE49-F238E27FC236}">
                <a16:creationId xmlns:a16="http://schemas.microsoft.com/office/drawing/2014/main" id="{49D3C109-83AE-457E-2DA9-80907F2FD4B7}"/>
              </a:ext>
            </a:extLst>
          </p:cNvPr>
          <p:cNvSpPr txBox="1">
            <a:spLocks noChangeArrowheads="1"/>
          </p:cNvSpPr>
          <p:nvPr/>
        </p:nvSpPr>
        <p:spPr bwMode="auto">
          <a:xfrm>
            <a:off x="1331731" y="700386"/>
            <a:ext cx="8724899" cy="801290"/>
          </a:xfrm>
          <a:prstGeom prst="rect">
            <a:avLst/>
          </a:prstGeom>
          <a:noFill/>
          <a:ln w="9525" algn="ctr">
            <a:noFill/>
            <a:miter lim="800000"/>
            <a:headEnd/>
            <a:tailEnd/>
          </a:ln>
          <a:effectLst/>
        </p:spPr>
        <p:txBody>
          <a:bodyPr lIns="0" rIns="0" bIns="0" anchor="b"/>
          <a:lstStyle/>
          <a:p>
            <a:pPr algn="ctr" eaLnBrk="1" fontAlgn="auto" hangingPunct="1">
              <a:spcBef>
                <a:spcPts val="0"/>
              </a:spcBef>
              <a:spcAft>
                <a:spcPts val="0"/>
              </a:spcAft>
              <a:defRPr/>
            </a:pPr>
            <a:r>
              <a:rPr lang="es-ES_tradnl" sz="3200" dirty="0">
                <a:latin typeface="+mj-lt"/>
                <a:ea typeface="+mj-ea"/>
                <a:cs typeface="+mj-cs"/>
              </a:rPr>
              <a:t>Evaluación de Tecnologías Sanitarias: </a:t>
            </a:r>
          </a:p>
          <a:p>
            <a:pPr algn="ctr" eaLnBrk="1" fontAlgn="auto" hangingPunct="1">
              <a:spcBef>
                <a:spcPts val="0"/>
              </a:spcBef>
              <a:spcAft>
                <a:spcPts val="0"/>
              </a:spcAft>
              <a:defRPr/>
            </a:pPr>
            <a:r>
              <a:rPr lang="es-MX" sz="3200" dirty="0">
                <a:latin typeface="+mj-lt"/>
              </a:rPr>
              <a:t>La nueva definición </a:t>
            </a:r>
            <a:endParaRPr lang="es-ES" sz="3200" dirty="0">
              <a:latin typeface="+mj-lt"/>
              <a:ea typeface="+mj-ea"/>
              <a:cs typeface="+mj-cs"/>
            </a:endParaRPr>
          </a:p>
        </p:txBody>
      </p:sp>
      <p:sp>
        <p:nvSpPr>
          <p:cNvPr id="3" name="CuadroTexto 2">
            <a:extLst>
              <a:ext uri="{FF2B5EF4-FFF2-40B4-BE49-F238E27FC236}">
                <a16:creationId xmlns:a16="http://schemas.microsoft.com/office/drawing/2014/main" id="{65DE83CE-C821-5637-5838-03D8DA81B749}"/>
              </a:ext>
            </a:extLst>
          </p:cNvPr>
          <p:cNvSpPr txBox="1"/>
          <p:nvPr/>
        </p:nvSpPr>
        <p:spPr>
          <a:xfrm>
            <a:off x="1084080" y="2071998"/>
            <a:ext cx="9220199" cy="2677656"/>
          </a:xfrm>
          <a:prstGeom prst="rect">
            <a:avLst/>
          </a:prstGeom>
          <a:noFill/>
        </p:spPr>
        <p:txBody>
          <a:bodyPr wrap="square">
            <a:spAutoFit/>
          </a:bodyPr>
          <a:lstStyle/>
          <a:p>
            <a:pPr marL="274320" indent="-192024" algn="just" eaLnBrk="1" fontAlgn="auto" hangingPunct="1">
              <a:spcBef>
                <a:spcPts val="188"/>
              </a:spcBef>
              <a:spcAft>
                <a:spcPts val="0"/>
              </a:spcAft>
              <a:buClr>
                <a:srgbClr val="A04DA3"/>
              </a:buClr>
              <a:buSzPct val="80000"/>
              <a:defRPr/>
            </a:pPr>
            <a:r>
              <a:rPr lang="es-MX" sz="2800" dirty="0">
                <a:solidFill>
                  <a:srgbClr val="002060"/>
                </a:solidFill>
                <a:latin typeface="Verdana"/>
              </a:rPr>
              <a:t>La ETS es un proceso multidisciplinario que utiliza métodos explícitos para determinar el valor de una tecnología sanitaria en diferentes puntos de su ciclo de vida.  El propósito es informar la toma de decisiones para promover un sistema de salud equitativo, eficiente y de alta calidad.</a:t>
            </a:r>
          </a:p>
        </p:txBody>
      </p:sp>
      <p:sp>
        <p:nvSpPr>
          <p:cNvPr id="4" name="Text Box 6">
            <a:extLst>
              <a:ext uri="{FF2B5EF4-FFF2-40B4-BE49-F238E27FC236}">
                <a16:creationId xmlns:a16="http://schemas.microsoft.com/office/drawing/2014/main" id="{5E418510-73BF-E020-B48F-836AC20B42CA}"/>
              </a:ext>
            </a:extLst>
          </p:cNvPr>
          <p:cNvSpPr txBox="1">
            <a:spLocks noChangeArrowheads="1"/>
          </p:cNvSpPr>
          <p:nvPr/>
        </p:nvSpPr>
        <p:spPr bwMode="auto">
          <a:xfrm>
            <a:off x="3776677" y="5110437"/>
            <a:ext cx="3835003" cy="338554"/>
          </a:xfrm>
          <a:prstGeom prst="rect">
            <a:avLst/>
          </a:prstGeom>
          <a:noFill/>
          <a:ln w="9525">
            <a:noFill/>
            <a:miter lim="800000"/>
            <a:headEnd/>
            <a:tailEnd/>
          </a:ln>
        </p:spPr>
        <p:txBody>
          <a:bodyPr wrap="square">
            <a:spAutoFit/>
          </a:bodyPr>
          <a:lstStyle/>
          <a:p>
            <a:pPr algn="ctr" eaLnBrk="1" fontAlgn="auto" hangingPunct="1">
              <a:spcBef>
                <a:spcPts val="0"/>
              </a:spcBef>
              <a:spcAft>
                <a:spcPts val="0"/>
              </a:spcAft>
            </a:pPr>
            <a:r>
              <a:rPr lang="es-ES" sz="1600" dirty="0">
                <a:solidFill>
                  <a:srgbClr val="002060"/>
                </a:solidFill>
                <a:latin typeface="Verdana"/>
              </a:rPr>
              <a:t>HTAI 2020</a:t>
            </a:r>
          </a:p>
        </p:txBody>
      </p:sp>
    </p:spTree>
    <p:extLst>
      <p:ext uri="{BB962C8B-B14F-4D97-AF65-F5344CB8AC3E}">
        <p14:creationId xmlns:p14="http://schemas.microsoft.com/office/powerpoint/2010/main" val="568902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7E97B-9FD2-FCBB-E472-334E664A4A0B}"/>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584694C9-95DB-6FD7-3861-041B3AE405F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1 Título">
            <a:extLst>
              <a:ext uri="{FF2B5EF4-FFF2-40B4-BE49-F238E27FC236}">
                <a16:creationId xmlns:a16="http://schemas.microsoft.com/office/drawing/2014/main" id="{267EF144-06E7-8C96-DF82-A523E5DD2A31}"/>
              </a:ext>
            </a:extLst>
          </p:cNvPr>
          <p:cNvSpPr txBox="1">
            <a:spLocks/>
          </p:cNvSpPr>
          <p:nvPr/>
        </p:nvSpPr>
        <p:spPr>
          <a:xfrm>
            <a:off x="1963249" y="303428"/>
            <a:ext cx="7297892" cy="6375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74320" indent="-192024">
              <a:spcBef>
                <a:spcPts val="188"/>
              </a:spcBef>
              <a:buClr>
                <a:srgbClr val="A04DA3"/>
              </a:buClr>
              <a:buSzPct val="80000"/>
              <a:defRPr/>
            </a:pPr>
            <a:r>
              <a:rPr lang="es-AR" sz="3200" b="1" dirty="0">
                <a:solidFill>
                  <a:srgbClr val="000000"/>
                </a:solidFill>
                <a:ea typeface="+mn-ea"/>
                <a:cs typeface="Times New Roman" pitchFamily="18" charset="0"/>
              </a:rPr>
              <a:t>Reglamentación-Evaluación-Gestión</a:t>
            </a:r>
          </a:p>
        </p:txBody>
      </p:sp>
      <p:sp>
        <p:nvSpPr>
          <p:cNvPr id="3" name="1 Título">
            <a:extLst>
              <a:ext uri="{FF2B5EF4-FFF2-40B4-BE49-F238E27FC236}">
                <a16:creationId xmlns:a16="http://schemas.microsoft.com/office/drawing/2014/main" id="{BC72CE48-514C-9D08-B563-376B88D7BEC3}"/>
              </a:ext>
            </a:extLst>
          </p:cNvPr>
          <p:cNvSpPr>
            <a:spLocks noGrp="1"/>
          </p:cNvSpPr>
          <p:nvPr>
            <p:ph type="title"/>
          </p:nvPr>
        </p:nvSpPr>
        <p:spPr>
          <a:xfrm>
            <a:off x="2153251" y="1106578"/>
            <a:ext cx="7297892" cy="637579"/>
          </a:xfrm>
        </p:spPr>
        <p:txBody>
          <a:bodyPr>
            <a:noAutofit/>
          </a:bodyPr>
          <a:lstStyle/>
          <a:p>
            <a:pPr marL="274320" indent="-192024">
              <a:spcBef>
                <a:spcPts val="188"/>
              </a:spcBef>
              <a:buClr>
                <a:srgbClr val="A04DA3"/>
              </a:buClr>
              <a:buSzPct val="80000"/>
              <a:defRPr/>
            </a:pPr>
            <a:r>
              <a:rPr lang="es-AR" sz="2100" b="1" dirty="0">
                <a:solidFill>
                  <a:srgbClr val="000000"/>
                </a:solidFill>
                <a:ea typeface="+mn-ea"/>
                <a:cs typeface="Times New Roman" pitchFamily="18" charset="0"/>
              </a:rPr>
              <a:t>Aspectos de la reglamentación, la evaluación y la gestión de tecnologías sanitarias para medicamentos y dispositivos</a:t>
            </a:r>
          </a:p>
        </p:txBody>
      </p:sp>
      <p:pic>
        <p:nvPicPr>
          <p:cNvPr id="4" name="Picture 2">
            <a:extLst>
              <a:ext uri="{FF2B5EF4-FFF2-40B4-BE49-F238E27FC236}">
                <a16:creationId xmlns:a16="http://schemas.microsoft.com/office/drawing/2014/main" id="{2783824B-B66B-B98F-486B-3636C68E863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731" t="34710" r="12644" b="27616"/>
          <a:stretch/>
        </p:blipFill>
        <p:spPr bwMode="auto">
          <a:xfrm>
            <a:off x="725864" y="1907951"/>
            <a:ext cx="10152667" cy="3199405"/>
          </a:xfrm>
          <a:prstGeom prst="rect">
            <a:avLst/>
          </a:prstGeom>
          <a:gradFill>
            <a:gsLst>
              <a:gs pos="0">
                <a:schemeClr val="accent1">
                  <a:lumMod val="60000"/>
                  <a:lumOff val="40000"/>
                </a:schemeClr>
              </a:gs>
              <a:gs pos="50000">
                <a:schemeClr val="accent1">
                  <a:satMod val="110000"/>
                  <a:lumMod val="100000"/>
                  <a:shade val="100000"/>
                </a:schemeClr>
              </a:gs>
              <a:gs pos="100000">
                <a:schemeClr val="accent1">
                  <a:lumMod val="99000"/>
                  <a:satMod val="120000"/>
                  <a:shade val="78000"/>
                </a:schemeClr>
              </a:gs>
            </a:gsLst>
          </a:gradFill>
          <a:ln/>
        </p:spPr>
        <p:style>
          <a:lnRef idx="0">
            <a:schemeClr val="accent1"/>
          </a:lnRef>
          <a:fillRef idx="3">
            <a:schemeClr val="accent1"/>
          </a:fillRef>
          <a:effectRef idx="3">
            <a:schemeClr val="accent1"/>
          </a:effectRef>
          <a:fontRef idx="minor">
            <a:schemeClr val="lt1"/>
          </a:fontRef>
        </p:style>
      </p:pic>
      <p:sp>
        <p:nvSpPr>
          <p:cNvPr id="5" name="4 Rectángulo">
            <a:extLst>
              <a:ext uri="{FF2B5EF4-FFF2-40B4-BE49-F238E27FC236}">
                <a16:creationId xmlns:a16="http://schemas.microsoft.com/office/drawing/2014/main" id="{DC1F6805-2331-D384-48F1-7A708A6570FF}"/>
              </a:ext>
            </a:extLst>
          </p:cNvPr>
          <p:cNvSpPr/>
          <p:nvPr/>
        </p:nvSpPr>
        <p:spPr>
          <a:xfrm>
            <a:off x="2290826" y="5473954"/>
            <a:ext cx="6642738" cy="507831"/>
          </a:xfrm>
          <a:prstGeom prst="rect">
            <a:avLst/>
          </a:prstGeom>
        </p:spPr>
        <p:txBody>
          <a:bodyPr wrap="square">
            <a:spAutoFit/>
          </a:bodyPr>
          <a:lstStyle/>
          <a:p>
            <a:pPr algn="ctr"/>
            <a:r>
              <a:rPr lang="es-AR" sz="1350" dirty="0"/>
              <a:t>Evaluación de tecnologías sanitarias aplicada a los dispositivos médicos. </a:t>
            </a:r>
          </a:p>
          <a:p>
            <a:pPr algn="ctr"/>
            <a:r>
              <a:rPr lang="es-AR" sz="1350" dirty="0"/>
              <a:t>(Serie de documentos técnicos de la OMS sobre dispositivos médicos. OMS 2012)</a:t>
            </a:r>
          </a:p>
        </p:txBody>
      </p:sp>
    </p:spTree>
    <p:extLst>
      <p:ext uri="{BB962C8B-B14F-4D97-AF65-F5344CB8AC3E}">
        <p14:creationId xmlns:p14="http://schemas.microsoft.com/office/powerpoint/2010/main" val="541457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2175004" y="-152400"/>
            <a:ext cx="7772400" cy="892100"/>
          </a:xfrm>
        </p:spPr>
        <p:txBody>
          <a:bodyPr wrap="square" numCol="1" anchorCtr="0" compatLnSpc="1">
            <a:prstTxWarp prst="textNoShape">
              <a:avLst/>
            </a:prstTxWarp>
          </a:bodyPr>
          <a:lstStyle/>
          <a:p>
            <a:pPr>
              <a:defRPr/>
            </a:pPr>
            <a:r>
              <a:rPr lang="en-US" sz="2800" dirty="0" err="1">
                <a:solidFill>
                  <a:schemeClr val="accent1">
                    <a:lumMod val="75000"/>
                  </a:schemeClr>
                </a:solidFill>
                <a:latin typeface="Arial" charset="0"/>
                <a:cs typeface="Arial" charset="0"/>
              </a:rPr>
              <a:t>Hitos</a:t>
            </a:r>
            <a:r>
              <a:rPr lang="en-US" sz="2800" dirty="0">
                <a:solidFill>
                  <a:schemeClr val="accent1">
                    <a:lumMod val="75000"/>
                  </a:schemeClr>
                </a:solidFill>
                <a:latin typeface="Arial" charset="0"/>
                <a:cs typeface="Arial" charset="0"/>
              </a:rPr>
              <a:t> </a:t>
            </a:r>
            <a:r>
              <a:rPr lang="en-US" sz="2800" dirty="0" err="1">
                <a:solidFill>
                  <a:schemeClr val="accent1">
                    <a:lumMod val="75000"/>
                  </a:schemeClr>
                </a:solidFill>
                <a:latin typeface="Arial" charset="0"/>
                <a:cs typeface="Arial" charset="0"/>
              </a:rPr>
              <a:t>Recientes</a:t>
            </a:r>
            <a:r>
              <a:rPr lang="en-US" sz="2800" dirty="0">
                <a:solidFill>
                  <a:schemeClr val="accent1">
                    <a:lumMod val="75000"/>
                  </a:schemeClr>
                </a:solidFill>
                <a:latin typeface="Arial" charset="0"/>
                <a:cs typeface="Arial" charset="0"/>
              </a:rPr>
              <a:t>: ETS en </a:t>
            </a:r>
            <a:r>
              <a:rPr lang="en-US" sz="2800" dirty="0" err="1">
                <a:solidFill>
                  <a:schemeClr val="accent1">
                    <a:lumMod val="75000"/>
                  </a:schemeClr>
                </a:solidFill>
                <a:latin typeface="Arial" charset="0"/>
                <a:cs typeface="Arial" charset="0"/>
              </a:rPr>
              <a:t>las</a:t>
            </a:r>
            <a:r>
              <a:rPr lang="en-US" sz="2800" dirty="0">
                <a:solidFill>
                  <a:schemeClr val="accent1">
                    <a:lumMod val="75000"/>
                  </a:schemeClr>
                </a:solidFill>
                <a:latin typeface="Arial" charset="0"/>
                <a:cs typeface="Arial" charset="0"/>
              </a:rPr>
              <a:t> </a:t>
            </a:r>
            <a:r>
              <a:rPr lang="en-US" sz="2800" dirty="0" err="1">
                <a:solidFill>
                  <a:schemeClr val="accent1">
                    <a:lumMod val="75000"/>
                  </a:schemeClr>
                </a:solidFill>
                <a:latin typeface="Arial" charset="0"/>
                <a:cs typeface="Arial" charset="0"/>
              </a:rPr>
              <a:t>Américas</a:t>
            </a:r>
            <a:endParaRPr lang="en-US" sz="2800" dirty="0">
              <a:solidFill>
                <a:schemeClr val="accent1">
                  <a:lumMod val="75000"/>
                </a:schemeClr>
              </a:solidFill>
              <a:latin typeface="Arial" charset="0"/>
              <a:cs typeface="Arial" charset="0"/>
            </a:endParaRPr>
          </a:p>
        </p:txBody>
      </p:sp>
      <p:cxnSp>
        <p:nvCxnSpPr>
          <p:cNvPr id="3" name="2 Conector recto de flecha"/>
          <p:cNvCxnSpPr/>
          <p:nvPr/>
        </p:nvCxnSpPr>
        <p:spPr>
          <a:xfrm flipV="1">
            <a:off x="1875691" y="3265715"/>
            <a:ext cx="8623567" cy="1"/>
          </a:xfrm>
          <a:prstGeom prst="straightConnector1">
            <a:avLst/>
          </a:prstGeom>
          <a:ln w="19050" cmpd="sng">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flipV="1">
            <a:off x="2220026" y="2625269"/>
            <a:ext cx="0" cy="628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1587202" y="1079446"/>
            <a:ext cx="1583397" cy="1107996"/>
          </a:xfrm>
          <a:prstGeom prst="rect">
            <a:avLst/>
          </a:prstGeom>
          <a:noFill/>
        </p:spPr>
        <p:txBody>
          <a:bodyPr wrap="square" rtlCol="0">
            <a:spAutoFit/>
          </a:bodyPr>
          <a:lstStyle/>
          <a:p>
            <a:r>
              <a:rPr lang="en-US" sz="1600" b="1" dirty="0" err="1">
                <a:solidFill>
                  <a:srgbClr val="002060"/>
                </a:solidFill>
                <a:latin typeface="Arial" pitchFamily="34" charset="0"/>
                <a:cs typeface="Arial" pitchFamily="34" charset="0"/>
              </a:rPr>
              <a:t>Fundación</a:t>
            </a:r>
            <a:r>
              <a:rPr lang="en-US" sz="1600" b="1" dirty="0">
                <a:solidFill>
                  <a:srgbClr val="002060"/>
                </a:solidFill>
                <a:latin typeface="Arial" pitchFamily="34" charset="0"/>
                <a:cs typeface="Arial" pitchFamily="34" charset="0"/>
              </a:rPr>
              <a:t> de RedETSA</a:t>
            </a:r>
            <a:r>
              <a:rPr lang="en-US" dirty="0">
                <a:solidFill>
                  <a:srgbClr val="002060"/>
                </a:solidFill>
                <a:latin typeface="Arial" pitchFamily="34" charset="0"/>
                <a:cs typeface="Arial" pitchFamily="34" charset="0"/>
              </a:rPr>
              <a:t>: </a:t>
            </a:r>
            <a:r>
              <a:rPr lang="en-US" sz="1600" dirty="0" err="1">
                <a:solidFill>
                  <a:srgbClr val="2F5897"/>
                </a:solidFill>
                <a:latin typeface="Arial" pitchFamily="34" charset="0"/>
                <a:cs typeface="Arial" pitchFamily="34" charset="0"/>
              </a:rPr>
              <a:t>Encuentro</a:t>
            </a:r>
            <a:r>
              <a:rPr lang="en-US" sz="1600" dirty="0">
                <a:solidFill>
                  <a:srgbClr val="2F5897"/>
                </a:solidFill>
                <a:latin typeface="Arial" pitchFamily="34" charset="0"/>
                <a:cs typeface="Arial" pitchFamily="34" charset="0"/>
              </a:rPr>
              <a:t> en Rio de Janeiro</a:t>
            </a:r>
            <a:endParaRPr lang="es-ES" sz="1600" dirty="0">
              <a:solidFill>
                <a:srgbClr val="2F5897"/>
              </a:solidFill>
              <a:latin typeface="Arial" pitchFamily="34" charset="0"/>
              <a:cs typeface="Arial" pitchFamily="34" charset="0"/>
            </a:endParaRPr>
          </a:p>
        </p:txBody>
      </p:sp>
      <p:cxnSp>
        <p:nvCxnSpPr>
          <p:cNvPr id="16" name="15 Conector recto de flecha"/>
          <p:cNvCxnSpPr/>
          <p:nvPr/>
        </p:nvCxnSpPr>
        <p:spPr>
          <a:xfrm>
            <a:off x="4330432" y="3253840"/>
            <a:ext cx="0" cy="21293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a:off x="3063107" y="3253839"/>
            <a:ext cx="0" cy="916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19 Rectángulo"/>
          <p:cNvSpPr/>
          <p:nvPr/>
        </p:nvSpPr>
        <p:spPr>
          <a:xfrm>
            <a:off x="1720033" y="4142230"/>
            <a:ext cx="2338673" cy="954107"/>
          </a:xfrm>
          <a:prstGeom prst="rect">
            <a:avLst/>
          </a:prstGeom>
          <a:noFill/>
        </p:spPr>
        <p:txBody>
          <a:bodyPr wrap="square" rtlCol="0">
            <a:spAutoFit/>
          </a:bodyPr>
          <a:lstStyle/>
          <a:p>
            <a:r>
              <a:rPr lang="es-ES" sz="1400" dirty="0">
                <a:solidFill>
                  <a:srgbClr val="002060"/>
                </a:solidFill>
                <a:latin typeface="Arial" pitchFamily="34" charset="0"/>
                <a:cs typeface="Arial" pitchFamily="34" charset="0"/>
              </a:rPr>
              <a:t>Comisión Nacional de Incorporación de Tecnología </a:t>
            </a:r>
            <a:r>
              <a:rPr lang="en-US" sz="1400" dirty="0">
                <a:solidFill>
                  <a:srgbClr val="002060"/>
                </a:solidFill>
                <a:latin typeface="Arial" pitchFamily="34" charset="0"/>
                <a:cs typeface="Arial" pitchFamily="34" charset="0"/>
              </a:rPr>
              <a:t>(CONITEC), </a:t>
            </a:r>
            <a:r>
              <a:rPr lang="en-US" sz="1400" dirty="0" err="1">
                <a:solidFill>
                  <a:srgbClr val="002060"/>
                </a:solidFill>
                <a:latin typeface="Arial" pitchFamily="34" charset="0"/>
                <a:cs typeface="Arial" pitchFamily="34" charset="0"/>
              </a:rPr>
              <a:t>Brasil</a:t>
            </a:r>
            <a:endParaRPr lang="es-ES" sz="1400" dirty="0">
              <a:solidFill>
                <a:srgbClr val="002060"/>
              </a:solidFill>
              <a:latin typeface="Arial" pitchFamily="34" charset="0"/>
              <a:cs typeface="Arial" pitchFamily="34" charset="0"/>
            </a:endParaRPr>
          </a:p>
        </p:txBody>
      </p:sp>
      <p:sp>
        <p:nvSpPr>
          <p:cNvPr id="23" name="22 Rectángulo"/>
          <p:cNvSpPr/>
          <p:nvPr/>
        </p:nvSpPr>
        <p:spPr>
          <a:xfrm>
            <a:off x="2611550" y="5431487"/>
            <a:ext cx="2655421" cy="523220"/>
          </a:xfrm>
          <a:prstGeom prst="rect">
            <a:avLst/>
          </a:prstGeom>
        </p:spPr>
        <p:txBody>
          <a:bodyPr wrap="square">
            <a:spAutoFit/>
          </a:bodyPr>
          <a:lstStyle/>
          <a:p>
            <a:r>
              <a:rPr lang="en-US" sz="1400" b="1" dirty="0" err="1">
                <a:solidFill>
                  <a:srgbClr val="00005C"/>
                </a:solidFill>
                <a:latin typeface="Arial" pitchFamily="34" charset="0"/>
                <a:cs typeface="Arial" pitchFamily="34" charset="0"/>
              </a:rPr>
              <a:t>Resolución</a:t>
            </a:r>
            <a:r>
              <a:rPr lang="en-US" sz="1400" dirty="0">
                <a:solidFill>
                  <a:srgbClr val="00005C"/>
                </a:solidFill>
                <a:latin typeface="Arial" pitchFamily="34" charset="0"/>
                <a:cs typeface="Arial" pitchFamily="34" charset="0"/>
              </a:rPr>
              <a:t> </a:t>
            </a:r>
            <a:r>
              <a:rPr lang="en-US" sz="1400" b="1" dirty="0">
                <a:solidFill>
                  <a:srgbClr val="00005C"/>
                </a:solidFill>
                <a:latin typeface="Arial" pitchFamily="34" charset="0"/>
                <a:cs typeface="Arial" pitchFamily="34" charset="0"/>
              </a:rPr>
              <a:t>CSP28.R9 </a:t>
            </a:r>
            <a:r>
              <a:rPr lang="en-US" sz="1400" b="1" dirty="0" err="1">
                <a:solidFill>
                  <a:srgbClr val="00005C"/>
                </a:solidFill>
                <a:latin typeface="Arial" pitchFamily="34" charset="0"/>
                <a:cs typeface="Arial" pitchFamily="34" charset="0"/>
              </a:rPr>
              <a:t>sobre</a:t>
            </a:r>
            <a:r>
              <a:rPr lang="en-US" sz="1400" b="1" dirty="0">
                <a:solidFill>
                  <a:srgbClr val="00005C"/>
                </a:solidFill>
                <a:latin typeface="Arial" pitchFamily="34" charset="0"/>
                <a:cs typeface="Arial" pitchFamily="34" charset="0"/>
              </a:rPr>
              <a:t> ETS y </a:t>
            </a:r>
            <a:r>
              <a:rPr lang="en-US" sz="1400" b="1" dirty="0" err="1">
                <a:solidFill>
                  <a:srgbClr val="00005C"/>
                </a:solidFill>
                <a:latin typeface="Arial" pitchFamily="34" charset="0"/>
                <a:cs typeface="Arial" pitchFamily="34" charset="0"/>
              </a:rPr>
              <a:t>Toma</a:t>
            </a:r>
            <a:r>
              <a:rPr lang="en-US" sz="1400" b="1" dirty="0">
                <a:solidFill>
                  <a:srgbClr val="00005C"/>
                </a:solidFill>
                <a:latin typeface="Arial" pitchFamily="34" charset="0"/>
                <a:cs typeface="Arial" pitchFamily="34" charset="0"/>
              </a:rPr>
              <a:t> de </a:t>
            </a:r>
            <a:r>
              <a:rPr lang="en-US" sz="1400" b="1" dirty="0" err="1">
                <a:solidFill>
                  <a:srgbClr val="00005C"/>
                </a:solidFill>
                <a:latin typeface="Arial" pitchFamily="34" charset="0"/>
                <a:cs typeface="Arial" pitchFamily="34" charset="0"/>
              </a:rPr>
              <a:t>Decisiones</a:t>
            </a:r>
            <a:endParaRPr lang="es-ES_tradnl" sz="1400" b="1" dirty="0">
              <a:solidFill>
                <a:srgbClr val="00005C"/>
              </a:solidFill>
              <a:latin typeface="Arial" pitchFamily="34" charset="0"/>
              <a:cs typeface="Arial" pitchFamily="34" charset="0"/>
            </a:endParaRPr>
          </a:p>
        </p:txBody>
      </p:sp>
      <p:sp>
        <p:nvSpPr>
          <p:cNvPr id="28" name="27 Rectángulo"/>
          <p:cNvSpPr/>
          <p:nvPr/>
        </p:nvSpPr>
        <p:spPr>
          <a:xfrm>
            <a:off x="4815417" y="3373972"/>
            <a:ext cx="903109" cy="369332"/>
          </a:xfrm>
          <a:prstGeom prst="rect">
            <a:avLst/>
          </a:prstGeom>
        </p:spPr>
        <p:txBody>
          <a:bodyPr wrap="square">
            <a:spAutoFit/>
          </a:bodyPr>
          <a:lstStyle/>
          <a:p>
            <a:r>
              <a:rPr lang="en-US" b="1" dirty="0">
                <a:solidFill>
                  <a:srgbClr val="C00000"/>
                </a:solidFill>
                <a:latin typeface="Arial" pitchFamily="34" charset="0"/>
                <a:cs typeface="Arial" pitchFamily="34" charset="0"/>
              </a:rPr>
              <a:t>2013</a:t>
            </a:r>
            <a:endParaRPr lang="es-ES" dirty="0">
              <a:solidFill>
                <a:srgbClr val="C00000"/>
              </a:solidFill>
              <a:latin typeface="Calibri"/>
            </a:endParaRPr>
          </a:p>
        </p:txBody>
      </p:sp>
      <p:cxnSp>
        <p:nvCxnSpPr>
          <p:cNvPr id="35" name="34 Conector recto de flecha"/>
          <p:cNvCxnSpPr/>
          <p:nvPr/>
        </p:nvCxnSpPr>
        <p:spPr>
          <a:xfrm>
            <a:off x="6008609" y="3265717"/>
            <a:ext cx="0" cy="17219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35 Rectángulo"/>
          <p:cNvSpPr/>
          <p:nvPr/>
        </p:nvSpPr>
        <p:spPr>
          <a:xfrm>
            <a:off x="6061204" y="3928342"/>
            <a:ext cx="2272658" cy="692497"/>
          </a:xfrm>
          <a:prstGeom prst="rect">
            <a:avLst/>
          </a:prstGeom>
        </p:spPr>
        <p:txBody>
          <a:bodyPr wrap="square">
            <a:spAutoFit/>
          </a:bodyPr>
          <a:lstStyle/>
          <a:p>
            <a:r>
              <a:rPr lang="en-US" sz="1300" dirty="0">
                <a:solidFill>
                  <a:srgbClr val="002060"/>
                </a:solidFill>
                <a:latin typeface="Arial" pitchFamily="34" charset="0"/>
                <a:cs typeface="Arial" pitchFamily="34" charset="0"/>
              </a:rPr>
              <a:t>V</a:t>
            </a:r>
            <a:r>
              <a:rPr lang="es-ES_tradnl" sz="1300" dirty="0">
                <a:solidFill>
                  <a:srgbClr val="002060"/>
                </a:solidFill>
                <a:latin typeface="Arial" pitchFamily="34" charset="0"/>
                <a:cs typeface="Arial" pitchFamily="34" charset="0"/>
              </a:rPr>
              <a:t> Encuentro de </a:t>
            </a:r>
            <a:r>
              <a:rPr lang="es-ES_tradnl" sz="1300" dirty="0" err="1">
                <a:solidFill>
                  <a:srgbClr val="002060"/>
                </a:solidFill>
                <a:latin typeface="Arial" pitchFamily="34" charset="0"/>
                <a:cs typeface="Arial" pitchFamily="34" charset="0"/>
              </a:rPr>
              <a:t>RedETSA</a:t>
            </a:r>
            <a:r>
              <a:rPr lang="es-ES_tradnl" sz="1300" dirty="0">
                <a:solidFill>
                  <a:srgbClr val="002060"/>
                </a:solidFill>
                <a:latin typeface="Arial" pitchFamily="34" charset="0"/>
                <a:cs typeface="Arial" pitchFamily="34" charset="0"/>
              </a:rPr>
              <a:t>, WDC</a:t>
            </a:r>
            <a:r>
              <a:rPr lang="es-ES_tradnl" sz="1300" b="1" dirty="0">
                <a:solidFill>
                  <a:srgbClr val="002060"/>
                </a:solidFill>
                <a:latin typeface="Arial" pitchFamily="34" charset="0"/>
                <a:cs typeface="Arial" pitchFamily="34" charset="0"/>
              </a:rPr>
              <a:t>: </a:t>
            </a:r>
            <a:r>
              <a:rPr lang="es-ES_tradnl" sz="1300" dirty="0">
                <a:solidFill>
                  <a:srgbClr val="002060"/>
                </a:solidFill>
                <a:latin typeface="Arial" charset="0"/>
                <a:cs typeface="Arial" charset="0"/>
              </a:rPr>
              <a:t>ETS y Salud Universal</a:t>
            </a:r>
            <a:endParaRPr lang="es-ES" sz="1300" dirty="0">
              <a:solidFill>
                <a:prstClr val="black"/>
              </a:solidFill>
              <a:latin typeface="Calibri"/>
            </a:endParaRPr>
          </a:p>
        </p:txBody>
      </p:sp>
      <p:cxnSp>
        <p:nvCxnSpPr>
          <p:cNvPr id="41" name="40 Conector recto de flecha"/>
          <p:cNvCxnSpPr/>
          <p:nvPr/>
        </p:nvCxnSpPr>
        <p:spPr>
          <a:xfrm>
            <a:off x="7168284" y="3253838"/>
            <a:ext cx="0" cy="5200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38 Rectángulo"/>
          <p:cNvSpPr/>
          <p:nvPr/>
        </p:nvSpPr>
        <p:spPr>
          <a:xfrm>
            <a:off x="8394366" y="3743305"/>
            <a:ext cx="1532935" cy="954107"/>
          </a:xfrm>
          <a:prstGeom prst="rect">
            <a:avLst/>
          </a:prstGeom>
        </p:spPr>
        <p:txBody>
          <a:bodyPr wrap="square">
            <a:spAutoFit/>
          </a:bodyPr>
          <a:lstStyle/>
          <a:p>
            <a:r>
              <a:rPr lang="en-US" sz="1400" dirty="0" err="1">
                <a:solidFill>
                  <a:srgbClr val="00005C"/>
                </a:solidFill>
                <a:latin typeface="Arial" pitchFamily="34" charset="0"/>
                <a:cs typeface="Arial" pitchFamily="34" charset="0"/>
              </a:rPr>
              <a:t>Unidad</a:t>
            </a:r>
            <a:r>
              <a:rPr lang="en-US" sz="1400" dirty="0">
                <a:solidFill>
                  <a:srgbClr val="00005C"/>
                </a:solidFill>
                <a:latin typeface="Arial" pitchFamily="34" charset="0"/>
                <a:cs typeface="Arial" pitchFamily="34" charset="0"/>
              </a:rPr>
              <a:t> de ETS y </a:t>
            </a:r>
            <a:r>
              <a:rPr lang="en-US" sz="1400" dirty="0" err="1">
                <a:solidFill>
                  <a:srgbClr val="00005C"/>
                </a:solidFill>
                <a:latin typeface="Arial" pitchFamily="34" charset="0"/>
                <a:cs typeface="Arial" pitchFamily="34" charset="0"/>
              </a:rPr>
              <a:t>unidad</a:t>
            </a:r>
            <a:r>
              <a:rPr lang="en-US" sz="1400" dirty="0">
                <a:solidFill>
                  <a:srgbClr val="00005C"/>
                </a:solidFill>
                <a:latin typeface="Arial" pitchFamily="34" charset="0"/>
                <a:cs typeface="Arial" pitchFamily="34" charset="0"/>
              </a:rPr>
              <a:t> de </a:t>
            </a:r>
            <a:r>
              <a:rPr lang="en-US" sz="1400" dirty="0" err="1">
                <a:solidFill>
                  <a:srgbClr val="00005C"/>
                </a:solidFill>
                <a:latin typeface="Arial" pitchFamily="34" charset="0"/>
                <a:cs typeface="Arial" pitchFamily="34" charset="0"/>
              </a:rPr>
              <a:t>Uso</a:t>
            </a:r>
            <a:r>
              <a:rPr lang="en-US" sz="1400" dirty="0">
                <a:solidFill>
                  <a:srgbClr val="00005C"/>
                </a:solidFill>
                <a:latin typeface="Arial" pitchFamily="34" charset="0"/>
                <a:cs typeface="Arial" pitchFamily="34" charset="0"/>
              </a:rPr>
              <a:t> </a:t>
            </a:r>
            <a:r>
              <a:rPr lang="en-US" sz="1400" dirty="0" err="1">
                <a:solidFill>
                  <a:srgbClr val="00005C"/>
                </a:solidFill>
                <a:latin typeface="Arial" pitchFamily="34" charset="0"/>
                <a:cs typeface="Arial" pitchFamily="34" charset="0"/>
              </a:rPr>
              <a:t>Racional</a:t>
            </a:r>
            <a:r>
              <a:rPr lang="en-US" sz="1400" dirty="0">
                <a:solidFill>
                  <a:srgbClr val="00005C"/>
                </a:solidFill>
                <a:latin typeface="Arial" pitchFamily="34" charset="0"/>
                <a:cs typeface="Arial" pitchFamily="34" charset="0"/>
              </a:rPr>
              <a:t>, El Salvador</a:t>
            </a:r>
            <a:endParaRPr lang="es-ES_tradnl" sz="1400" dirty="0">
              <a:solidFill>
                <a:srgbClr val="002060"/>
              </a:solidFill>
              <a:latin typeface="Arial" charset="0"/>
              <a:cs typeface="Arial" charset="0"/>
            </a:endParaRPr>
          </a:p>
        </p:txBody>
      </p:sp>
      <p:cxnSp>
        <p:nvCxnSpPr>
          <p:cNvPr id="44" name="43 Conector recto de flecha"/>
          <p:cNvCxnSpPr/>
          <p:nvPr/>
        </p:nvCxnSpPr>
        <p:spPr>
          <a:xfrm flipV="1">
            <a:off x="8176182" y="2683341"/>
            <a:ext cx="0" cy="5586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31 Conector recto de flecha"/>
          <p:cNvCxnSpPr/>
          <p:nvPr/>
        </p:nvCxnSpPr>
        <p:spPr>
          <a:xfrm flipV="1">
            <a:off x="9829047" y="1756554"/>
            <a:ext cx="0" cy="15105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42 Rectángulo"/>
          <p:cNvSpPr/>
          <p:nvPr/>
        </p:nvSpPr>
        <p:spPr>
          <a:xfrm>
            <a:off x="6052186" y="3374388"/>
            <a:ext cx="903109" cy="369332"/>
          </a:xfrm>
          <a:prstGeom prst="rect">
            <a:avLst/>
          </a:prstGeom>
        </p:spPr>
        <p:txBody>
          <a:bodyPr wrap="square">
            <a:spAutoFit/>
          </a:bodyPr>
          <a:lstStyle/>
          <a:p>
            <a:r>
              <a:rPr lang="en-US" b="1" dirty="0">
                <a:solidFill>
                  <a:srgbClr val="C00000"/>
                </a:solidFill>
                <a:latin typeface="Arial" pitchFamily="34" charset="0"/>
                <a:cs typeface="Arial" pitchFamily="34" charset="0"/>
              </a:rPr>
              <a:t>2014</a:t>
            </a:r>
            <a:endParaRPr lang="es-ES" dirty="0">
              <a:solidFill>
                <a:srgbClr val="C00000"/>
              </a:solidFill>
              <a:latin typeface="Calibri"/>
            </a:endParaRPr>
          </a:p>
        </p:txBody>
      </p:sp>
      <p:sp>
        <p:nvSpPr>
          <p:cNvPr id="46" name="45 Rectángulo"/>
          <p:cNvSpPr/>
          <p:nvPr/>
        </p:nvSpPr>
        <p:spPr>
          <a:xfrm>
            <a:off x="7416228" y="3373972"/>
            <a:ext cx="903109" cy="369332"/>
          </a:xfrm>
          <a:prstGeom prst="rect">
            <a:avLst/>
          </a:prstGeom>
        </p:spPr>
        <p:txBody>
          <a:bodyPr wrap="square">
            <a:spAutoFit/>
          </a:bodyPr>
          <a:lstStyle/>
          <a:p>
            <a:r>
              <a:rPr lang="en-US" b="1" dirty="0">
                <a:solidFill>
                  <a:srgbClr val="C00000"/>
                </a:solidFill>
                <a:latin typeface="Arial" pitchFamily="34" charset="0"/>
                <a:cs typeface="Arial" pitchFamily="34" charset="0"/>
              </a:rPr>
              <a:t>2015</a:t>
            </a:r>
            <a:endParaRPr lang="es-ES" dirty="0">
              <a:solidFill>
                <a:srgbClr val="C00000"/>
              </a:solidFill>
              <a:latin typeface="Calibri"/>
            </a:endParaRPr>
          </a:p>
        </p:txBody>
      </p:sp>
      <p:sp>
        <p:nvSpPr>
          <p:cNvPr id="49" name="48 Rectángulo"/>
          <p:cNvSpPr/>
          <p:nvPr/>
        </p:nvSpPr>
        <p:spPr>
          <a:xfrm>
            <a:off x="9024193" y="3373973"/>
            <a:ext cx="903109" cy="646331"/>
          </a:xfrm>
          <a:prstGeom prst="rect">
            <a:avLst/>
          </a:prstGeom>
        </p:spPr>
        <p:txBody>
          <a:bodyPr wrap="square">
            <a:spAutoFit/>
          </a:bodyPr>
          <a:lstStyle/>
          <a:p>
            <a:r>
              <a:rPr lang="en-US" b="1" dirty="0">
                <a:solidFill>
                  <a:srgbClr val="C00000"/>
                </a:solidFill>
                <a:latin typeface="Arial" pitchFamily="34" charset="0"/>
                <a:cs typeface="Arial" pitchFamily="34" charset="0"/>
              </a:rPr>
              <a:t>2016</a:t>
            </a:r>
          </a:p>
          <a:p>
            <a:endParaRPr lang="es-ES" dirty="0">
              <a:solidFill>
                <a:prstClr val="black"/>
              </a:solidFill>
              <a:latin typeface="Calibri"/>
            </a:endParaRPr>
          </a:p>
        </p:txBody>
      </p:sp>
      <p:sp>
        <p:nvSpPr>
          <p:cNvPr id="51" name="50 Rectángulo"/>
          <p:cNvSpPr/>
          <p:nvPr/>
        </p:nvSpPr>
        <p:spPr>
          <a:xfrm>
            <a:off x="2510056" y="4908267"/>
            <a:ext cx="1796952" cy="523220"/>
          </a:xfrm>
          <a:prstGeom prst="rect">
            <a:avLst/>
          </a:prstGeom>
          <a:noFill/>
        </p:spPr>
        <p:txBody>
          <a:bodyPr wrap="square" rtlCol="0">
            <a:spAutoFit/>
          </a:bodyPr>
          <a:lstStyle/>
          <a:p>
            <a:r>
              <a:rPr lang="en-US" sz="1400" dirty="0" err="1">
                <a:solidFill>
                  <a:srgbClr val="002060"/>
                </a:solidFill>
                <a:latin typeface="Arial" pitchFamily="34" charset="0"/>
                <a:cs typeface="Arial" pitchFamily="34" charset="0"/>
              </a:rPr>
              <a:t>Instituto</a:t>
            </a:r>
            <a:r>
              <a:rPr lang="en-US" sz="1400" dirty="0">
                <a:solidFill>
                  <a:srgbClr val="002060"/>
                </a:solidFill>
                <a:latin typeface="Arial" pitchFamily="34" charset="0"/>
                <a:cs typeface="Arial" pitchFamily="34" charset="0"/>
              </a:rPr>
              <a:t> de ETS (IETS), Colombia</a:t>
            </a:r>
            <a:endParaRPr lang="es-ES" sz="1400" dirty="0">
              <a:solidFill>
                <a:srgbClr val="002060"/>
              </a:solidFill>
              <a:latin typeface="Arial" pitchFamily="34" charset="0"/>
              <a:cs typeface="Arial" pitchFamily="34" charset="0"/>
            </a:endParaRPr>
          </a:p>
        </p:txBody>
      </p:sp>
      <p:cxnSp>
        <p:nvCxnSpPr>
          <p:cNvPr id="52" name="51 Conector recto"/>
          <p:cNvCxnSpPr/>
          <p:nvPr/>
        </p:nvCxnSpPr>
        <p:spPr>
          <a:xfrm flipH="1" flipV="1">
            <a:off x="5275179" y="3265711"/>
            <a:ext cx="1" cy="14864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52 Conector recto de flecha"/>
          <p:cNvCxnSpPr/>
          <p:nvPr/>
        </p:nvCxnSpPr>
        <p:spPr>
          <a:xfrm flipV="1">
            <a:off x="5082640" y="1633445"/>
            <a:ext cx="5248" cy="16085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54 Rectángulo"/>
          <p:cNvSpPr/>
          <p:nvPr/>
        </p:nvSpPr>
        <p:spPr>
          <a:xfrm>
            <a:off x="4371171" y="764705"/>
            <a:ext cx="1690033" cy="954107"/>
          </a:xfrm>
          <a:prstGeom prst="rect">
            <a:avLst/>
          </a:prstGeom>
          <a:noFill/>
        </p:spPr>
        <p:txBody>
          <a:bodyPr wrap="square" rtlCol="0">
            <a:spAutoFit/>
          </a:bodyPr>
          <a:lstStyle/>
          <a:p>
            <a:r>
              <a:rPr lang="es-ES" sz="1400" dirty="0">
                <a:solidFill>
                  <a:srgbClr val="002060"/>
                </a:solidFill>
                <a:latin typeface="Arial" pitchFamily="34" charset="0"/>
                <a:cs typeface="Arial" pitchFamily="34" charset="0"/>
              </a:rPr>
              <a:t>Creación de la Comisión Nacional de ETS </a:t>
            </a:r>
            <a:r>
              <a:rPr lang="en-US" sz="1400" dirty="0">
                <a:solidFill>
                  <a:srgbClr val="002060"/>
                </a:solidFill>
                <a:latin typeface="Arial" pitchFamily="34" charset="0"/>
                <a:cs typeface="Arial" pitchFamily="34" charset="0"/>
              </a:rPr>
              <a:t>(ETESA),  Chile</a:t>
            </a:r>
            <a:endParaRPr lang="es-ES" sz="1400" dirty="0">
              <a:solidFill>
                <a:srgbClr val="002060"/>
              </a:solidFill>
              <a:latin typeface="Arial" pitchFamily="34" charset="0"/>
              <a:cs typeface="Arial" pitchFamily="34" charset="0"/>
            </a:endParaRPr>
          </a:p>
        </p:txBody>
      </p:sp>
      <p:sp>
        <p:nvSpPr>
          <p:cNvPr id="56" name="55 Rectángulo"/>
          <p:cNvSpPr/>
          <p:nvPr/>
        </p:nvSpPr>
        <p:spPr>
          <a:xfrm>
            <a:off x="1720033" y="3420510"/>
            <a:ext cx="903109" cy="369332"/>
          </a:xfrm>
          <a:prstGeom prst="rect">
            <a:avLst/>
          </a:prstGeom>
        </p:spPr>
        <p:txBody>
          <a:bodyPr wrap="square">
            <a:spAutoFit/>
          </a:bodyPr>
          <a:lstStyle/>
          <a:p>
            <a:r>
              <a:rPr lang="en-US" b="1" dirty="0">
                <a:solidFill>
                  <a:srgbClr val="C00000"/>
                </a:solidFill>
                <a:latin typeface="Arial" pitchFamily="34" charset="0"/>
                <a:cs typeface="Arial" pitchFamily="34" charset="0"/>
              </a:rPr>
              <a:t>2011</a:t>
            </a:r>
            <a:endParaRPr lang="es-ES" dirty="0">
              <a:solidFill>
                <a:srgbClr val="C00000"/>
              </a:solidFill>
              <a:latin typeface="Calibri"/>
            </a:endParaRPr>
          </a:p>
        </p:txBody>
      </p:sp>
      <p:cxnSp>
        <p:nvCxnSpPr>
          <p:cNvPr id="57" name="56 Conector recto"/>
          <p:cNvCxnSpPr/>
          <p:nvPr/>
        </p:nvCxnSpPr>
        <p:spPr>
          <a:xfrm flipH="1" flipV="1">
            <a:off x="1875690" y="3267093"/>
            <a:ext cx="1" cy="14864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4" name="23 Rectángulo"/>
          <p:cNvSpPr/>
          <p:nvPr/>
        </p:nvSpPr>
        <p:spPr>
          <a:xfrm>
            <a:off x="3234047" y="3420510"/>
            <a:ext cx="824658" cy="369332"/>
          </a:xfrm>
          <a:prstGeom prst="rect">
            <a:avLst/>
          </a:prstGeom>
        </p:spPr>
        <p:txBody>
          <a:bodyPr wrap="square">
            <a:spAutoFit/>
          </a:bodyPr>
          <a:lstStyle/>
          <a:p>
            <a:r>
              <a:rPr lang="en-US" b="1" dirty="0">
                <a:solidFill>
                  <a:srgbClr val="C00000"/>
                </a:solidFill>
                <a:latin typeface="Arial" pitchFamily="34" charset="0"/>
                <a:cs typeface="Arial" pitchFamily="34" charset="0"/>
              </a:rPr>
              <a:t>2012</a:t>
            </a:r>
            <a:endParaRPr lang="es-ES" b="1" dirty="0">
              <a:solidFill>
                <a:srgbClr val="C00000"/>
              </a:solidFill>
              <a:latin typeface="Arial" pitchFamily="34" charset="0"/>
              <a:cs typeface="Arial" pitchFamily="34" charset="0"/>
            </a:endParaRPr>
          </a:p>
        </p:txBody>
      </p:sp>
      <p:cxnSp>
        <p:nvCxnSpPr>
          <p:cNvPr id="60" name="59 Conector recto"/>
          <p:cNvCxnSpPr/>
          <p:nvPr/>
        </p:nvCxnSpPr>
        <p:spPr>
          <a:xfrm>
            <a:off x="3459086" y="3265714"/>
            <a:ext cx="0" cy="1547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8" name="67 Rectángulo"/>
          <p:cNvSpPr/>
          <p:nvPr/>
        </p:nvSpPr>
        <p:spPr>
          <a:xfrm>
            <a:off x="5231070" y="4983122"/>
            <a:ext cx="2355510" cy="800219"/>
          </a:xfrm>
          <a:prstGeom prst="rect">
            <a:avLst/>
          </a:prstGeom>
        </p:spPr>
        <p:txBody>
          <a:bodyPr wrap="square">
            <a:spAutoFit/>
          </a:bodyPr>
          <a:lstStyle/>
          <a:p>
            <a:r>
              <a:rPr lang="en-US" sz="1600" dirty="0">
                <a:solidFill>
                  <a:srgbClr val="002060"/>
                </a:solidFill>
                <a:latin typeface="Arial" pitchFamily="34" charset="0"/>
                <a:cs typeface="Arial" pitchFamily="34" charset="0"/>
              </a:rPr>
              <a:t>IV</a:t>
            </a:r>
            <a:r>
              <a:rPr lang="es-ES_tradnl" sz="1600" dirty="0">
                <a:solidFill>
                  <a:srgbClr val="002060"/>
                </a:solidFill>
                <a:latin typeface="Arial" pitchFamily="34" charset="0"/>
                <a:cs typeface="Arial" pitchFamily="34" charset="0"/>
              </a:rPr>
              <a:t> Encuentro de </a:t>
            </a:r>
            <a:r>
              <a:rPr lang="es-ES_tradnl" sz="1600" dirty="0" err="1">
                <a:solidFill>
                  <a:srgbClr val="002060"/>
                </a:solidFill>
                <a:latin typeface="Arial" pitchFamily="34" charset="0"/>
                <a:cs typeface="Arial" pitchFamily="34" charset="0"/>
              </a:rPr>
              <a:t>RedETSA</a:t>
            </a:r>
            <a:r>
              <a:rPr lang="es-ES_tradnl" sz="1600" dirty="0">
                <a:solidFill>
                  <a:srgbClr val="002060"/>
                </a:solidFill>
                <a:latin typeface="Arial" pitchFamily="34" charset="0"/>
                <a:cs typeface="Arial" pitchFamily="34" charset="0"/>
              </a:rPr>
              <a:t>, Brasilia</a:t>
            </a:r>
            <a:r>
              <a:rPr lang="es-ES_tradnl" sz="1400" dirty="0">
                <a:solidFill>
                  <a:srgbClr val="002060"/>
                </a:solidFill>
                <a:latin typeface="Arial" pitchFamily="34" charset="0"/>
                <a:cs typeface="Arial" pitchFamily="34" charset="0"/>
              </a:rPr>
              <a:t>: </a:t>
            </a:r>
            <a:r>
              <a:rPr lang="en-US" sz="1400" dirty="0">
                <a:solidFill>
                  <a:srgbClr val="002060"/>
                </a:solidFill>
                <a:latin typeface="Arial" pitchFamily="34" charset="0"/>
                <a:cs typeface="Arial" pitchFamily="34" charset="0"/>
              </a:rPr>
              <a:t>ARN y </a:t>
            </a:r>
            <a:r>
              <a:rPr lang="en-US" sz="1400" dirty="0" err="1">
                <a:solidFill>
                  <a:srgbClr val="002060"/>
                </a:solidFill>
                <a:latin typeface="Arial" pitchFamily="34" charset="0"/>
                <a:cs typeface="Arial" pitchFamily="34" charset="0"/>
              </a:rPr>
              <a:t>entes</a:t>
            </a:r>
            <a:r>
              <a:rPr lang="en-US" sz="1400" dirty="0">
                <a:solidFill>
                  <a:srgbClr val="002060"/>
                </a:solidFill>
                <a:latin typeface="Arial" pitchFamily="34" charset="0"/>
                <a:cs typeface="Arial" pitchFamily="34" charset="0"/>
              </a:rPr>
              <a:t> de ETS</a:t>
            </a:r>
            <a:endParaRPr lang="es-ES" sz="1400" dirty="0">
              <a:solidFill>
                <a:srgbClr val="002060"/>
              </a:solidFill>
              <a:latin typeface="Arial" pitchFamily="34" charset="0"/>
              <a:cs typeface="Arial" pitchFamily="34" charset="0"/>
            </a:endParaRPr>
          </a:p>
        </p:txBody>
      </p:sp>
      <p:cxnSp>
        <p:nvCxnSpPr>
          <p:cNvPr id="72" name="71 Conector recto"/>
          <p:cNvCxnSpPr/>
          <p:nvPr/>
        </p:nvCxnSpPr>
        <p:spPr>
          <a:xfrm flipH="1" flipV="1">
            <a:off x="6393649" y="3253840"/>
            <a:ext cx="1" cy="14864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4" name="73 Conector recto"/>
          <p:cNvCxnSpPr/>
          <p:nvPr/>
        </p:nvCxnSpPr>
        <p:spPr>
          <a:xfrm flipH="1" flipV="1">
            <a:off x="7896621" y="3265712"/>
            <a:ext cx="1" cy="14864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74 Conector recto"/>
          <p:cNvCxnSpPr/>
          <p:nvPr/>
        </p:nvCxnSpPr>
        <p:spPr>
          <a:xfrm flipH="1" flipV="1">
            <a:off x="9249825" y="3278966"/>
            <a:ext cx="1" cy="14864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6" name="75 Rectángulo"/>
          <p:cNvSpPr/>
          <p:nvPr/>
        </p:nvSpPr>
        <p:spPr>
          <a:xfrm>
            <a:off x="7301273" y="4606712"/>
            <a:ext cx="2499828" cy="692497"/>
          </a:xfrm>
          <a:prstGeom prst="rect">
            <a:avLst/>
          </a:prstGeom>
        </p:spPr>
        <p:txBody>
          <a:bodyPr wrap="square">
            <a:spAutoFit/>
          </a:bodyPr>
          <a:lstStyle/>
          <a:p>
            <a:r>
              <a:rPr lang="es-ES" sz="1300" dirty="0">
                <a:solidFill>
                  <a:srgbClr val="002060"/>
                </a:solidFill>
                <a:latin typeface="Arial" charset="0"/>
                <a:cs typeface="Arial" charset="0"/>
              </a:rPr>
              <a:t>Legislación sobre el uso de la EE en la toma de decisiones</a:t>
            </a:r>
            <a:r>
              <a:rPr lang="en-US" sz="1300" dirty="0">
                <a:solidFill>
                  <a:srgbClr val="002060"/>
                </a:solidFill>
                <a:latin typeface="Arial" charset="0"/>
                <a:cs typeface="Arial" charset="0"/>
              </a:rPr>
              <a:t>, Uruguay</a:t>
            </a:r>
            <a:endParaRPr lang="es-ES_tradnl" sz="1300" dirty="0">
              <a:solidFill>
                <a:srgbClr val="002060"/>
              </a:solidFill>
              <a:latin typeface="Arial" charset="0"/>
              <a:cs typeface="Arial" charset="0"/>
            </a:endParaRPr>
          </a:p>
        </p:txBody>
      </p:sp>
      <p:sp>
        <p:nvSpPr>
          <p:cNvPr id="77" name="76 Rectángulo"/>
          <p:cNvSpPr/>
          <p:nvPr/>
        </p:nvSpPr>
        <p:spPr>
          <a:xfrm>
            <a:off x="8371862" y="894780"/>
            <a:ext cx="2296138" cy="738664"/>
          </a:xfrm>
          <a:prstGeom prst="rect">
            <a:avLst/>
          </a:prstGeom>
        </p:spPr>
        <p:txBody>
          <a:bodyPr wrap="square">
            <a:spAutoFit/>
          </a:bodyPr>
          <a:lstStyle/>
          <a:p>
            <a:r>
              <a:rPr lang="es-ES" sz="1400" dirty="0">
                <a:solidFill>
                  <a:srgbClr val="00005C"/>
                </a:solidFill>
                <a:latin typeface="Arial" pitchFamily="34" charset="0"/>
                <a:cs typeface="Arial" pitchFamily="34" charset="0"/>
              </a:rPr>
              <a:t>Propuesta para la creación de una agencia de ETS</a:t>
            </a:r>
            <a:r>
              <a:rPr lang="en-US" sz="1400" dirty="0">
                <a:solidFill>
                  <a:srgbClr val="00005C"/>
                </a:solidFill>
                <a:latin typeface="Arial" pitchFamily="34" charset="0"/>
                <a:cs typeface="Arial" pitchFamily="34" charset="0"/>
              </a:rPr>
              <a:t>, Argentina</a:t>
            </a:r>
            <a:endParaRPr lang="es-ES_tradnl" sz="1400" dirty="0">
              <a:solidFill>
                <a:srgbClr val="002060"/>
              </a:solidFill>
              <a:latin typeface="Arial" charset="0"/>
              <a:cs typeface="Arial" charset="0"/>
            </a:endParaRPr>
          </a:p>
        </p:txBody>
      </p:sp>
      <p:sp>
        <p:nvSpPr>
          <p:cNvPr id="81" name="80 Rectángulo"/>
          <p:cNvSpPr/>
          <p:nvPr/>
        </p:nvSpPr>
        <p:spPr>
          <a:xfrm>
            <a:off x="3485520" y="2042846"/>
            <a:ext cx="1674376" cy="954107"/>
          </a:xfrm>
          <a:prstGeom prst="rect">
            <a:avLst/>
          </a:prstGeom>
          <a:noFill/>
        </p:spPr>
        <p:txBody>
          <a:bodyPr wrap="square" rtlCol="0">
            <a:spAutoFit/>
          </a:bodyPr>
          <a:lstStyle/>
          <a:p>
            <a:pPr algn="ctr"/>
            <a:r>
              <a:rPr lang="es-ES" sz="1400" dirty="0">
                <a:solidFill>
                  <a:srgbClr val="002060"/>
                </a:solidFill>
                <a:latin typeface="Arial" pitchFamily="34" charset="0"/>
                <a:cs typeface="Arial" pitchFamily="34" charset="0"/>
              </a:rPr>
              <a:t>Creación de la Comisión Nacional de ETS</a:t>
            </a:r>
            <a:r>
              <a:rPr lang="en-US" sz="1400" dirty="0">
                <a:solidFill>
                  <a:srgbClr val="002060"/>
                </a:solidFill>
                <a:latin typeface="Arial" pitchFamily="34" charset="0"/>
                <a:cs typeface="Arial" pitchFamily="34" charset="0"/>
              </a:rPr>
              <a:t>,  </a:t>
            </a:r>
          </a:p>
          <a:p>
            <a:pPr algn="ctr"/>
            <a:r>
              <a:rPr lang="en-US" sz="1400" dirty="0">
                <a:solidFill>
                  <a:srgbClr val="002060"/>
                </a:solidFill>
                <a:latin typeface="Arial" pitchFamily="34" charset="0"/>
                <a:cs typeface="Arial" pitchFamily="34" charset="0"/>
              </a:rPr>
              <a:t>Costa Rica</a:t>
            </a:r>
            <a:endParaRPr lang="es-ES" sz="1400" dirty="0">
              <a:solidFill>
                <a:srgbClr val="002060"/>
              </a:solidFill>
              <a:latin typeface="Arial" pitchFamily="34" charset="0"/>
              <a:cs typeface="Arial" pitchFamily="34" charset="0"/>
            </a:endParaRPr>
          </a:p>
        </p:txBody>
      </p:sp>
      <p:cxnSp>
        <p:nvCxnSpPr>
          <p:cNvPr id="87" name="86 Conector recto de flecha"/>
          <p:cNvCxnSpPr/>
          <p:nvPr/>
        </p:nvCxnSpPr>
        <p:spPr>
          <a:xfrm flipV="1">
            <a:off x="4058705" y="2951951"/>
            <a:ext cx="0" cy="3018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2" name="91 Conector recto de flecha"/>
          <p:cNvCxnSpPr/>
          <p:nvPr/>
        </p:nvCxnSpPr>
        <p:spPr>
          <a:xfrm>
            <a:off x="8678578" y="3253838"/>
            <a:ext cx="0" cy="5200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Rectángulo"/>
          <p:cNvSpPr/>
          <p:nvPr/>
        </p:nvSpPr>
        <p:spPr>
          <a:xfrm>
            <a:off x="4459223" y="4078584"/>
            <a:ext cx="1375146" cy="954107"/>
          </a:xfrm>
          <a:prstGeom prst="rect">
            <a:avLst/>
          </a:prstGeom>
        </p:spPr>
        <p:txBody>
          <a:bodyPr wrap="square">
            <a:spAutoFit/>
          </a:bodyPr>
          <a:lstStyle/>
          <a:p>
            <a:r>
              <a:rPr lang="es-ES" sz="1400" dirty="0">
                <a:solidFill>
                  <a:srgbClr val="00005C"/>
                </a:solidFill>
                <a:latin typeface="Arial" pitchFamily="34" charset="0"/>
                <a:cs typeface="Arial" pitchFamily="34" charset="0"/>
              </a:rPr>
              <a:t>Lanzamiento del programa de ETS en Ecuador</a:t>
            </a:r>
            <a:endParaRPr lang="en-US" sz="1400" dirty="0">
              <a:solidFill>
                <a:srgbClr val="00005C"/>
              </a:solidFill>
              <a:latin typeface="Arial" pitchFamily="34" charset="0"/>
              <a:cs typeface="Arial" pitchFamily="34" charset="0"/>
            </a:endParaRPr>
          </a:p>
        </p:txBody>
      </p:sp>
      <p:cxnSp>
        <p:nvCxnSpPr>
          <p:cNvPr id="15" name="14 Conector recto de flecha"/>
          <p:cNvCxnSpPr/>
          <p:nvPr/>
        </p:nvCxnSpPr>
        <p:spPr>
          <a:xfrm>
            <a:off x="4639457" y="3253840"/>
            <a:ext cx="0" cy="7664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49 Rectángulo"/>
          <p:cNvSpPr/>
          <p:nvPr/>
        </p:nvSpPr>
        <p:spPr>
          <a:xfrm>
            <a:off x="7301273" y="2187442"/>
            <a:ext cx="2305981" cy="523220"/>
          </a:xfrm>
          <a:prstGeom prst="rect">
            <a:avLst/>
          </a:prstGeom>
        </p:spPr>
        <p:txBody>
          <a:bodyPr wrap="square">
            <a:spAutoFit/>
          </a:bodyPr>
          <a:lstStyle/>
          <a:p>
            <a:r>
              <a:rPr lang="en-US" sz="1400" dirty="0" err="1">
                <a:solidFill>
                  <a:srgbClr val="00005C"/>
                </a:solidFill>
                <a:latin typeface="Arial" pitchFamily="34" charset="0"/>
                <a:cs typeface="Arial" pitchFamily="34" charset="0"/>
              </a:rPr>
              <a:t>Instituto</a:t>
            </a:r>
            <a:r>
              <a:rPr lang="en-US" sz="1400" dirty="0">
                <a:solidFill>
                  <a:srgbClr val="00005C"/>
                </a:solidFill>
                <a:latin typeface="Arial" pitchFamily="34" charset="0"/>
                <a:cs typeface="Arial" pitchFamily="34" charset="0"/>
              </a:rPr>
              <a:t> de ETS (IETSI), </a:t>
            </a:r>
            <a:r>
              <a:rPr lang="en-US" sz="1400" dirty="0" err="1">
                <a:solidFill>
                  <a:srgbClr val="00005C"/>
                </a:solidFill>
                <a:latin typeface="Arial" pitchFamily="34" charset="0"/>
                <a:cs typeface="Arial" pitchFamily="34" charset="0"/>
              </a:rPr>
              <a:t>Perú</a:t>
            </a:r>
            <a:endParaRPr lang="es-ES_tradnl" sz="1400" dirty="0">
              <a:solidFill>
                <a:srgbClr val="002060"/>
              </a:solidFill>
              <a:latin typeface="Arial" charset="0"/>
              <a:cs typeface="Arial" charset="0"/>
            </a:endParaRPr>
          </a:p>
        </p:txBody>
      </p:sp>
      <p:cxnSp>
        <p:nvCxnSpPr>
          <p:cNvPr id="25" name="24 Conector recto de flecha"/>
          <p:cNvCxnSpPr/>
          <p:nvPr/>
        </p:nvCxnSpPr>
        <p:spPr>
          <a:xfrm flipH="1">
            <a:off x="8319336" y="3265715"/>
            <a:ext cx="14526" cy="1243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37 Rectángulo"/>
          <p:cNvSpPr/>
          <p:nvPr/>
        </p:nvSpPr>
        <p:spPr>
          <a:xfrm>
            <a:off x="5669584" y="2195865"/>
            <a:ext cx="1916997" cy="523220"/>
          </a:xfrm>
          <a:prstGeom prst="rect">
            <a:avLst/>
          </a:prstGeom>
          <a:noFill/>
        </p:spPr>
        <p:txBody>
          <a:bodyPr wrap="square">
            <a:spAutoFit/>
          </a:bodyPr>
          <a:lstStyle/>
          <a:p>
            <a:r>
              <a:rPr lang="en-US" sz="1400" dirty="0" err="1">
                <a:solidFill>
                  <a:srgbClr val="00005C"/>
                </a:solidFill>
                <a:latin typeface="Arial" pitchFamily="34" charset="0"/>
                <a:cs typeface="Arial" pitchFamily="34" charset="0"/>
              </a:rPr>
              <a:t>Resolución</a:t>
            </a:r>
            <a:r>
              <a:rPr lang="en-US" sz="1400" dirty="0">
                <a:solidFill>
                  <a:srgbClr val="00005C"/>
                </a:solidFill>
                <a:latin typeface="Arial" pitchFamily="34" charset="0"/>
                <a:cs typeface="Arial" pitchFamily="34" charset="0"/>
              </a:rPr>
              <a:t> WHA 67.23</a:t>
            </a:r>
          </a:p>
        </p:txBody>
      </p:sp>
      <p:cxnSp>
        <p:nvCxnSpPr>
          <p:cNvPr id="47" name="46 Conector recto de flecha"/>
          <p:cNvCxnSpPr/>
          <p:nvPr/>
        </p:nvCxnSpPr>
        <p:spPr>
          <a:xfrm flipV="1">
            <a:off x="6848416" y="2659563"/>
            <a:ext cx="0" cy="5704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a:off x="10117591" y="3265710"/>
            <a:ext cx="0" cy="20453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12 Rectángulo"/>
          <p:cNvSpPr/>
          <p:nvPr/>
        </p:nvSpPr>
        <p:spPr>
          <a:xfrm>
            <a:off x="6669418" y="5844783"/>
            <a:ext cx="1330975" cy="888526"/>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45" name="44 Rectángulo"/>
          <p:cNvSpPr/>
          <p:nvPr/>
        </p:nvSpPr>
        <p:spPr>
          <a:xfrm>
            <a:off x="7860957" y="5299209"/>
            <a:ext cx="2625048" cy="954107"/>
          </a:xfrm>
          <a:prstGeom prst="rect">
            <a:avLst/>
          </a:prstGeom>
          <a:solidFill>
            <a:schemeClr val="bg1">
              <a:alpha val="84000"/>
            </a:schemeClr>
          </a:solidFill>
        </p:spPr>
        <p:txBody>
          <a:bodyPr wrap="square">
            <a:spAutoFit/>
          </a:bodyPr>
          <a:lstStyle/>
          <a:p>
            <a:r>
              <a:rPr lang="es-ES_tradnl" sz="1400" dirty="0">
                <a:solidFill>
                  <a:srgbClr val="002060"/>
                </a:solidFill>
                <a:latin typeface="Arial" charset="0"/>
                <a:cs typeface="Arial" charset="0"/>
              </a:rPr>
              <a:t>Creación del Comité Nacional de Evaluación y Uso Racional de Tecnologías en Salud (CNET), Bolivia</a:t>
            </a:r>
          </a:p>
        </p:txBody>
      </p:sp>
      <p:cxnSp>
        <p:nvCxnSpPr>
          <p:cNvPr id="4" name="Straight Arrow Connector 3"/>
          <p:cNvCxnSpPr/>
          <p:nvPr/>
        </p:nvCxnSpPr>
        <p:spPr>
          <a:xfrm>
            <a:off x="3903359" y="3279977"/>
            <a:ext cx="0" cy="14806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087888" y="6362164"/>
            <a:ext cx="5184576" cy="523220"/>
          </a:xfrm>
          <a:prstGeom prst="rect">
            <a:avLst/>
          </a:prstGeom>
          <a:noFill/>
        </p:spPr>
        <p:txBody>
          <a:bodyPr wrap="square" rtlCol="0">
            <a:spAutoFit/>
          </a:bodyPr>
          <a:lstStyle/>
          <a:p>
            <a:r>
              <a:rPr lang="en-US" sz="1400" b="1" dirty="0">
                <a:solidFill>
                  <a:srgbClr val="002060"/>
                </a:solidFill>
                <a:latin typeface="Arial" charset="0"/>
                <a:cs typeface="Arial" charset="0"/>
              </a:rPr>
              <a:t>2018</a:t>
            </a:r>
            <a:r>
              <a:rPr lang="en-US" sz="1400" dirty="0">
                <a:solidFill>
                  <a:srgbClr val="002060"/>
                </a:solidFill>
                <a:latin typeface="Arial" charset="0"/>
                <a:cs typeface="Arial" charset="0"/>
              </a:rPr>
              <a:t>: </a:t>
            </a:r>
            <a:r>
              <a:rPr lang="en-US" sz="1400" dirty="0" err="1">
                <a:solidFill>
                  <a:srgbClr val="002060"/>
                </a:solidFill>
                <a:latin typeface="Arial" charset="0"/>
                <a:cs typeface="Arial" charset="0"/>
              </a:rPr>
              <a:t>creación</a:t>
            </a:r>
            <a:r>
              <a:rPr lang="en-US" sz="1400" dirty="0">
                <a:solidFill>
                  <a:srgbClr val="002060"/>
                </a:solidFill>
                <a:latin typeface="Arial" charset="0"/>
                <a:cs typeface="Arial" charset="0"/>
              </a:rPr>
              <a:t> de la </a:t>
            </a:r>
            <a:r>
              <a:rPr lang="en-US" sz="1400" dirty="0" err="1">
                <a:solidFill>
                  <a:srgbClr val="002060"/>
                </a:solidFill>
                <a:latin typeface="Arial" charset="0"/>
                <a:cs typeface="Arial" charset="0"/>
              </a:rPr>
              <a:t>Comision</a:t>
            </a:r>
            <a:r>
              <a:rPr lang="en-US" sz="1400" dirty="0">
                <a:solidFill>
                  <a:srgbClr val="002060"/>
                </a:solidFill>
                <a:latin typeface="Arial" charset="0"/>
                <a:cs typeface="Arial" charset="0"/>
              </a:rPr>
              <a:t> Nacional de ETS de </a:t>
            </a:r>
            <a:r>
              <a:rPr lang="en-US" sz="1400" b="1" dirty="0">
                <a:solidFill>
                  <a:srgbClr val="002060"/>
                </a:solidFill>
                <a:latin typeface="Arial" charset="0"/>
                <a:cs typeface="Arial" charset="0"/>
              </a:rPr>
              <a:t>Argentina</a:t>
            </a:r>
            <a:r>
              <a:rPr lang="en-US" sz="1400" dirty="0">
                <a:solidFill>
                  <a:srgbClr val="002060"/>
                </a:solidFill>
                <a:latin typeface="Arial" charset="0"/>
                <a:cs typeface="Arial" charset="0"/>
              </a:rPr>
              <a:t> y la </a:t>
            </a:r>
            <a:r>
              <a:rPr lang="es-MX" sz="1400" dirty="0">
                <a:solidFill>
                  <a:srgbClr val="002060"/>
                </a:solidFill>
                <a:latin typeface="Arial" charset="0"/>
                <a:cs typeface="Arial" charset="0"/>
              </a:rPr>
              <a:t>Unidad Especializada de ETS de </a:t>
            </a:r>
            <a:r>
              <a:rPr lang="es-MX" sz="1400" b="1" dirty="0">
                <a:solidFill>
                  <a:srgbClr val="002060"/>
                </a:solidFill>
                <a:latin typeface="Arial" charset="0"/>
                <a:cs typeface="Arial" charset="0"/>
              </a:rPr>
              <a:t>Uruguay </a:t>
            </a:r>
            <a:endParaRPr lang="en-US" sz="1400" b="1" dirty="0">
              <a:solidFill>
                <a:srgbClr val="002060"/>
              </a:solidFill>
              <a:latin typeface="Arial" charset="0"/>
              <a:cs typeface="Arial" charset="0"/>
            </a:endParaRPr>
          </a:p>
        </p:txBody>
      </p:sp>
      <p:sp>
        <p:nvSpPr>
          <p:cNvPr id="10" name="Rectángulo 9"/>
          <p:cNvSpPr/>
          <p:nvPr/>
        </p:nvSpPr>
        <p:spPr>
          <a:xfrm>
            <a:off x="3133064" y="1268760"/>
            <a:ext cx="925641" cy="738664"/>
          </a:xfrm>
          <a:prstGeom prst="rect">
            <a:avLst/>
          </a:prstGeom>
        </p:spPr>
        <p:txBody>
          <a:bodyPr wrap="square">
            <a:spAutoFit/>
          </a:bodyPr>
          <a:lstStyle/>
          <a:p>
            <a:pPr lvl="0" algn="ctr"/>
            <a:r>
              <a:rPr lang="es-ES" sz="1400" dirty="0">
                <a:solidFill>
                  <a:srgbClr val="002060"/>
                </a:solidFill>
                <a:latin typeface="Arial" pitchFamily="34" charset="0"/>
                <a:cs typeface="Arial" pitchFamily="34" charset="0"/>
              </a:rPr>
              <a:t>Creación de </a:t>
            </a:r>
            <a:r>
              <a:rPr lang="es-ES" sz="1400" dirty="0" err="1">
                <a:solidFill>
                  <a:srgbClr val="002060"/>
                </a:solidFill>
                <a:latin typeface="Arial" pitchFamily="34" charset="0"/>
                <a:cs typeface="Arial" pitchFamily="34" charset="0"/>
              </a:rPr>
              <a:t>RedArets</a:t>
            </a:r>
            <a:endParaRPr lang="es-ES" sz="1400" dirty="0">
              <a:solidFill>
                <a:srgbClr val="002060"/>
              </a:solidFill>
              <a:latin typeface="Arial" pitchFamily="34" charset="0"/>
              <a:cs typeface="Arial" pitchFamily="34" charset="0"/>
            </a:endParaRPr>
          </a:p>
        </p:txBody>
      </p:sp>
      <p:cxnSp>
        <p:nvCxnSpPr>
          <p:cNvPr id="54" name="7 Conector recto de flecha"/>
          <p:cNvCxnSpPr/>
          <p:nvPr/>
        </p:nvCxnSpPr>
        <p:spPr>
          <a:xfrm flipV="1">
            <a:off x="3459086" y="2042845"/>
            <a:ext cx="0" cy="11872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flipH="1">
            <a:off x="10486005" y="3402488"/>
            <a:ext cx="13252" cy="3122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flipH="1">
            <a:off x="10152933" y="6525344"/>
            <a:ext cx="33307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994812"/>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0" y="-16443"/>
            <a:ext cx="9144000" cy="1143000"/>
          </a:xfrm>
        </p:spPr>
        <p:txBody>
          <a:bodyPr>
            <a:noAutofit/>
          </a:bodyPr>
          <a:lstStyle/>
          <a:p>
            <a:r>
              <a:rPr lang="es-AR" sz="2800" dirty="0"/>
              <a:t>ETS pública en Argentina:</a:t>
            </a:r>
            <a:br>
              <a:rPr lang="es-AR" sz="2800" dirty="0"/>
            </a:br>
            <a:r>
              <a:rPr lang="es-AR" sz="2400" dirty="0"/>
              <a:t>Cronología de algunos hitos institucionales y del trabajo en red</a:t>
            </a:r>
          </a:p>
        </p:txBody>
      </p:sp>
      <p:sp>
        <p:nvSpPr>
          <p:cNvPr id="6" name="5 Flecha derecha"/>
          <p:cNvSpPr/>
          <p:nvPr/>
        </p:nvSpPr>
        <p:spPr>
          <a:xfrm>
            <a:off x="1703512" y="3552692"/>
            <a:ext cx="8856984" cy="923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FF0000"/>
              </a:solidFill>
            </a:endParaRPr>
          </a:p>
        </p:txBody>
      </p:sp>
      <p:sp>
        <p:nvSpPr>
          <p:cNvPr id="8" name="7 CuadroTexto"/>
          <p:cNvSpPr txBox="1"/>
          <p:nvPr/>
        </p:nvSpPr>
        <p:spPr>
          <a:xfrm>
            <a:off x="1703511" y="3645025"/>
            <a:ext cx="9287393" cy="369332"/>
          </a:xfrm>
          <a:prstGeom prst="rect">
            <a:avLst/>
          </a:prstGeom>
          <a:noFill/>
        </p:spPr>
        <p:txBody>
          <a:bodyPr wrap="square" rtlCol="0">
            <a:spAutoFit/>
          </a:bodyPr>
          <a:lstStyle/>
          <a:p>
            <a:r>
              <a:rPr lang="es-AR" dirty="0"/>
              <a:t>2007 2008 2009 2010 2011 2012 2013 2014 2015 2016 2017 2018 2019 2020 2021 2022 2023</a:t>
            </a:r>
          </a:p>
        </p:txBody>
      </p:sp>
      <p:sp>
        <p:nvSpPr>
          <p:cNvPr id="10" name="9 CuadroTexto"/>
          <p:cNvSpPr txBox="1"/>
          <p:nvPr/>
        </p:nvSpPr>
        <p:spPr>
          <a:xfrm>
            <a:off x="2495600" y="5262300"/>
            <a:ext cx="1224136" cy="830997"/>
          </a:xfrm>
          <a:prstGeom prst="rect">
            <a:avLst/>
          </a:prstGeom>
          <a:noFill/>
        </p:spPr>
        <p:txBody>
          <a:bodyPr wrap="square" rtlCol="0">
            <a:spAutoFit/>
          </a:bodyPr>
          <a:lstStyle/>
          <a:p>
            <a:pPr algn="ctr"/>
            <a:r>
              <a:rPr lang="es-AR" sz="1600" dirty="0"/>
              <a:t>Creación de UCEETS MSAL ARG</a:t>
            </a:r>
          </a:p>
        </p:txBody>
      </p:sp>
      <p:sp>
        <p:nvSpPr>
          <p:cNvPr id="11" name="10 CuadroTexto"/>
          <p:cNvSpPr txBox="1"/>
          <p:nvPr/>
        </p:nvSpPr>
        <p:spPr>
          <a:xfrm>
            <a:off x="3503712" y="1340768"/>
            <a:ext cx="1224136" cy="1077218"/>
          </a:xfrm>
          <a:prstGeom prst="rect">
            <a:avLst/>
          </a:prstGeom>
          <a:noFill/>
        </p:spPr>
        <p:txBody>
          <a:bodyPr wrap="square" rtlCol="0">
            <a:spAutoFit/>
          </a:bodyPr>
          <a:lstStyle/>
          <a:p>
            <a:pPr algn="ctr"/>
            <a:r>
              <a:rPr lang="es-AR" sz="1600" dirty="0"/>
              <a:t>Creación de </a:t>
            </a:r>
            <a:r>
              <a:rPr lang="es-AR" sz="1600" dirty="0" err="1"/>
              <a:t>RedETSA</a:t>
            </a:r>
            <a:r>
              <a:rPr lang="es-AR" sz="1600" dirty="0"/>
              <a:t> OPS</a:t>
            </a:r>
          </a:p>
        </p:txBody>
      </p:sp>
      <p:sp>
        <p:nvSpPr>
          <p:cNvPr id="13" name="12 CuadroTexto"/>
          <p:cNvSpPr txBox="1"/>
          <p:nvPr/>
        </p:nvSpPr>
        <p:spPr>
          <a:xfrm>
            <a:off x="1883532" y="4014357"/>
            <a:ext cx="4428492" cy="584775"/>
          </a:xfrm>
          <a:prstGeom prst="rect">
            <a:avLst/>
          </a:prstGeom>
          <a:noFill/>
        </p:spPr>
        <p:txBody>
          <a:bodyPr wrap="square" rtlCol="0">
            <a:spAutoFit/>
          </a:bodyPr>
          <a:lstStyle/>
          <a:p>
            <a:pPr algn="ctr"/>
            <a:r>
              <a:rPr lang="es-AR" sz="1600" dirty="0"/>
              <a:t>Participación del MSAL ARG en el SGT-11 Mercosur</a:t>
            </a:r>
          </a:p>
        </p:txBody>
      </p:sp>
      <p:sp>
        <p:nvSpPr>
          <p:cNvPr id="14" name="13 CuadroTexto"/>
          <p:cNvSpPr txBox="1"/>
          <p:nvPr/>
        </p:nvSpPr>
        <p:spPr>
          <a:xfrm>
            <a:off x="4079776" y="2412178"/>
            <a:ext cx="1224136" cy="830997"/>
          </a:xfrm>
          <a:prstGeom prst="rect">
            <a:avLst/>
          </a:prstGeom>
          <a:noFill/>
        </p:spPr>
        <p:txBody>
          <a:bodyPr wrap="square" rtlCol="0">
            <a:spAutoFit/>
          </a:bodyPr>
          <a:lstStyle/>
          <a:p>
            <a:pPr algn="ctr"/>
            <a:r>
              <a:rPr lang="es-AR" sz="1600" dirty="0"/>
              <a:t>Creación de </a:t>
            </a:r>
            <a:r>
              <a:rPr lang="es-AR" sz="1600" dirty="0" err="1"/>
              <a:t>RedArets</a:t>
            </a:r>
            <a:endParaRPr lang="es-AR" sz="1600" dirty="0"/>
          </a:p>
        </p:txBody>
      </p:sp>
      <p:cxnSp>
        <p:nvCxnSpPr>
          <p:cNvPr id="17" name="16 Conector recto"/>
          <p:cNvCxnSpPr/>
          <p:nvPr/>
        </p:nvCxnSpPr>
        <p:spPr>
          <a:xfrm>
            <a:off x="4115780" y="2132857"/>
            <a:ext cx="0" cy="140125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a:off x="4655840" y="2996953"/>
            <a:ext cx="0" cy="52438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6" name="25 CuadroTexto"/>
          <p:cNvSpPr txBox="1"/>
          <p:nvPr/>
        </p:nvSpPr>
        <p:spPr>
          <a:xfrm>
            <a:off x="6096000" y="5157193"/>
            <a:ext cx="1224136" cy="830997"/>
          </a:xfrm>
          <a:prstGeom prst="rect">
            <a:avLst/>
          </a:prstGeom>
          <a:noFill/>
        </p:spPr>
        <p:txBody>
          <a:bodyPr wrap="square" rtlCol="0">
            <a:spAutoFit/>
          </a:bodyPr>
          <a:lstStyle/>
          <a:p>
            <a:pPr algn="ctr"/>
            <a:r>
              <a:rPr lang="es-AR" sz="1600" dirty="0"/>
              <a:t>Disolución de UCEETS MSAL ARG</a:t>
            </a:r>
          </a:p>
        </p:txBody>
      </p:sp>
      <p:sp>
        <p:nvSpPr>
          <p:cNvPr id="27" name="26 CuadroTexto"/>
          <p:cNvSpPr txBox="1"/>
          <p:nvPr/>
        </p:nvSpPr>
        <p:spPr>
          <a:xfrm>
            <a:off x="7248128" y="5157193"/>
            <a:ext cx="1224136" cy="830997"/>
          </a:xfrm>
          <a:prstGeom prst="rect">
            <a:avLst/>
          </a:prstGeom>
          <a:noFill/>
        </p:spPr>
        <p:txBody>
          <a:bodyPr wrap="square" rtlCol="0">
            <a:spAutoFit/>
          </a:bodyPr>
          <a:lstStyle/>
          <a:p>
            <a:pPr algn="ctr"/>
            <a:r>
              <a:rPr lang="es-AR" sz="1600" dirty="0"/>
              <a:t>Creación </a:t>
            </a:r>
          </a:p>
          <a:p>
            <a:pPr algn="ctr"/>
            <a:r>
              <a:rPr lang="es-AR" sz="1600" dirty="0"/>
              <a:t>de </a:t>
            </a:r>
          </a:p>
          <a:p>
            <a:pPr algn="ctr"/>
            <a:r>
              <a:rPr lang="es-AR" sz="1600" dirty="0"/>
              <a:t>CONETEC</a:t>
            </a:r>
          </a:p>
        </p:txBody>
      </p:sp>
      <p:cxnSp>
        <p:nvCxnSpPr>
          <p:cNvPr id="29" name="28 Conector recto"/>
          <p:cNvCxnSpPr/>
          <p:nvPr/>
        </p:nvCxnSpPr>
        <p:spPr>
          <a:xfrm>
            <a:off x="7815894" y="4014356"/>
            <a:ext cx="13591" cy="114283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0" name="29 CuadroTexto"/>
          <p:cNvSpPr txBox="1"/>
          <p:nvPr/>
        </p:nvSpPr>
        <p:spPr>
          <a:xfrm>
            <a:off x="6708068" y="6093297"/>
            <a:ext cx="1512168" cy="584775"/>
          </a:xfrm>
          <a:prstGeom prst="rect">
            <a:avLst/>
          </a:prstGeom>
          <a:noFill/>
        </p:spPr>
        <p:txBody>
          <a:bodyPr wrap="square" rtlCol="0">
            <a:spAutoFit/>
          </a:bodyPr>
          <a:lstStyle/>
          <a:p>
            <a:pPr algn="ctr"/>
            <a:r>
              <a:rPr lang="es-AR" sz="1600" dirty="0"/>
              <a:t>Proyectos de ley AGNET</a:t>
            </a:r>
          </a:p>
        </p:txBody>
      </p:sp>
      <p:sp>
        <p:nvSpPr>
          <p:cNvPr id="36" name="35 Rectángulo"/>
          <p:cNvSpPr/>
          <p:nvPr/>
        </p:nvSpPr>
        <p:spPr>
          <a:xfrm>
            <a:off x="3107668" y="4499952"/>
            <a:ext cx="3636404" cy="3692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7" name="36 Rectángulo"/>
          <p:cNvSpPr/>
          <p:nvPr/>
        </p:nvSpPr>
        <p:spPr>
          <a:xfrm>
            <a:off x="1883532" y="4014356"/>
            <a:ext cx="4428492" cy="3692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8" name="37 CuadroTexto"/>
          <p:cNvSpPr txBox="1"/>
          <p:nvPr/>
        </p:nvSpPr>
        <p:spPr>
          <a:xfrm>
            <a:off x="3755740" y="4509120"/>
            <a:ext cx="2340260" cy="338554"/>
          </a:xfrm>
          <a:prstGeom prst="rect">
            <a:avLst/>
          </a:prstGeom>
          <a:noFill/>
        </p:spPr>
        <p:txBody>
          <a:bodyPr wrap="square" rtlCol="0">
            <a:spAutoFit/>
          </a:bodyPr>
          <a:lstStyle/>
          <a:p>
            <a:pPr algn="ctr"/>
            <a:r>
              <a:rPr lang="es-AR" sz="1600" dirty="0"/>
              <a:t>UCEETS MSAL ARG</a:t>
            </a:r>
          </a:p>
        </p:txBody>
      </p:sp>
      <p:cxnSp>
        <p:nvCxnSpPr>
          <p:cNvPr id="39" name="38 Conector recto"/>
          <p:cNvCxnSpPr/>
          <p:nvPr/>
        </p:nvCxnSpPr>
        <p:spPr>
          <a:xfrm>
            <a:off x="6744072" y="4014356"/>
            <a:ext cx="0" cy="114283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0" name="39 Rectángulo"/>
          <p:cNvSpPr/>
          <p:nvPr/>
        </p:nvSpPr>
        <p:spPr>
          <a:xfrm>
            <a:off x="7829484" y="4437112"/>
            <a:ext cx="2803020" cy="3692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1" name="40 Rectángulo"/>
          <p:cNvSpPr/>
          <p:nvPr/>
        </p:nvSpPr>
        <p:spPr>
          <a:xfrm>
            <a:off x="8615311" y="4458598"/>
            <a:ext cx="1087350" cy="338554"/>
          </a:xfrm>
          <a:prstGeom prst="rect">
            <a:avLst/>
          </a:prstGeom>
        </p:spPr>
        <p:txBody>
          <a:bodyPr wrap="none">
            <a:spAutoFit/>
          </a:bodyPr>
          <a:lstStyle/>
          <a:p>
            <a:pPr algn="ctr"/>
            <a:r>
              <a:rPr lang="es-AR" sz="1600" dirty="0"/>
              <a:t>CONETEC</a:t>
            </a:r>
          </a:p>
        </p:txBody>
      </p:sp>
      <p:cxnSp>
        <p:nvCxnSpPr>
          <p:cNvPr id="42" name="41 Conector recto"/>
          <p:cNvCxnSpPr/>
          <p:nvPr/>
        </p:nvCxnSpPr>
        <p:spPr>
          <a:xfrm>
            <a:off x="3071664" y="4378024"/>
            <a:ext cx="0" cy="779168"/>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5" name="44 Rectángulo"/>
          <p:cNvSpPr/>
          <p:nvPr/>
        </p:nvSpPr>
        <p:spPr>
          <a:xfrm>
            <a:off x="4672520" y="3136289"/>
            <a:ext cx="5887977" cy="3692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1" name="50 Rectángulo"/>
          <p:cNvSpPr/>
          <p:nvPr/>
        </p:nvSpPr>
        <p:spPr>
          <a:xfrm>
            <a:off x="6849667" y="3142935"/>
            <a:ext cx="990529" cy="338554"/>
          </a:xfrm>
          <a:prstGeom prst="rect">
            <a:avLst/>
          </a:prstGeom>
        </p:spPr>
        <p:txBody>
          <a:bodyPr wrap="none">
            <a:spAutoFit/>
          </a:bodyPr>
          <a:lstStyle/>
          <a:p>
            <a:pPr algn="ctr"/>
            <a:r>
              <a:rPr lang="es-AR" sz="1600" dirty="0" err="1"/>
              <a:t>RedArets</a:t>
            </a:r>
            <a:endParaRPr lang="es-AR" sz="1600" dirty="0"/>
          </a:p>
        </p:txBody>
      </p:sp>
      <p:sp>
        <p:nvSpPr>
          <p:cNvPr id="52" name="51 CuadroTexto"/>
          <p:cNvSpPr txBox="1"/>
          <p:nvPr/>
        </p:nvSpPr>
        <p:spPr>
          <a:xfrm>
            <a:off x="5087888" y="2237964"/>
            <a:ext cx="1224136" cy="830997"/>
          </a:xfrm>
          <a:prstGeom prst="rect">
            <a:avLst/>
          </a:prstGeom>
          <a:noFill/>
        </p:spPr>
        <p:txBody>
          <a:bodyPr wrap="square" rtlCol="0">
            <a:spAutoFit/>
          </a:bodyPr>
          <a:lstStyle/>
          <a:p>
            <a:pPr algn="ctr"/>
            <a:r>
              <a:rPr lang="es-AR" sz="1600" dirty="0" err="1"/>
              <a:t>RedArets</a:t>
            </a:r>
            <a:r>
              <a:rPr lang="es-AR" sz="1600" dirty="0"/>
              <a:t> ingresa a </a:t>
            </a:r>
            <a:r>
              <a:rPr lang="es-AR" sz="1600" dirty="0" err="1"/>
              <a:t>RedETSA</a:t>
            </a:r>
            <a:endParaRPr lang="es-AR" sz="1600" dirty="0"/>
          </a:p>
        </p:txBody>
      </p:sp>
      <p:sp>
        <p:nvSpPr>
          <p:cNvPr id="58" name="57 CuadroTexto"/>
          <p:cNvSpPr txBox="1"/>
          <p:nvPr/>
        </p:nvSpPr>
        <p:spPr>
          <a:xfrm>
            <a:off x="7566560" y="2196154"/>
            <a:ext cx="2561889" cy="584775"/>
          </a:xfrm>
          <a:prstGeom prst="rect">
            <a:avLst/>
          </a:prstGeom>
          <a:noFill/>
        </p:spPr>
        <p:txBody>
          <a:bodyPr wrap="square" rtlCol="0">
            <a:spAutoFit/>
          </a:bodyPr>
          <a:lstStyle/>
          <a:p>
            <a:pPr algn="ctr"/>
            <a:r>
              <a:rPr lang="es-AR" sz="1600" dirty="0" err="1"/>
              <a:t>RedArets</a:t>
            </a:r>
            <a:r>
              <a:rPr lang="es-AR" sz="1600" dirty="0"/>
              <a:t> forma parte de CONETEC</a:t>
            </a:r>
          </a:p>
        </p:txBody>
      </p:sp>
      <p:cxnSp>
        <p:nvCxnSpPr>
          <p:cNvPr id="61" name="60 Conector recto"/>
          <p:cNvCxnSpPr/>
          <p:nvPr/>
        </p:nvCxnSpPr>
        <p:spPr>
          <a:xfrm>
            <a:off x="7815894" y="2704564"/>
            <a:ext cx="8299" cy="427112"/>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5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26" grpId="0"/>
      <p:bldP spid="27" grpId="0"/>
      <p:bldP spid="30" grpId="0"/>
      <p:bldP spid="36" grpId="0" animBg="1"/>
      <p:bldP spid="37" grpId="0" animBg="1"/>
      <p:bldP spid="38" grpId="0"/>
      <p:bldP spid="40" grpId="0" animBg="1"/>
      <p:bldP spid="41" grpId="0"/>
      <p:bldP spid="45" grpId="0" animBg="1"/>
      <p:bldP spid="51" grpId="0"/>
      <p:bldP spid="52"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BFDA6-B77A-951B-D340-AFD2615F5AEC}"/>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54E810A3-70BB-AF07-F6F8-68791DAE594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Título 2">
            <a:extLst>
              <a:ext uri="{FF2B5EF4-FFF2-40B4-BE49-F238E27FC236}">
                <a16:creationId xmlns:a16="http://schemas.microsoft.com/office/drawing/2014/main" id="{FDCD016F-361E-F610-7F38-42E42C5FBEAF}"/>
              </a:ext>
            </a:extLst>
          </p:cNvPr>
          <p:cNvSpPr>
            <a:spLocks noGrp="1"/>
          </p:cNvSpPr>
          <p:nvPr>
            <p:ph type="title"/>
          </p:nvPr>
        </p:nvSpPr>
        <p:spPr>
          <a:xfrm>
            <a:off x="1148330" y="774514"/>
            <a:ext cx="8520600" cy="947457"/>
          </a:xfrm>
        </p:spPr>
        <p:txBody>
          <a:bodyPr>
            <a:normAutofit/>
          </a:bodyPr>
          <a:lstStyle/>
          <a:p>
            <a:pPr algn="ctr"/>
            <a:r>
              <a:rPr lang="es-ES" sz="3100" b="1" i="0" dirty="0">
                <a:solidFill>
                  <a:srgbClr val="202124"/>
                </a:solidFill>
                <a:effectLst/>
                <a:latin typeface="+mj-lt"/>
              </a:rPr>
              <a:t>Encuesta de Uso y aplicación de Informes de ETS de CONETEC / COSSPRA</a:t>
            </a:r>
            <a:endParaRPr lang="es-AR" dirty="0"/>
          </a:p>
        </p:txBody>
      </p:sp>
      <p:sp>
        <p:nvSpPr>
          <p:cNvPr id="3" name="CuadroTexto 2">
            <a:extLst>
              <a:ext uri="{FF2B5EF4-FFF2-40B4-BE49-F238E27FC236}">
                <a16:creationId xmlns:a16="http://schemas.microsoft.com/office/drawing/2014/main" id="{B01F28C1-CF34-2F52-11C0-73F85F2A5002}"/>
              </a:ext>
            </a:extLst>
          </p:cNvPr>
          <p:cNvSpPr txBox="1"/>
          <p:nvPr/>
        </p:nvSpPr>
        <p:spPr>
          <a:xfrm>
            <a:off x="1612484" y="2698820"/>
            <a:ext cx="7592291" cy="2677656"/>
          </a:xfrm>
          <a:prstGeom prst="rect">
            <a:avLst/>
          </a:prstGeom>
          <a:noFill/>
        </p:spPr>
        <p:txBody>
          <a:bodyPr wrap="square">
            <a:spAutoFit/>
          </a:bodyPr>
          <a:lstStyle/>
          <a:p>
            <a:pPr marL="342900" indent="-342900">
              <a:buFont typeface="Arial" panose="020B0604020202020204" pitchFamily="34" charset="0"/>
              <a:buChar char="•"/>
            </a:pPr>
            <a:r>
              <a:rPr lang="es-ES" sz="2800" b="0" i="0" dirty="0">
                <a:solidFill>
                  <a:srgbClr val="202124"/>
                </a:solidFill>
                <a:effectLst/>
                <a:latin typeface="+mn-lt"/>
              </a:rPr>
              <a:t>Encuesta rápida</a:t>
            </a:r>
          </a:p>
          <a:p>
            <a:pPr marL="342900" indent="-342900">
              <a:buFont typeface="Arial" panose="020B0604020202020204" pitchFamily="34" charset="0"/>
              <a:buChar char="•"/>
            </a:pPr>
            <a:r>
              <a:rPr lang="es-ES" sz="2800" dirty="0">
                <a:solidFill>
                  <a:srgbClr val="202124"/>
                </a:solidFill>
                <a:latin typeface="+mn-lt"/>
              </a:rPr>
              <a:t>Contestaron 18 Obras Sociales Provinciales</a:t>
            </a:r>
          </a:p>
          <a:p>
            <a:pPr marL="342900" indent="-342900">
              <a:buFont typeface="Arial" panose="020B0604020202020204" pitchFamily="34" charset="0"/>
              <a:buChar char="•"/>
            </a:pPr>
            <a:r>
              <a:rPr lang="es-ES" sz="2800" dirty="0">
                <a:solidFill>
                  <a:srgbClr val="202124"/>
                </a:solidFill>
                <a:latin typeface="+mn-lt"/>
              </a:rPr>
              <a:t>Obtuvimos 23 respuestas</a:t>
            </a:r>
          </a:p>
          <a:p>
            <a:pPr marL="342900" indent="-342900">
              <a:buFont typeface="Arial" panose="020B0604020202020204" pitchFamily="34" charset="0"/>
              <a:buChar char="•"/>
            </a:pPr>
            <a:r>
              <a:rPr lang="es-ES" sz="2800" dirty="0">
                <a:solidFill>
                  <a:srgbClr val="202124"/>
                </a:solidFill>
                <a:latin typeface="+mn-lt"/>
              </a:rPr>
              <a:t>Contestaron Presidentes, Directores e Interventores</a:t>
            </a:r>
            <a:r>
              <a:rPr lang="es-AR" sz="2800" dirty="0">
                <a:solidFill>
                  <a:srgbClr val="202124"/>
                </a:solidFill>
                <a:latin typeface="+mn-lt"/>
              </a:rPr>
              <a:t>, y responsables de la auditoría de medicamentos de alto precio</a:t>
            </a:r>
            <a:endParaRPr lang="es-ES" sz="2800" dirty="0">
              <a:solidFill>
                <a:srgbClr val="202124"/>
              </a:solidFill>
              <a:latin typeface="+mn-lt"/>
            </a:endParaRPr>
          </a:p>
        </p:txBody>
      </p:sp>
    </p:spTree>
    <p:extLst>
      <p:ext uri="{BB962C8B-B14F-4D97-AF65-F5344CB8AC3E}">
        <p14:creationId xmlns:p14="http://schemas.microsoft.com/office/powerpoint/2010/main" val="2411081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47E5D-1A05-2C5F-9369-62133B21ABAC}"/>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231ADA7D-EB5A-2B32-6A52-3764B114CF2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pic>
        <p:nvPicPr>
          <p:cNvPr id="2" name="Imagen 1">
            <a:extLst>
              <a:ext uri="{FF2B5EF4-FFF2-40B4-BE49-F238E27FC236}">
                <a16:creationId xmlns:a16="http://schemas.microsoft.com/office/drawing/2014/main" id="{672112D9-C168-3132-E961-527D3164488F}"/>
              </a:ext>
            </a:extLst>
          </p:cNvPr>
          <p:cNvPicPr>
            <a:picLocks noChangeAspect="1"/>
          </p:cNvPicPr>
          <p:nvPr/>
        </p:nvPicPr>
        <p:blipFill>
          <a:blip r:embed="rId3"/>
          <a:stretch>
            <a:fillRect/>
          </a:stretch>
        </p:blipFill>
        <p:spPr>
          <a:xfrm>
            <a:off x="593889" y="791853"/>
            <a:ext cx="10114960" cy="5175314"/>
          </a:xfrm>
          <a:prstGeom prst="rect">
            <a:avLst/>
          </a:prstGeom>
        </p:spPr>
      </p:pic>
    </p:spTree>
    <p:extLst>
      <p:ext uri="{BB962C8B-B14F-4D97-AF65-F5344CB8AC3E}">
        <p14:creationId xmlns:p14="http://schemas.microsoft.com/office/powerpoint/2010/main" val="410611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E3C73-C9FD-BCDA-ED1C-797EED7EE51C}"/>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B22445C5-BAFC-AA92-BEE5-09B354757A5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Título 2">
            <a:extLst>
              <a:ext uri="{FF2B5EF4-FFF2-40B4-BE49-F238E27FC236}">
                <a16:creationId xmlns:a16="http://schemas.microsoft.com/office/drawing/2014/main" id="{51A0E3DD-854F-F06B-EA85-6A23DDAA3621}"/>
              </a:ext>
            </a:extLst>
          </p:cNvPr>
          <p:cNvSpPr>
            <a:spLocks noGrp="1"/>
          </p:cNvSpPr>
          <p:nvPr>
            <p:ph type="title"/>
          </p:nvPr>
        </p:nvSpPr>
        <p:spPr>
          <a:xfrm>
            <a:off x="611002" y="757432"/>
            <a:ext cx="9230582" cy="763500"/>
          </a:xfrm>
        </p:spPr>
        <p:txBody>
          <a:bodyPr>
            <a:noAutofit/>
          </a:bodyPr>
          <a:lstStyle/>
          <a:p>
            <a:r>
              <a:rPr lang="es-ES" sz="2400" b="0" i="0" dirty="0">
                <a:solidFill>
                  <a:srgbClr val="202124"/>
                </a:solidFill>
                <a:effectLst/>
                <a:latin typeface="+mn-lt"/>
              </a:rPr>
              <a:t>En caso de que se hayan utilizado ¿con qué objetivo se aplicaron?</a:t>
            </a:r>
            <a:endParaRPr lang="es-AR" sz="2400" dirty="0"/>
          </a:p>
        </p:txBody>
      </p:sp>
      <p:pic>
        <p:nvPicPr>
          <p:cNvPr id="3" name="Picture 4">
            <a:extLst>
              <a:ext uri="{FF2B5EF4-FFF2-40B4-BE49-F238E27FC236}">
                <a16:creationId xmlns:a16="http://schemas.microsoft.com/office/drawing/2014/main" id="{26BD4C6B-3AB2-9881-73D1-303CDF80FA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88" t="2499" r="8093" b="3779"/>
          <a:stretch/>
        </p:blipFill>
        <p:spPr bwMode="auto">
          <a:xfrm>
            <a:off x="892209" y="2064894"/>
            <a:ext cx="7505700" cy="3784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2497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2B5D6-129F-896A-F76F-D137290894B7}"/>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5CF9539C-9F76-1FE6-C500-BB057EB2C24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pic>
        <p:nvPicPr>
          <p:cNvPr id="2" name="Imagen 1">
            <a:extLst>
              <a:ext uri="{FF2B5EF4-FFF2-40B4-BE49-F238E27FC236}">
                <a16:creationId xmlns:a16="http://schemas.microsoft.com/office/drawing/2014/main" id="{2FDABB7E-FF97-62DA-0FFA-0D2D9ADFC527}"/>
              </a:ext>
            </a:extLst>
          </p:cNvPr>
          <p:cNvPicPr>
            <a:picLocks noChangeAspect="1"/>
          </p:cNvPicPr>
          <p:nvPr/>
        </p:nvPicPr>
        <p:blipFill>
          <a:blip r:embed="rId3"/>
          <a:stretch>
            <a:fillRect/>
          </a:stretch>
        </p:blipFill>
        <p:spPr>
          <a:xfrm>
            <a:off x="866876" y="1150646"/>
            <a:ext cx="8568953" cy="3845052"/>
          </a:xfrm>
          <a:prstGeom prst="rect">
            <a:avLst/>
          </a:prstGeom>
        </p:spPr>
      </p:pic>
    </p:spTree>
    <p:extLst>
      <p:ext uri="{BB962C8B-B14F-4D97-AF65-F5344CB8AC3E}">
        <p14:creationId xmlns:p14="http://schemas.microsoft.com/office/powerpoint/2010/main" val="2104495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C89E-3C9B-3F25-709C-75A09509F16C}"/>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6D008481-8683-8A3A-16AC-D0A3A8AE7BC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Título 2">
            <a:extLst>
              <a:ext uri="{FF2B5EF4-FFF2-40B4-BE49-F238E27FC236}">
                <a16:creationId xmlns:a16="http://schemas.microsoft.com/office/drawing/2014/main" id="{3998B47F-9AB2-D977-8D1A-0192CD9F237D}"/>
              </a:ext>
            </a:extLst>
          </p:cNvPr>
          <p:cNvSpPr>
            <a:spLocks noGrp="1"/>
          </p:cNvSpPr>
          <p:nvPr>
            <p:ph type="title"/>
          </p:nvPr>
        </p:nvSpPr>
        <p:spPr>
          <a:xfrm>
            <a:off x="950367" y="558798"/>
            <a:ext cx="8520600" cy="930633"/>
          </a:xfrm>
        </p:spPr>
        <p:txBody>
          <a:bodyPr>
            <a:normAutofit fontScale="90000"/>
          </a:bodyPr>
          <a:lstStyle/>
          <a:p>
            <a:pPr algn="ctr"/>
            <a:r>
              <a:rPr lang="es-ES" sz="3100" b="1" dirty="0">
                <a:latin typeface="+mj-lt"/>
              </a:rPr>
              <a:t>Desafíos de las ETS en sistemas sanitarios fragmentados</a:t>
            </a:r>
            <a:endParaRPr lang="es-AR" dirty="0"/>
          </a:p>
        </p:txBody>
      </p:sp>
      <p:sp>
        <p:nvSpPr>
          <p:cNvPr id="3" name="CuadroTexto 2">
            <a:extLst>
              <a:ext uri="{FF2B5EF4-FFF2-40B4-BE49-F238E27FC236}">
                <a16:creationId xmlns:a16="http://schemas.microsoft.com/office/drawing/2014/main" id="{7E4BA9EE-C574-E082-C5DB-FFD1444FBDED}"/>
              </a:ext>
            </a:extLst>
          </p:cNvPr>
          <p:cNvSpPr txBox="1"/>
          <p:nvPr/>
        </p:nvSpPr>
        <p:spPr>
          <a:xfrm>
            <a:off x="1279854" y="2068291"/>
            <a:ext cx="7998692" cy="3483967"/>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s-ES" sz="2400" dirty="0">
                <a:effectLst/>
                <a:latin typeface="+mn-lt"/>
                <a:ea typeface="Calibri" panose="020F0502020204030204" pitchFamily="34" charset="0"/>
                <a:cs typeface="Times New Roman" panose="02020603050405020304" pitchFamily="18" charset="0"/>
              </a:rPr>
              <a:t>Establecer un enfoque nacional para la ETS</a:t>
            </a:r>
            <a:endParaRPr kumimoji="0" lang="es-AR" sz="2400" b="0" i="0" u="none" strike="noStrike" kern="0" cap="none" spc="0" normalizeH="0" baseline="0" noProof="0" dirty="0">
              <a:ln>
                <a:noFill/>
              </a:ln>
              <a:solidFill>
                <a:srgbClr val="000000"/>
              </a:solidFill>
              <a:effectLst/>
              <a:uLnTx/>
              <a:uFillTx/>
              <a:latin typeface="+mn-lt"/>
              <a:cs typeface="Arial"/>
              <a:sym typeface="Arial"/>
            </a:endParaRPr>
          </a:p>
          <a:p>
            <a:pPr marL="342900" indent="-342900">
              <a:lnSpc>
                <a:spcPct val="107000"/>
              </a:lnSpc>
              <a:spcAft>
                <a:spcPts val="800"/>
              </a:spcAft>
              <a:buFont typeface="Arial" panose="020B0604020202020204" pitchFamily="34" charset="0"/>
              <a:buChar char="•"/>
            </a:pPr>
            <a:r>
              <a:rPr lang="es-ES" sz="2400" dirty="0">
                <a:effectLst/>
                <a:latin typeface="+mn-lt"/>
                <a:ea typeface="Calibri" panose="020F0502020204030204" pitchFamily="34" charset="0"/>
                <a:cs typeface="Times New Roman" panose="02020603050405020304" pitchFamily="18" charset="0"/>
              </a:rPr>
              <a:t>Desarrollar un conjunto uniforme de pautas de métodos de ETS</a:t>
            </a:r>
            <a:endParaRPr lang="es-AR" sz="2400" dirty="0">
              <a:effectLst/>
              <a:latin typeface="+mn-lt"/>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s-ES" sz="2400" dirty="0">
                <a:effectLst/>
                <a:latin typeface="+mn-lt"/>
                <a:ea typeface="Calibri" panose="020F0502020204030204" pitchFamily="34" charset="0"/>
                <a:cs typeface="Times New Roman" panose="02020603050405020304" pitchFamily="18" charset="0"/>
              </a:rPr>
              <a:t>Asegurar que las ETS se produzcan de manera oportuna</a:t>
            </a:r>
            <a:endParaRPr lang="es-AR" sz="2400" dirty="0">
              <a:effectLst/>
              <a:latin typeface="+mn-lt"/>
              <a:ea typeface="Calibri" panose="020F0502020204030204" pitchFamily="34" charset="0"/>
              <a:cs typeface="Times New Roman" panose="02020603050405020304" pitchFamily="18" charset="0"/>
            </a:endParaRPr>
          </a:p>
          <a:p>
            <a:pPr marL="342900" lvl="1" indent="-342900">
              <a:buFont typeface="Arial" panose="020B0604020202020204" pitchFamily="34" charset="0"/>
              <a:buChar char="•"/>
              <a:defRPr/>
            </a:pPr>
            <a:r>
              <a:rPr lang="es-ES" sz="2400" dirty="0">
                <a:effectLst/>
                <a:latin typeface="+mn-lt"/>
                <a:ea typeface="Calibri" panose="020F0502020204030204" pitchFamily="34" charset="0"/>
                <a:cs typeface="Times New Roman" panose="02020603050405020304" pitchFamily="18" charset="0"/>
              </a:rPr>
              <a:t>Facilitar el uso de ETS en el entorno local</a:t>
            </a:r>
            <a:endParaRPr lang="es-AR" sz="2400" dirty="0">
              <a:effectLst/>
              <a:latin typeface="+mn-lt"/>
              <a:ea typeface="Calibri" panose="020F0502020204030204" pitchFamily="34" charset="0"/>
              <a:cs typeface="Times New Roman" panose="02020603050405020304" pitchFamily="18" charset="0"/>
            </a:endParaRPr>
          </a:p>
          <a:p>
            <a:pPr marL="342900" lvl="1" indent="-342900">
              <a:buFont typeface="Arial" panose="020B0604020202020204" pitchFamily="34" charset="0"/>
              <a:buChar char="•"/>
              <a:defRPr/>
            </a:pPr>
            <a:r>
              <a:rPr lang="es-ES" sz="2400" dirty="0">
                <a:effectLst/>
                <a:latin typeface="+mn-lt"/>
                <a:ea typeface="Calibri" panose="020F0502020204030204" pitchFamily="34" charset="0"/>
                <a:cs typeface="Times New Roman" panose="02020603050405020304" pitchFamily="18" charset="0"/>
              </a:rPr>
              <a:t>Desarrollar un marco para fomentar la transparencia en la ETS</a:t>
            </a:r>
            <a:endParaRPr lang="es-AR" sz="2400" dirty="0">
              <a:effectLst/>
              <a:latin typeface="+mn-lt"/>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865A21B1-8A97-2DCB-934B-3A5C8CC85D22}"/>
              </a:ext>
            </a:extLst>
          </p:cNvPr>
          <p:cNvSpPr txBox="1"/>
          <p:nvPr/>
        </p:nvSpPr>
        <p:spPr>
          <a:xfrm>
            <a:off x="2789735" y="5779346"/>
            <a:ext cx="7608030" cy="646331"/>
          </a:xfrm>
          <a:prstGeom prst="rect">
            <a:avLst/>
          </a:prstGeom>
          <a:noFill/>
        </p:spPr>
        <p:txBody>
          <a:bodyPr wrap="square">
            <a:spAutoFit/>
          </a:bodyPr>
          <a:lstStyle/>
          <a:p>
            <a:r>
              <a:rPr lang="en-US" dirty="0"/>
              <a:t>Challenges of Health Technology Assessment in Pluralistic Healthcare</a:t>
            </a:r>
          </a:p>
          <a:p>
            <a:r>
              <a:rPr lang="en-US" dirty="0"/>
              <a:t>Systems: An ISPOR Council Report Michael F. Drummond, et al</a:t>
            </a:r>
            <a:endParaRPr lang="es-AR" dirty="0"/>
          </a:p>
        </p:txBody>
      </p:sp>
    </p:spTree>
    <p:extLst>
      <p:ext uri="{BB962C8B-B14F-4D97-AF65-F5344CB8AC3E}">
        <p14:creationId xmlns:p14="http://schemas.microsoft.com/office/powerpoint/2010/main" val="3002924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7556D-25F2-E1AE-6643-699D39600900}"/>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192EE4EF-AC3E-B04C-A388-93A5F275F06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graphicFrame>
        <p:nvGraphicFramePr>
          <p:cNvPr id="2" name="Diagrama 1">
            <a:extLst>
              <a:ext uri="{FF2B5EF4-FFF2-40B4-BE49-F238E27FC236}">
                <a16:creationId xmlns:a16="http://schemas.microsoft.com/office/drawing/2014/main" id="{AF93947E-DA89-2CBF-9053-7547047AA1BC}"/>
              </a:ext>
            </a:extLst>
          </p:cNvPr>
          <p:cNvGraphicFramePr/>
          <p:nvPr>
            <p:extLst>
              <p:ext uri="{D42A27DB-BD31-4B8C-83A1-F6EECF244321}">
                <p14:modId xmlns:p14="http://schemas.microsoft.com/office/powerpoint/2010/main" val="142895073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0055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Diagrama&#10;&#10;Descripción generada automáticamente">
            <a:extLst>
              <a:ext uri="{FF2B5EF4-FFF2-40B4-BE49-F238E27FC236}">
                <a16:creationId xmlns:a16="http://schemas.microsoft.com/office/drawing/2014/main" id="{DEE231DC-C4E9-294F-1814-44A08EC3D24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6" name="CuadroTexto 5">
            <a:extLst>
              <a:ext uri="{FF2B5EF4-FFF2-40B4-BE49-F238E27FC236}">
                <a16:creationId xmlns:a16="http://schemas.microsoft.com/office/drawing/2014/main" id="{2AD0B250-AC3E-BFB1-5734-A2F976DFAC72}"/>
              </a:ext>
            </a:extLst>
          </p:cNvPr>
          <p:cNvSpPr txBox="1"/>
          <p:nvPr/>
        </p:nvSpPr>
        <p:spPr>
          <a:xfrm>
            <a:off x="7197214" y="2508891"/>
            <a:ext cx="4262284" cy="646331"/>
          </a:xfrm>
          <a:prstGeom prst="rect">
            <a:avLst/>
          </a:prstGeom>
          <a:noFill/>
        </p:spPr>
        <p:txBody>
          <a:bodyPr wrap="square" rtlCol="0">
            <a:spAutoFit/>
          </a:bodyPr>
          <a:lstStyle/>
          <a:p>
            <a:pPr algn="r"/>
            <a:r>
              <a:rPr lang="es-AR" sz="3600" b="1" dirty="0">
                <a:solidFill>
                  <a:schemeClr val="bg1"/>
                </a:solidFill>
                <a:latin typeface="Nunito" pitchFamily="2" charset="0"/>
              </a:rPr>
              <a:t>Muchas gracias</a:t>
            </a:r>
            <a:endParaRPr lang="en-US" sz="3600" b="1" dirty="0">
              <a:solidFill>
                <a:schemeClr val="bg1"/>
              </a:solidFill>
              <a:latin typeface="Nunito" pitchFamily="2" charset="0"/>
            </a:endParaRPr>
          </a:p>
        </p:txBody>
      </p:sp>
      <p:sp>
        <p:nvSpPr>
          <p:cNvPr id="7" name="CuadroTexto 6">
            <a:extLst>
              <a:ext uri="{FF2B5EF4-FFF2-40B4-BE49-F238E27FC236}">
                <a16:creationId xmlns:a16="http://schemas.microsoft.com/office/drawing/2014/main" id="{BFA6CEE8-6463-BFC3-9177-2F3B5E69121D}"/>
              </a:ext>
            </a:extLst>
          </p:cNvPr>
          <p:cNvSpPr txBox="1"/>
          <p:nvPr/>
        </p:nvSpPr>
        <p:spPr>
          <a:xfrm>
            <a:off x="8495072" y="4129548"/>
            <a:ext cx="2964426" cy="369332"/>
          </a:xfrm>
          <a:prstGeom prst="rect">
            <a:avLst/>
          </a:prstGeom>
          <a:noFill/>
        </p:spPr>
        <p:txBody>
          <a:bodyPr wrap="square" rtlCol="0">
            <a:spAutoFit/>
          </a:bodyPr>
          <a:lstStyle/>
          <a:p>
            <a:pPr algn="r"/>
            <a:r>
              <a:rPr lang="es-AR" dirty="0">
                <a:solidFill>
                  <a:schemeClr val="bg1"/>
                </a:solidFill>
                <a:latin typeface="Nunito" pitchFamily="2" charset="0"/>
              </a:rPr>
              <a:t>conetec@cosspra.com.ar</a:t>
            </a:r>
            <a:endParaRPr lang="en-US" dirty="0">
              <a:solidFill>
                <a:schemeClr val="bg1"/>
              </a:solidFill>
              <a:latin typeface="Nunito" pitchFamily="2" charset="0"/>
            </a:endParaRPr>
          </a:p>
        </p:txBody>
      </p:sp>
    </p:spTree>
    <p:extLst>
      <p:ext uri="{BB962C8B-B14F-4D97-AF65-F5344CB8AC3E}">
        <p14:creationId xmlns:p14="http://schemas.microsoft.com/office/powerpoint/2010/main" val="3968169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25B33-E5B9-568A-3326-BCF8429CDA38}"/>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EAB89DB3-0C71-BD5B-D194-D5DAE200971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Tree>
    <p:extLst>
      <p:ext uri="{BB962C8B-B14F-4D97-AF65-F5344CB8AC3E}">
        <p14:creationId xmlns:p14="http://schemas.microsoft.com/office/powerpoint/2010/main" val="1744262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A4A76-7530-AC5F-F368-D274FF95B474}"/>
            </a:ext>
          </a:extLst>
        </p:cNvPr>
        <p:cNvGrpSpPr/>
        <p:nvPr/>
      </p:nvGrpSpPr>
      <p:grpSpPr>
        <a:xfrm>
          <a:off x="0" y="0"/>
          <a:ext cx="0" cy="0"/>
          <a:chOff x="0" y="0"/>
          <a:chExt cx="0" cy="0"/>
        </a:xfrm>
      </p:grpSpPr>
      <p:pic>
        <p:nvPicPr>
          <p:cNvPr id="7" name="Imagen 6" descr="Interfaz de usuario gráfica, Aplicación&#10;&#10;Descripción generada automáticamente">
            <a:extLst>
              <a:ext uri="{FF2B5EF4-FFF2-40B4-BE49-F238E27FC236}">
                <a16:creationId xmlns:a16="http://schemas.microsoft.com/office/drawing/2014/main" id="{A9C45F84-B864-AC0E-92C4-B2DE93E333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Tree>
    <p:extLst>
      <p:ext uri="{BB962C8B-B14F-4D97-AF65-F5344CB8AC3E}">
        <p14:creationId xmlns:p14="http://schemas.microsoft.com/office/powerpoint/2010/main" val="14638811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987</TotalTime>
  <Words>2872</Words>
  <Application>Microsoft Office PowerPoint</Application>
  <PresentationFormat>Panorámica</PresentationFormat>
  <Paragraphs>255</Paragraphs>
  <Slides>29</Slides>
  <Notes>7</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29</vt:i4>
      </vt:variant>
    </vt:vector>
  </HeadingPairs>
  <TitlesOfParts>
    <vt:vector size="41" baseType="lpstr">
      <vt:lpstr>Aptos</vt:lpstr>
      <vt:lpstr>Aptos Display</vt:lpstr>
      <vt:lpstr>Arial</vt:lpstr>
      <vt:lpstr>Berlin Sans FB Demi</vt:lpstr>
      <vt:lpstr>Calibri</vt:lpstr>
      <vt:lpstr>ElsevierGulliver</vt:lpstr>
      <vt:lpstr>Nunito</vt:lpstr>
      <vt:lpstr>Roboto</vt:lpstr>
      <vt:lpstr>Times New Roman</vt:lpstr>
      <vt:lpstr>Times-Roman</vt:lpstr>
      <vt:lpstr>Verdana</vt:lpstr>
      <vt:lpstr>Tema de Office</vt:lpstr>
      <vt:lpstr>Presentación de PowerPoint</vt:lpstr>
      <vt:lpstr>Presentación de PowerPoint</vt:lpstr>
      <vt:lpstr>Presentación de PowerPoint</vt:lpstr>
      <vt:lpstr>Factores que influyen en el uso racional de tecnologías de la salud</vt:lpstr>
      <vt:lpstr>Presentación de PowerPoint</vt:lpstr>
      <vt:lpstr>Presentación de PowerPoint</vt:lpstr>
      <vt:lpstr>Presentación de PowerPoint</vt:lpstr>
      <vt:lpstr>Presión de la industria</vt:lpstr>
      <vt:lpstr>Los efectos de los incentivos de la industria farmacéutica sobre los patrones de prescripción de medicamentos por parte de los médicos. No existe nada gratis</vt:lpstr>
      <vt:lpstr>Presentación de PowerPoint</vt:lpstr>
      <vt:lpstr>Impacto de uso irracional </vt:lpstr>
      <vt:lpstr> Y entonces…que hacemos</vt:lpstr>
      <vt:lpstr>Principales ventajas de la MBE para el profesional de la salud</vt:lpstr>
      <vt:lpstr>La promoción del uso racional de medicamentos a través de políticas, estructuras, información y educación incluye:</vt:lpstr>
      <vt:lpstr>Presentación de PowerPoint</vt:lpstr>
      <vt:lpstr>¿Qué es una Tecnología Sanitaria?</vt:lpstr>
      <vt:lpstr>Presentación de PowerPoint</vt:lpstr>
      <vt:lpstr>Aspectos de la reglamentación, la evaluación y la gestión de tecnologías sanitarias para medicamentos y dispositivos</vt:lpstr>
      <vt:lpstr>Hitos Recientes: ETS en las Américas</vt:lpstr>
      <vt:lpstr>ETS pública en Argentina: Cronología de algunos hitos institucionales y del trabajo en red</vt:lpstr>
      <vt:lpstr>Encuesta de Uso y aplicación de Informes de ETS de CONETEC / COSSPRA</vt:lpstr>
      <vt:lpstr>Presentación de PowerPoint</vt:lpstr>
      <vt:lpstr>En caso de que se hayan utilizado ¿con qué objetivo se aplicaron?</vt:lpstr>
      <vt:lpstr>Presentación de PowerPoint</vt:lpstr>
      <vt:lpstr>Desafíos de las ETS en sistemas sanitarios fragmentados</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Julieta Horvath</dc:creator>
  <cp:lastModifiedBy>Guadalupe Montero</cp:lastModifiedBy>
  <cp:revision>14</cp:revision>
  <dcterms:created xsi:type="dcterms:W3CDTF">2024-10-16T19:32:28Z</dcterms:created>
  <dcterms:modified xsi:type="dcterms:W3CDTF">2024-10-22T22:39:18Z</dcterms:modified>
</cp:coreProperties>
</file>